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7"/>
  </p:notesMasterIdLst>
  <p:sldIdLst>
    <p:sldId id="256" r:id="rId2"/>
    <p:sldId id="260" r:id="rId3"/>
    <p:sldId id="258" r:id="rId4"/>
    <p:sldId id="257"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81" autoAdjust="0"/>
  </p:normalViewPr>
  <p:slideViewPr>
    <p:cSldViewPr snapToGrid="0" snapToObjects="1">
      <p:cViewPr varScale="1">
        <p:scale>
          <a:sx n="60" d="100"/>
          <a:sy n="60" d="100"/>
        </p:scale>
        <p:origin x="1172" y="2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3C6DC-3CE2-4AC5-81CF-4E8B6E957844}" type="datetimeFigureOut">
              <a:rPr lang="en-US" smtClean="0"/>
              <a:t>12/05/2025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9AFB1-BF60-4668-92A6-254403C6D1F9}" type="slidenum">
              <a:rPr lang="en-US" smtClean="0"/>
              <a:t>‹#›</a:t>
            </a:fld>
            <a:endParaRPr lang="en-US"/>
          </a:p>
        </p:txBody>
      </p:sp>
    </p:spTree>
    <p:extLst>
      <p:ext uri="{BB962C8B-B14F-4D97-AF65-F5344CB8AC3E}">
        <p14:creationId xmlns:p14="http://schemas.microsoft.com/office/powerpoint/2010/main" val="353793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49113F-0DCE-7D40-9684-257778C51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lnSpc>
                <a:spcPct val="100000"/>
              </a:lnSpc>
              <a:spcBef>
                <a:spcPct val="0"/>
              </a:spcBef>
              <a:spcAft>
                <a:spcPct val="0"/>
              </a:spcAft>
              <a:buNone/>
            </a:pPr>
            <a:r>
              <a:rPr lang="en-US" altLang="en-US" sz="1200" dirty="0">
                <a:latin typeface="Arial" panose="020B0604020202020204" pitchFamily="34" charset="0"/>
              </a:rPr>
              <a:t>The Asian Development Bank (ADB) cares deeply about </a:t>
            </a:r>
            <a:r>
              <a:rPr lang="en-US" altLang="en-US" sz="1200" b="1" dirty="0">
                <a:latin typeface="Arial" panose="020B0604020202020204" pitchFamily="34" charset="0"/>
              </a:rPr>
              <a:t>debt sustainability</a:t>
            </a:r>
            <a:r>
              <a:rPr lang="en-US" altLang="en-US" sz="1200" dirty="0">
                <a:latin typeface="Arial" panose="020B0604020202020204" pitchFamily="34" charset="0"/>
              </a:rPr>
              <a:t> because it is essential to achieving its core mission: </a:t>
            </a:r>
            <a:r>
              <a:rPr lang="en-US" altLang="en-US" sz="1200" b="1" dirty="0">
                <a:latin typeface="Arial" panose="020B0604020202020204" pitchFamily="34" charset="0"/>
              </a:rPr>
              <a:t>promoting economic growth, reducing poverty, and fostering sustainable development</a:t>
            </a:r>
            <a:r>
              <a:rPr lang="en-US" altLang="en-US" sz="1200" dirty="0">
                <a:latin typeface="Arial" panose="020B0604020202020204" pitchFamily="34" charset="0"/>
              </a:rPr>
              <a:t> in its developing member countries (DMCs). Here's why debt sustainability is so critical to ADB:</a:t>
            </a:r>
          </a:p>
          <a:p>
            <a:pPr marL="0" indent="0" eaLnBrk="0" fontAlgn="base" hangingPunct="0">
              <a:lnSpc>
                <a:spcPct val="100000"/>
              </a:lnSpc>
              <a:spcBef>
                <a:spcPct val="0"/>
              </a:spcBef>
              <a:spcAft>
                <a:spcPct val="0"/>
              </a:spcAft>
              <a:buNone/>
            </a:pPr>
            <a:endParaRPr lang="en-US" altLang="en-US" sz="1200" b="1"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200" b="1" dirty="0">
                <a:latin typeface="Arial" panose="020B0604020202020204" pitchFamily="34" charset="0"/>
              </a:rPr>
              <a:t>It is a requirement for all ADB lending and even eligibility for lending</a:t>
            </a:r>
          </a:p>
          <a:p>
            <a:pPr marL="0" indent="0" eaLnBrk="0" fontAlgn="base" hangingPunct="0">
              <a:lnSpc>
                <a:spcPct val="100000"/>
              </a:lnSpc>
              <a:spcBef>
                <a:spcPct val="0"/>
              </a:spcBef>
              <a:spcAft>
                <a:spcPct val="0"/>
              </a:spcAft>
              <a:buNone/>
            </a:pPr>
            <a:endParaRPr lang="en-US" altLang="en-US" sz="1200" b="1"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200" b="1" dirty="0">
                <a:latin typeface="Arial" panose="020B0604020202020204" pitchFamily="34" charset="0"/>
              </a:rPr>
              <a:t>1. Safeguarding Development Gains</a:t>
            </a:r>
          </a:p>
          <a:p>
            <a:pPr marL="0" indent="0" eaLnBrk="0" fontAlgn="base" hangingPunct="0">
              <a:lnSpc>
                <a:spcPct val="100000"/>
              </a:lnSpc>
              <a:spcBef>
                <a:spcPct val="0"/>
              </a:spcBef>
              <a:spcAft>
                <a:spcPct val="0"/>
              </a:spcAft>
              <a:buNone/>
            </a:pPr>
            <a:r>
              <a:rPr lang="en-US" altLang="en-US" sz="1200" dirty="0">
                <a:latin typeface="Arial" panose="020B0604020202020204" pitchFamily="34" charset="0"/>
              </a:rPr>
              <a:t>Unsustainable debt can lead to fiscal crises, forcing countries to cut essential spending on health, education, infrastructure and other key public services. ADB wants to ensure that development progress is not reversed due to debt distress.</a:t>
            </a:r>
            <a:endParaRPr lang="en-US" altLang="en-US" sz="1200" b="1"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200" b="1" dirty="0">
                <a:latin typeface="Arial" panose="020B0604020202020204" pitchFamily="34" charset="0"/>
              </a:rPr>
              <a:t>2. Ensuring Effective Use of ADB Financing</a:t>
            </a:r>
          </a:p>
          <a:p>
            <a:pPr marL="0" indent="0" eaLnBrk="0" fontAlgn="base" hangingPunct="0">
              <a:lnSpc>
                <a:spcPct val="100000"/>
              </a:lnSpc>
              <a:spcBef>
                <a:spcPct val="0"/>
              </a:spcBef>
              <a:spcAft>
                <a:spcPct val="0"/>
              </a:spcAft>
              <a:buNone/>
            </a:pPr>
            <a:r>
              <a:rPr lang="en-US" altLang="en-US" sz="1200" dirty="0">
                <a:latin typeface="Arial" panose="020B0604020202020204" pitchFamily="34" charset="0"/>
              </a:rPr>
              <a:t>ADB provides loans, grants, and technical assistance. If a country’s debt becomes unsustainable, it may struggle to repay ADB loans or use them effectively. Debt sustainability ensures that ADB’s support leads to long-term benefits.</a:t>
            </a:r>
            <a:endParaRPr lang="en-US" altLang="en-US" sz="1200" b="1"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200" b="1" dirty="0">
                <a:latin typeface="Arial" panose="020B0604020202020204" pitchFamily="34" charset="0"/>
              </a:rPr>
              <a:t>3. Promoting Fiscal Responsibility and Good Governance</a:t>
            </a:r>
          </a:p>
          <a:p>
            <a:pPr marL="0" indent="0" eaLnBrk="0" fontAlgn="base" hangingPunct="0">
              <a:lnSpc>
                <a:spcPct val="100000"/>
              </a:lnSpc>
              <a:spcBef>
                <a:spcPct val="0"/>
              </a:spcBef>
              <a:spcAft>
                <a:spcPct val="0"/>
              </a:spcAft>
              <a:buNone/>
            </a:pPr>
            <a:r>
              <a:rPr lang="en-US" altLang="en-US" sz="1200" dirty="0">
                <a:latin typeface="Arial" panose="020B0604020202020204" pitchFamily="34" charset="0"/>
              </a:rPr>
              <a:t>ADB encourages countries to adopt sound fiscal policies and transparent debt management practices. This aligns with broader goals of </a:t>
            </a:r>
            <a:r>
              <a:rPr lang="en-US" altLang="en-US" sz="1200" b="1" dirty="0">
                <a:latin typeface="Arial" panose="020B0604020202020204" pitchFamily="34" charset="0"/>
              </a:rPr>
              <a:t>good governance, accountability, and institutional strengthening</a:t>
            </a:r>
            <a:r>
              <a:rPr lang="en-US" altLang="en-US" sz="1200" dirty="0">
                <a:latin typeface="Arial" panose="020B0604020202020204" pitchFamily="34" charset="0"/>
              </a:rPr>
              <a:t>—areas where supreme audit institutions play a key role.</a:t>
            </a:r>
            <a:endParaRPr lang="en-US" altLang="en-US" sz="1200" b="1"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200" b="1" dirty="0">
                <a:latin typeface="Arial" panose="020B0604020202020204" pitchFamily="34" charset="0"/>
              </a:rPr>
              <a:t>4. Supporting Crisis Resilience</a:t>
            </a:r>
          </a:p>
          <a:p>
            <a:pPr marL="0" indent="0" eaLnBrk="0" fontAlgn="base" hangingPunct="0">
              <a:lnSpc>
                <a:spcPct val="100000"/>
              </a:lnSpc>
              <a:spcBef>
                <a:spcPct val="0"/>
              </a:spcBef>
              <a:spcAft>
                <a:spcPct val="0"/>
              </a:spcAft>
              <a:buNone/>
            </a:pPr>
            <a:r>
              <a:rPr lang="en-US" altLang="en-US" sz="1200" dirty="0">
                <a:latin typeface="Arial" panose="020B0604020202020204" pitchFamily="34" charset="0"/>
              </a:rPr>
              <a:t>Debt sustainability analysis (DSA) helps countries prepare for shocks—like pandemics, natural disasters, or global financial volatility—by identifying vulnerabilities and guiding prudent borrowing strategies.</a:t>
            </a:r>
            <a:endParaRPr lang="en-US" altLang="en-US" sz="1200" b="1"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200" b="1" dirty="0">
                <a:latin typeface="Arial" panose="020B0604020202020204" pitchFamily="34" charset="0"/>
              </a:rPr>
              <a:t>5. Aligning with Global Standards</a:t>
            </a:r>
          </a:p>
          <a:p>
            <a:pPr marL="0" indent="0" eaLnBrk="0" fontAlgn="base" hangingPunct="0">
              <a:lnSpc>
                <a:spcPct val="100000"/>
              </a:lnSpc>
              <a:spcBef>
                <a:spcPct val="0"/>
              </a:spcBef>
              <a:spcAft>
                <a:spcPct val="0"/>
              </a:spcAft>
              <a:buNone/>
            </a:pPr>
            <a:r>
              <a:rPr lang="en-US" altLang="en-US" sz="1200" dirty="0">
                <a:latin typeface="Arial" panose="020B0604020202020204" pitchFamily="34" charset="0"/>
              </a:rPr>
              <a:t>ADB aligns its practices with international frameworks like the </a:t>
            </a:r>
            <a:r>
              <a:rPr lang="en-US" altLang="en-US" sz="1200" b="1" dirty="0">
                <a:latin typeface="Arial" panose="020B0604020202020204" pitchFamily="34" charset="0"/>
              </a:rPr>
              <a:t>IMF-World Bank Debt Sustainability Framework (DSF)</a:t>
            </a:r>
            <a:r>
              <a:rPr lang="en-US" altLang="en-US" sz="1200" dirty="0">
                <a:latin typeface="Arial" panose="020B0604020202020204" pitchFamily="34" charset="0"/>
              </a:rPr>
              <a:t>. This ensures consistency, credibility, and coordination with other development partners.</a:t>
            </a:r>
          </a:p>
          <a:p>
            <a:endParaRPr lang="en-US" dirty="0"/>
          </a:p>
        </p:txBody>
      </p:sp>
      <p:sp>
        <p:nvSpPr>
          <p:cNvPr id="4" name="Slide Number Placeholder 3"/>
          <p:cNvSpPr>
            <a:spLocks noGrp="1"/>
          </p:cNvSpPr>
          <p:nvPr>
            <p:ph type="sldNum" sz="quarter" idx="5"/>
          </p:nvPr>
        </p:nvSpPr>
        <p:spPr/>
        <p:txBody>
          <a:bodyPr/>
          <a:lstStyle/>
          <a:p>
            <a:fld id="{D879AFB1-BF60-4668-92A6-254403C6D1F9}" type="slidenum">
              <a:rPr lang="en-US" smtClean="0"/>
              <a:t>2</a:t>
            </a:fld>
            <a:endParaRPr lang="en-US"/>
          </a:p>
        </p:txBody>
      </p:sp>
    </p:spTree>
    <p:extLst>
      <p:ext uri="{BB962C8B-B14F-4D97-AF65-F5344CB8AC3E}">
        <p14:creationId xmlns:p14="http://schemas.microsoft.com/office/powerpoint/2010/main" val="105226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a:t>Scenario-based modeling</a:t>
            </a:r>
          </a:p>
          <a:p>
            <a:pPr marL="627063" lvl="1" indent="3175">
              <a:buNone/>
            </a:pPr>
            <a:r>
              <a:rPr lang="en-US" sz="2800" dirty="0">
                <a:solidFill>
                  <a:schemeClr val="bg1">
                    <a:lumMod val="50000"/>
                  </a:schemeClr>
                </a:solidFill>
              </a:rPr>
              <a:t>Baseline, moderate, and extreme stress scenarios – we want to be able to test different approaches, size of lending, and capacity pay under different scenarios. We need to be able to assess risk.</a:t>
            </a:r>
          </a:p>
          <a:p>
            <a:pPr marL="0" indent="0">
              <a:buNone/>
            </a:pPr>
            <a:r>
              <a:rPr lang="en-US" sz="3200" dirty="0"/>
              <a:t>Consistent methodology</a:t>
            </a:r>
          </a:p>
          <a:p>
            <a:pPr marL="627063" lvl="1" indent="0">
              <a:buNone/>
            </a:pPr>
            <a:r>
              <a:rPr lang="en-US" sz="2800" dirty="0">
                <a:solidFill>
                  <a:schemeClr val="bg1">
                    <a:lumMod val="50000"/>
                  </a:schemeClr>
                </a:solidFill>
              </a:rPr>
              <a:t>Want to have comparability – here we stick to using the same models used by the IMF in their assessments, or in the case of non-IMF members, a close facsimile</a:t>
            </a:r>
          </a:p>
          <a:p>
            <a:pPr marL="0" indent="0">
              <a:buNone/>
            </a:pPr>
            <a:r>
              <a:rPr lang="en-US" sz="3200" dirty="0"/>
              <a:t>Fit-for-purpose data requirements</a:t>
            </a:r>
          </a:p>
          <a:p>
            <a:pPr marL="627063" lvl="1" indent="0">
              <a:buNone/>
            </a:pPr>
            <a:r>
              <a:rPr lang="en-US" sz="2800" dirty="0">
                <a:solidFill>
                  <a:schemeClr val="bg1">
                    <a:lumMod val="50000"/>
                  </a:schemeClr>
                </a:solidFill>
              </a:rPr>
              <a:t>Use in data-scarce environments, especially in developing member countries (DMCs) – not every country has the same depth of data sources</a:t>
            </a:r>
          </a:p>
          <a:p>
            <a:pPr marL="0" indent="0">
              <a:buNone/>
            </a:pPr>
            <a:r>
              <a:rPr lang="en-US" sz="3200" dirty="0"/>
              <a:t>Relevant conclusions</a:t>
            </a:r>
          </a:p>
          <a:p>
            <a:pPr marL="627063" lvl="1" indent="0">
              <a:buNone/>
            </a:pPr>
            <a:r>
              <a:rPr lang="en-US" sz="2800" dirty="0">
                <a:solidFill>
                  <a:schemeClr val="bg1">
                    <a:lumMod val="50000"/>
                  </a:schemeClr>
                </a:solidFill>
              </a:rPr>
              <a:t>Can support action or decision-making – again, we need to be able to adequately assess the sources of risk and their impacts</a:t>
            </a:r>
          </a:p>
          <a:p>
            <a:endParaRPr lang="en-US" dirty="0"/>
          </a:p>
        </p:txBody>
      </p:sp>
      <p:sp>
        <p:nvSpPr>
          <p:cNvPr id="4" name="Slide Number Placeholder 3"/>
          <p:cNvSpPr>
            <a:spLocks noGrp="1"/>
          </p:cNvSpPr>
          <p:nvPr>
            <p:ph type="sldNum" sz="quarter" idx="5"/>
          </p:nvPr>
        </p:nvSpPr>
        <p:spPr/>
        <p:txBody>
          <a:bodyPr/>
          <a:lstStyle/>
          <a:p>
            <a:fld id="{D879AFB1-BF60-4668-92A6-254403C6D1F9}" type="slidenum">
              <a:rPr lang="en-US" smtClean="0"/>
              <a:t>3</a:t>
            </a:fld>
            <a:endParaRPr lang="en-US"/>
          </a:p>
        </p:txBody>
      </p:sp>
    </p:spTree>
    <p:extLst>
      <p:ext uri="{BB962C8B-B14F-4D97-AF65-F5344CB8AC3E}">
        <p14:creationId xmlns:p14="http://schemas.microsoft.com/office/powerpoint/2010/main" val="95350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DSA is one tool in an overall assessment of debt management and sustainability</a:t>
            </a:r>
          </a:p>
          <a:p>
            <a:endParaRPr lang="en-US" dirty="0"/>
          </a:p>
          <a:p>
            <a:r>
              <a:rPr lang="en-US" dirty="0"/>
              <a:t>It can help us assess reform targets and/or support/adjust borrowing decisions</a:t>
            </a:r>
          </a:p>
        </p:txBody>
      </p:sp>
      <p:sp>
        <p:nvSpPr>
          <p:cNvPr id="4" name="Slide Number Placeholder 3"/>
          <p:cNvSpPr>
            <a:spLocks noGrp="1"/>
          </p:cNvSpPr>
          <p:nvPr>
            <p:ph type="sldNum" sz="quarter" idx="5"/>
          </p:nvPr>
        </p:nvSpPr>
        <p:spPr/>
        <p:txBody>
          <a:bodyPr/>
          <a:lstStyle/>
          <a:p>
            <a:fld id="{D879AFB1-BF60-4668-92A6-254403C6D1F9}" type="slidenum">
              <a:rPr lang="en-US" smtClean="0"/>
              <a:t>4</a:t>
            </a:fld>
            <a:endParaRPr lang="en-US"/>
          </a:p>
        </p:txBody>
      </p:sp>
    </p:spTree>
    <p:extLst>
      <p:ext uri="{BB962C8B-B14F-4D97-AF65-F5344CB8AC3E}">
        <p14:creationId xmlns:p14="http://schemas.microsoft.com/office/powerpoint/2010/main" val="130062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9AFB1-BF60-4668-92A6-254403C6D1F9}" type="slidenum">
              <a:rPr lang="en-US" smtClean="0"/>
              <a:t>5</a:t>
            </a:fld>
            <a:endParaRPr lang="en-US"/>
          </a:p>
        </p:txBody>
      </p:sp>
    </p:spTree>
    <p:extLst>
      <p:ext uri="{BB962C8B-B14F-4D97-AF65-F5344CB8AC3E}">
        <p14:creationId xmlns:p14="http://schemas.microsoft.com/office/powerpoint/2010/main" val="194751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9328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92042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227224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9" y="1159776"/>
            <a:ext cx="11705167" cy="5118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53" y="5176"/>
            <a:ext cx="10471521" cy="836441"/>
          </a:xfrm>
          <a:prstGeom prst="rect">
            <a:avLst/>
          </a:prstGeom>
          <a:noFill/>
        </p:spPr>
        <p:txBody>
          <a:bodyPr vert="horz" lIns="228600" tIns="45720" rIns="91440" bIns="45720" rtlCol="0" anchor="b" anchorCtr="0">
            <a:normAutofit/>
          </a:bodyPr>
          <a:lstStyle>
            <a:lvl1pPr>
              <a:defRPr sz="3300"/>
            </a:lvl1pPr>
          </a:lstStyle>
          <a:p>
            <a:r>
              <a:rPr lang="en-US" dirty="0"/>
              <a:t>Click to edit Master title style</a:t>
            </a:r>
          </a:p>
        </p:txBody>
      </p:sp>
    </p:spTree>
    <p:extLst>
      <p:ext uri="{BB962C8B-B14F-4D97-AF65-F5344CB8AC3E}">
        <p14:creationId xmlns:p14="http://schemas.microsoft.com/office/powerpoint/2010/main" val="146217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7"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53" y="5176"/>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49943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957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7"/>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7"/>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53" y="5176"/>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86014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75525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dirty="0"/>
          </a:p>
        </p:txBody>
      </p:sp>
    </p:spTree>
    <p:extLst>
      <p:ext uri="{BB962C8B-B14F-4D97-AF65-F5344CB8AC3E}">
        <p14:creationId xmlns:p14="http://schemas.microsoft.com/office/powerpoint/2010/main" val="47148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46548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05282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D217C747-8079-4F6E-ACE8-EC204537D953}"/>
              </a:ext>
            </a:extLst>
          </p:cNvPr>
          <p:cNvSpPr/>
          <p:nvPr userDrawn="1"/>
        </p:nvSpPr>
        <p:spPr>
          <a:xfrm rot="5400000">
            <a:off x="1926658" y="382636"/>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928"/>
          </a:p>
        </p:txBody>
      </p:sp>
    </p:spTree>
    <p:extLst>
      <p:ext uri="{BB962C8B-B14F-4D97-AF65-F5344CB8AC3E}">
        <p14:creationId xmlns:p14="http://schemas.microsoft.com/office/powerpoint/2010/main" val="335234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22462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44615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04864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2942" y="365127"/>
            <a:ext cx="1030086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52942" y="1825625"/>
            <a:ext cx="1030085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12/05/2025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9" name="Graphic 8">
            <a:extLst>
              <a:ext uri="{FF2B5EF4-FFF2-40B4-BE49-F238E27FC236}">
                <a16:creationId xmlns:a16="http://schemas.microsoft.com/office/drawing/2014/main" id="{CEA4DA64-BCAC-4359-A1A8-C661C34AE72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03700" y="188173"/>
            <a:ext cx="880208" cy="836441"/>
          </a:xfrm>
          <a:prstGeom prst="rect">
            <a:avLst/>
          </a:prstGeom>
        </p:spPr>
      </p:pic>
      <p:pic>
        <p:nvPicPr>
          <p:cNvPr id="10" name="Picture 12">
            <a:extLst>
              <a:ext uri="{FF2B5EF4-FFF2-40B4-BE49-F238E27FC236}">
                <a16:creationId xmlns:a16="http://schemas.microsoft.com/office/drawing/2014/main" id="{65B2FDFB-38CD-438D-9017-4378FAFC71BD}"/>
              </a:ext>
            </a:extLst>
          </p:cNvPr>
          <p:cNvPicPr>
            <a:picLocks noChangeAspect="1"/>
          </p:cNvPicPr>
          <p:nvPr userDrawn="1"/>
        </p:nvPicPr>
        <p:blipFill>
          <a:blip r:embed="rId19"/>
          <a:stretch>
            <a:fillRect/>
          </a:stretch>
        </p:blipFill>
        <p:spPr>
          <a:xfrm>
            <a:off x="11353802" y="6054582"/>
            <a:ext cx="666895" cy="666895"/>
          </a:xfrm>
          <a:prstGeom prst="rect">
            <a:avLst/>
          </a:prstGeom>
        </p:spPr>
      </p:pic>
      <p:sp>
        <p:nvSpPr>
          <p:cNvPr id="8" name="TextBox 7">
            <a:extLst>
              <a:ext uri="{FF2B5EF4-FFF2-40B4-BE49-F238E27FC236}">
                <a16:creationId xmlns:a16="http://schemas.microsoft.com/office/drawing/2014/main" id="{74C4E20C-51E6-7A97-3AA6-DDFE7F8E4A01}"/>
              </a:ext>
            </a:extLst>
          </p:cNvPr>
          <p:cNvSpPr txBox="1"/>
          <p:nvPr>
            <p:extLst>
              <p:ext uri="{1162E1C5-73C7-4A58-AE30-91384D911F3F}">
                <p184:classification xmlns:p184="http://schemas.microsoft.com/office/powerpoint/2018/4/main" val="ftr"/>
              </p:ext>
            </p:extLst>
          </p:nvPr>
        </p:nvSpPr>
        <p:spPr>
          <a:xfrm>
            <a:off x="3376613" y="6672582"/>
            <a:ext cx="5461000" cy="92333"/>
          </a:xfrm>
          <a:prstGeom prst="rect">
            <a:avLst/>
          </a:prstGeom>
        </p:spPr>
        <p:txBody>
          <a:bodyPr horzOverflow="overflow" lIns="0" tIns="0" rIns="0" bIns="0">
            <a:spAutoFit/>
          </a:bodyPr>
          <a:lstStyle/>
          <a:p>
            <a:pPr algn="l"/>
            <a:r>
              <a:rPr lang="en-US" sz="6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6599414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boell.de/de/node/29166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D3D425-7647-4F0F-8ECD-51A644A10CB5}"/>
              </a:ext>
            </a:extLst>
          </p:cNvPr>
          <p:cNvSpPr txBox="1"/>
          <p:nvPr/>
        </p:nvSpPr>
        <p:spPr>
          <a:xfrm>
            <a:off x="1342105" y="1905511"/>
            <a:ext cx="4244009" cy="3046988"/>
          </a:xfrm>
          <a:prstGeom prst="rect">
            <a:avLst/>
          </a:prstGeom>
          <a:noFill/>
        </p:spPr>
        <p:txBody>
          <a:bodyPr wrap="square" rtlCol="0">
            <a:spAutoFit/>
          </a:bodyPr>
          <a:lstStyle/>
          <a:p>
            <a:r>
              <a:rPr lang="en-US" sz="4800" dirty="0"/>
              <a:t>Debt Sustainability Analysis and Fiscal Reforms</a:t>
            </a:r>
          </a:p>
        </p:txBody>
      </p:sp>
      <p:sp>
        <p:nvSpPr>
          <p:cNvPr id="3" name="Subtitle 2">
            <a:extLst>
              <a:ext uri="{FF2B5EF4-FFF2-40B4-BE49-F238E27FC236}">
                <a16:creationId xmlns:a16="http://schemas.microsoft.com/office/drawing/2014/main" id="{695677B7-D764-0D87-94AD-C724F0A02215}"/>
              </a:ext>
            </a:extLst>
          </p:cNvPr>
          <p:cNvSpPr txBox="1">
            <a:spLocks/>
          </p:cNvSpPr>
          <p:nvPr/>
        </p:nvSpPr>
        <p:spPr>
          <a:xfrm>
            <a:off x="1342105" y="5651362"/>
            <a:ext cx="9143999" cy="507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lumMod val="50000"/>
                  </a:schemeClr>
                </a:solidFill>
              </a:rPr>
              <a:t>IDI-WGPD Webinar, 14 May 2025</a:t>
            </a:r>
          </a:p>
          <a:p>
            <a:pPr marL="0" indent="0">
              <a:buNone/>
            </a:pPr>
            <a:r>
              <a:rPr lang="en-US" sz="2400" dirty="0">
                <a:solidFill>
                  <a:schemeClr val="bg1">
                    <a:lumMod val="50000"/>
                  </a:schemeClr>
                </a:solidFill>
              </a:rPr>
              <a:t>James Webb, Senior Public Sector Economist</a:t>
            </a:r>
          </a:p>
        </p:txBody>
      </p:sp>
      <p:sp>
        <p:nvSpPr>
          <p:cNvPr id="4" name="Rectangle 3">
            <a:extLst>
              <a:ext uri="{FF2B5EF4-FFF2-40B4-BE49-F238E27FC236}">
                <a16:creationId xmlns:a16="http://schemas.microsoft.com/office/drawing/2014/main" id="{19281E8B-022B-DB1C-4396-E502EB9B4ADD}"/>
              </a:ext>
            </a:extLst>
          </p:cNvPr>
          <p:cNvSpPr/>
          <p:nvPr/>
        </p:nvSpPr>
        <p:spPr>
          <a:xfrm>
            <a:off x="11296481" y="5988106"/>
            <a:ext cx="752560" cy="784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8010175" y="0"/>
            <a:ext cx="4181825" cy="6858000"/>
          </a:xfrm>
          <a:prstGeom prst="rect">
            <a:avLst/>
          </a:prstGeom>
        </p:spPr>
      </p:pic>
    </p:spTree>
    <p:extLst>
      <p:ext uri="{BB962C8B-B14F-4D97-AF65-F5344CB8AC3E}">
        <p14:creationId xmlns:p14="http://schemas.microsoft.com/office/powerpoint/2010/main" val="417671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31">
            <a:extLst>
              <a:ext uri="{FF2B5EF4-FFF2-40B4-BE49-F238E27FC236}">
                <a16:creationId xmlns:a16="http://schemas.microsoft.com/office/drawing/2014/main" id="{4B92A14C-754D-AD99-5A13-6E91D047E1E2}"/>
              </a:ext>
            </a:extLst>
          </p:cNvPr>
          <p:cNvPicPr>
            <a:picLocks noGrp="1" noChangeAspect="1"/>
          </p:cNvPicPr>
          <p:nvPr>
            <p:ph sz="half" idx="2"/>
          </p:nvPr>
        </p:nvPicPr>
        <p:blipFill rotWithShape="1">
          <a:blip r:embed="rId3"/>
          <a:srcRect l="4232" t="3377" r="68529" b="604"/>
          <a:stretch/>
        </p:blipFill>
        <p:spPr>
          <a:xfrm>
            <a:off x="8771860" y="-1"/>
            <a:ext cx="3420138" cy="6858001"/>
          </a:xfrm>
          <a:prstGeom prst="rect">
            <a:avLst/>
          </a:prstGeom>
        </p:spPr>
      </p:pic>
      <p:sp>
        <p:nvSpPr>
          <p:cNvPr id="2" name="Title 1">
            <a:extLst>
              <a:ext uri="{FF2B5EF4-FFF2-40B4-BE49-F238E27FC236}">
                <a16:creationId xmlns:a16="http://schemas.microsoft.com/office/drawing/2014/main" id="{08510EC6-D3E9-3983-8F4F-4F6F6EB0A634}"/>
              </a:ext>
            </a:extLst>
          </p:cNvPr>
          <p:cNvSpPr>
            <a:spLocks noGrp="1"/>
          </p:cNvSpPr>
          <p:nvPr>
            <p:ph type="title"/>
          </p:nvPr>
        </p:nvSpPr>
        <p:spPr/>
        <p:txBody>
          <a:bodyPr>
            <a:normAutofit/>
          </a:bodyPr>
          <a:lstStyle/>
          <a:p>
            <a:r>
              <a:rPr lang="en-US" dirty="0"/>
              <a:t>Debt sustainability for development</a:t>
            </a:r>
          </a:p>
        </p:txBody>
      </p:sp>
      <p:sp>
        <p:nvSpPr>
          <p:cNvPr id="28" name="Rectangle 25">
            <a:extLst>
              <a:ext uri="{FF2B5EF4-FFF2-40B4-BE49-F238E27FC236}">
                <a16:creationId xmlns:a16="http://schemas.microsoft.com/office/drawing/2014/main" id="{B810EB46-6F7D-EA32-967B-5450002B3D94}"/>
              </a:ext>
            </a:extLst>
          </p:cNvPr>
          <p:cNvSpPr>
            <a:spLocks noGrp="1" noChangeArrowheads="1"/>
          </p:cNvSpPr>
          <p:nvPr>
            <p:ph sz="half" idx="1"/>
          </p:nvPr>
        </p:nvSpPr>
        <p:spPr bwMode="auto">
          <a:xfrm>
            <a:off x="838198" y="1536802"/>
            <a:ext cx="7707426" cy="49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eaLnBrk="0" fontAlgn="base" hangingPunct="0">
              <a:lnSpc>
                <a:spcPct val="100000"/>
              </a:lnSpc>
              <a:spcBef>
                <a:spcPct val="0"/>
              </a:spcBef>
              <a:spcAft>
                <a:spcPct val="0"/>
              </a:spcAft>
              <a:buNone/>
            </a:pPr>
            <a:r>
              <a:rPr lang="en-US" altLang="en-US" sz="2000" dirty="0">
                <a:latin typeface="Arial" panose="020B0604020202020204" pitchFamily="34" charset="0"/>
              </a:rPr>
              <a:t>The Asian Development Bank (ADB) cares deeply about </a:t>
            </a:r>
            <a:r>
              <a:rPr lang="en-US" altLang="en-US" sz="2000" b="1" dirty="0">
                <a:latin typeface="Arial" panose="020B0604020202020204" pitchFamily="34" charset="0"/>
              </a:rPr>
              <a:t>debt sustainability</a:t>
            </a:r>
            <a:r>
              <a:rPr lang="en-US" altLang="en-US" sz="2000" dirty="0">
                <a:latin typeface="Arial" panose="020B0604020202020204" pitchFamily="34" charset="0"/>
              </a:rPr>
              <a:t> because it is essential to achieving</a:t>
            </a:r>
            <a:r>
              <a:rPr lang="en-US" altLang="en-US" sz="2000" b="1" dirty="0">
                <a:latin typeface="Arial" panose="020B0604020202020204" pitchFamily="34" charset="0"/>
              </a:rPr>
              <a:t> economic growth, reducing poverty, and fostering sustainable development</a:t>
            </a:r>
          </a:p>
          <a:p>
            <a:pPr marL="0" indent="0" eaLnBrk="0" fontAlgn="base" hangingPunct="0">
              <a:lnSpc>
                <a:spcPct val="100000"/>
              </a:lnSpc>
              <a:spcBef>
                <a:spcPct val="0"/>
              </a:spcBef>
              <a:spcAft>
                <a:spcPct val="0"/>
              </a:spcAft>
              <a:buNone/>
            </a:pPr>
            <a:endParaRPr lang="en-US" altLang="en-US" sz="2000" dirty="0">
              <a:latin typeface="Arial" panose="020B0604020202020204" pitchFamily="34" charset="0"/>
            </a:endParaRPr>
          </a:p>
          <a:p>
            <a:pPr marL="457200" indent="-457200" eaLnBrk="0" fontAlgn="base" hangingPunct="0">
              <a:lnSpc>
                <a:spcPct val="100000"/>
              </a:lnSpc>
              <a:spcBef>
                <a:spcPct val="0"/>
              </a:spcBef>
              <a:spcAft>
                <a:spcPct val="0"/>
              </a:spcAft>
              <a:buAutoNum type="arabicPeriod"/>
            </a:pPr>
            <a:r>
              <a:rPr lang="en-US" altLang="en-US" sz="2400" b="1" dirty="0">
                <a:latin typeface="Arial" panose="020B0604020202020204" pitchFamily="34" charset="0"/>
              </a:rPr>
              <a:t>Safeguarding Development Gains</a:t>
            </a:r>
          </a:p>
          <a:p>
            <a:pPr marL="457200" indent="-457200" eaLnBrk="0" fontAlgn="base" hangingPunct="0">
              <a:lnSpc>
                <a:spcPct val="100000"/>
              </a:lnSpc>
              <a:spcBef>
                <a:spcPct val="0"/>
              </a:spcBef>
              <a:spcAft>
                <a:spcPct val="0"/>
              </a:spcAft>
              <a:buAutoNum type="arabicPeriod"/>
            </a:pPr>
            <a:r>
              <a:rPr lang="en-US" altLang="en-US" sz="2400" b="1" dirty="0">
                <a:latin typeface="Arial" panose="020B0604020202020204" pitchFamily="34" charset="0"/>
              </a:rPr>
              <a:t>Ensuring Effective Use of ADB Financing</a:t>
            </a:r>
          </a:p>
          <a:p>
            <a:pPr marL="457200" indent="-457200" eaLnBrk="0" fontAlgn="base" hangingPunct="0">
              <a:lnSpc>
                <a:spcPct val="100000"/>
              </a:lnSpc>
              <a:spcBef>
                <a:spcPct val="0"/>
              </a:spcBef>
              <a:spcAft>
                <a:spcPct val="0"/>
              </a:spcAft>
              <a:buAutoNum type="arabicPeriod"/>
            </a:pPr>
            <a:r>
              <a:rPr lang="en-US" altLang="en-US" sz="2400" b="1" dirty="0">
                <a:latin typeface="Arial" panose="020B0604020202020204" pitchFamily="34" charset="0"/>
              </a:rPr>
              <a:t>Promoting Fiscal Responsibility and Good Governance</a:t>
            </a:r>
          </a:p>
          <a:p>
            <a:pPr marL="457200" indent="-457200" eaLnBrk="0" fontAlgn="base" hangingPunct="0">
              <a:lnSpc>
                <a:spcPct val="100000"/>
              </a:lnSpc>
              <a:spcBef>
                <a:spcPct val="0"/>
              </a:spcBef>
              <a:spcAft>
                <a:spcPct val="0"/>
              </a:spcAft>
              <a:buAutoNum type="arabicPeriod"/>
            </a:pPr>
            <a:r>
              <a:rPr lang="en-US" altLang="en-US" sz="2400" b="1" dirty="0">
                <a:latin typeface="Arial" panose="020B0604020202020204" pitchFamily="34" charset="0"/>
              </a:rPr>
              <a:t>Supporting Crisis Resilience</a:t>
            </a:r>
          </a:p>
          <a:p>
            <a:pPr marL="457200" indent="-457200" eaLnBrk="0" fontAlgn="base" hangingPunct="0">
              <a:lnSpc>
                <a:spcPct val="100000"/>
              </a:lnSpc>
              <a:spcBef>
                <a:spcPct val="0"/>
              </a:spcBef>
              <a:spcAft>
                <a:spcPct val="0"/>
              </a:spcAft>
              <a:buAutoNum type="arabicPeriod"/>
            </a:pPr>
            <a:r>
              <a:rPr lang="en-US" altLang="en-US" sz="2400" b="1" dirty="0">
                <a:latin typeface="Arial" panose="020B0604020202020204" pitchFamily="34" charset="0"/>
              </a:rPr>
              <a:t>Aligning with Global Standards</a:t>
            </a:r>
          </a:p>
        </p:txBody>
      </p:sp>
      <p:sp>
        <p:nvSpPr>
          <p:cNvPr id="33" name="Rectangle 32">
            <a:extLst>
              <a:ext uri="{FF2B5EF4-FFF2-40B4-BE49-F238E27FC236}">
                <a16:creationId xmlns:a16="http://schemas.microsoft.com/office/drawing/2014/main" id="{4A5CC8A3-93B9-93AE-F938-11CFCF7DEBF5}"/>
              </a:ext>
            </a:extLst>
          </p:cNvPr>
          <p:cNvSpPr/>
          <p:nvPr/>
        </p:nvSpPr>
        <p:spPr>
          <a:xfrm>
            <a:off x="8771860" y="-1"/>
            <a:ext cx="3420140" cy="1509823"/>
          </a:xfrm>
          <a:prstGeom prst="rect">
            <a:avLst/>
          </a:prstGeom>
          <a:gradFill flip="none" rotWithShape="1">
            <a:gsLst>
              <a:gs pos="0">
                <a:schemeClr val="bg1"/>
              </a:gs>
              <a:gs pos="50000">
                <a:schemeClr val="bg1">
                  <a:alpha val="70000"/>
                </a:schemeClr>
              </a:gs>
              <a:gs pos="100000">
                <a:schemeClr val="bg1">
                  <a:shade val="100000"/>
                  <a:satMod val="11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06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Elements of a Sound Debt Sustainability Analysis</a:t>
            </a:r>
          </a:p>
        </p:txBody>
      </p:sp>
      <p:sp>
        <p:nvSpPr>
          <p:cNvPr id="3" name="Content Placeholder 2"/>
          <p:cNvSpPr>
            <a:spLocks noGrp="1"/>
          </p:cNvSpPr>
          <p:nvPr>
            <p:ph idx="1"/>
          </p:nvPr>
        </p:nvSpPr>
        <p:spPr>
          <a:xfrm>
            <a:off x="1052944" y="1538545"/>
            <a:ext cx="10300858" cy="4351338"/>
          </a:xfrm>
        </p:spPr>
        <p:txBody>
          <a:bodyPr>
            <a:normAutofit fontScale="92500" lnSpcReduction="10000"/>
          </a:bodyPr>
          <a:lstStyle/>
          <a:p>
            <a:endParaRPr sz="3200" dirty="0"/>
          </a:p>
          <a:p>
            <a:pPr marL="0" indent="0">
              <a:buNone/>
            </a:pPr>
            <a:r>
              <a:rPr sz="3200" dirty="0"/>
              <a:t>Scenario-</a:t>
            </a:r>
            <a:r>
              <a:rPr lang="en-US" sz="3200" dirty="0"/>
              <a:t>b</a:t>
            </a:r>
            <a:r>
              <a:rPr sz="3200" dirty="0"/>
              <a:t>ased </a:t>
            </a:r>
            <a:r>
              <a:rPr lang="en-US" sz="3200" dirty="0"/>
              <a:t>m</a:t>
            </a:r>
            <a:r>
              <a:rPr sz="3200" dirty="0"/>
              <a:t>odeling</a:t>
            </a:r>
          </a:p>
          <a:p>
            <a:pPr marL="627063" lvl="1" indent="3175">
              <a:buNone/>
            </a:pPr>
            <a:r>
              <a:rPr sz="2800" dirty="0">
                <a:solidFill>
                  <a:schemeClr val="bg1">
                    <a:lumMod val="50000"/>
                  </a:schemeClr>
                </a:solidFill>
              </a:rPr>
              <a:t>Baseline, moderate, and extreme stress scenarios</a:t>
            </a:r>
          </a:p>
          <a:p>
            <a:pPr marL="0" indent="0">
              <a:buNone/>
            </a:pPr>
            <a:r>
              <a:rPr lang="en-US" sz="3200" dirty="0"/>
              <a:t>Consistent methodology</a:t>
            </a:r>
            <a:endParaRPr sz="3200" dirty="0"/>
          </a:p>
          <a:p>
            <a:pPr marL="627063" lvl="1" indent="0">
              <a:buNone/>
            </a:pPr>
            <a:r>
              <a:rPr lang="en-US" sz="2800" dirty="0">
                <a:solidFill>
                  <a:schemeClr val="bg1">
                    <a:lumMod val="50000"/>
                  </a:schemeClr>
                </a:solidFill>
              </a:rPr>
              <a:t>Want to have comparability</a:t>
            </a:r>
            <a:endParaRPr sz="2800" dirty="0">
              <a:solidFill>
                <a:schemeClr val="bg1">
                  <a:lumMod val="50000"/>
                </a:schemeClr>
              </a:solidFill>
            </a:endParaRPr>
          </a:p>
          <a:p>
            <a:pPr marL="0" indent="0">
              <a:buNone/>
            </a:pPr>
            <a:r>
              <a:rPr lang="en-US" sz="3200" dirty="0"/>
              <a:t>Fit-for-purpose</a:t>
            </a:r>
            <a:r>
              <a:rPr sz="3200" dirty="0"/>
              <a:t> </a:t>
            </a:r>
            <a:r>
              <a:rPr lang="en-US" sz="3200" dirty="0"/>
              <a:t>d</a:t>
            </a:r>
            <a:r>
              <a:rPr sz="3200" dirty="0"/>
              <a:t>ata </a:t>
            </a:r>
            <a:r>
              <a:rPr lang="en-US" sz="3200" dirty="0"/>
              <a:t>r</a:t>
            </a:r>
            <a:r>
              <a:rPr sz="3200" dirty="0"/>
              <a:t>equirements</a:t>
            </a:r>
            <a:endParaRPr lang="en-US" sz="3200" dirty="0"/>
          </a:p>
          <a:p>
            <a:pPr marL="627063" lvl="1" indent="0">
              <a:buNone/>
            </a:pPr>
            <a:r>
              <a:rPr sz="2800" dirty="0">
                <a:solidFill>
                  <a:schemeClr val="bg1">
                    <a:lumMod val="50000"/>
                  </a:schemeClr>
                </a:solidFill>
              </a:rPr>
              <a:t>Use in data-scarce environments, especially in developing member countries (DMCs)</a:t>
            </a:r>
          </a:p>
          <a:p>
            <a:pPr marL="0" indent="0">
              <a:buNone/>
            </a:pPr>
            <a:r>
              <a:rPr lang="en-US" sz="3200" dirty="0"/>
              <a:t>Relevant conclusions</a:t>
            </a:r>
          </a:p>
          <a:p>
            <a:pPr marL="627063" lvl="1" indent="0">
              <a:buNone/>
            </a:pPr>
            <a:r>
              <a:rPr lang="en-US" sz="2800" dirty="0">
                <a:solidFill>
                  <a:schemeClr val="bg1">
                    <a:lumMod val="50000"/>
                  </a:schemeClr>
                </a:solidFill>
              </a:rPr>
              <a:t>Can support action or decision-making</a:t>
            </a:r>
          </a:p>
          <a:p>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028" y="365127"/>
            <a:ext cx="7621774" cy="1325563"/>
          </a:xfrm>
        </p:spPr>
        <p:txBody>
          <a:bodyPr>
            <a:normAutofit/>
          </a:bodyPr>
          <a:lstStyle/>
          <a:p>
            <a:r>
              <a:rPr lang="en-US" dirty="0"/>
              <a:t>DSA is one tool in a broader analysis</a:t>
            </a:r>
            <a:endParaRPr dirty="0"/>
          </a:p>
        </p:txBody>
      </p:sp>
      <p:sp>
        <p:nvSpPr>
          <p:cNvPr id="3" name="Content Placeholder 2"/>
          <p:cNvSpPr>
            <a:spLocks noGrp="1"/>
          </p:cNvSpPr>
          <p:nvPr>
            <p:ph idx="1"/>
          </p:nvPr>
        </p:nvSpPr>
        <p:spPr>
          <a:xfrm>
            <a:off x="3732028" y="1825625"/>
            <a:ext cx="7621772" cy="4351338"/>
          </a:xfrm>
        </p:spPr>
        <p:txBody>
          <a:bodyPr>
            <a:noAutofit/>
          </a:bodyPr>
          <a:lstStyle/>
          <a:p>
            <a:pPr marL="0" indent="0">
              <a:buNone/>
            </a:pPr>
            <a:r>
              <a:rPr lang="en-US" sz="2800" dirty="0"/>
              <a:t>Identify reform target or borrowing decision</a:t>
            </a:r>
          </a:p>
          <a:p>
            <a:endParaRPr lang="en-US" sz="2800" dirty="0"/>
          </a:p>
          <a:p>
            <a:pPr marL="404813"/>
            <a:r>
              <a:rPr lang="en-US" sz="2800" dirty="0"/>
              <a:t>D</a:t>
            </a:r>
            <a:r>
              <a:rPr sz="2800" dirty="0"/>
              <a:t>ynamic tool for scenario-based analysis</a:t>
            </a:r>
            <a:r>
              <a:rPr lang="en-US" sz="2800" dirty="0"/>
              <a:t> of borrowing decisions or policies</a:t>
            </a:r>
            <a:endParaRPr sz="2800" dirty="0"/>
          </a:p>
          <a:p>
            <a:pPr marL="404813"/>
            <a:r>
              <a:rPr sz="2800" dirty="0"/>
              <a:t>Adjust fiscal policies to maintain debt sustainability</a:t>
            </a:r>
          </a:p>
          <a:p>
            <a:pPr marL="404813"/>
            <a:r>
              <a:rPr sz="2800" dirty="0"/>
              <a:t>Prioritize spending and borrowing based on projected debt-to-GDP ratios</a:t>
            </a:r>
            <a:endParaRPr lang="en-US" sz="2800" dirty="0"/>
          </a:p>
          <a:p>
            <a:pPr marL="404813"/>
            <a:r>
              <a:rPr lang="en-US" sz="2800" dirty="0"/>
              <a:t>Prioritize investment decisions</a:t>
            </a:r>
            <a:endParaRPr sz="2800" dirty="0"/>
          </a:p>
        </p:txBody>
      </p:sp>
      <p:pic>
        <p:nvPicPr>
          <p:cNvPr id="4" name="Content Placeholder 31">
            <a:extLst>
              <a:ext uri="{FF2B5EF4-FFF2-40B4-BE49-F238E27FC236}">
                <a16:creationId xmlns:a16="http://schemas.microsoft.com/office/drawing/2014/main" id="{F80E4EE0-E014-62E3-6638-D4703058BFFC}"/>
              </a:ext>
            </a:extLst>
          </p:cNvPr>
          <p:cNvPicPr>
            <a:picLocks noChangeAspect="1"/>
          </p:cNvPicPr>
          <p:nvPr/>
        </p:nvPicPr>
        <p:blipFill>
          <a:blip r:embed="rId3">
            <a:extLst>
              <a:ext uri="{837473B0-CC2E-450A-ABE3-18F120FF3D39}">
                <a1611:picAttrSrcUrl xmlns:a1611="http://schemas.microsoft.com/office/drawing/2016/11/main" r:id="rId4"/>
              </a:ext>
            </a:extLst>
          </a:blip>
          <a:srcRect l="33368" r="33368"/>
          <a:stretch/>
        </p:blipFill>
        <p:spPr>
          <a:xfrm>
            <a:off x="0" y="0"/>
            <a:ext cx="3420138" cy="6858001"/>
          </a:xfrm>
          <a:prstGeom prst="rect">
            <a:avLst/>
          </a:prstGeom>
        </p:spPr>
      </p:pic>
      <p:sp>
        <p:nvSpPr>
          <p:cNvPr id="5" name="Rectangle 4">
            <a:extLst>
              <a:ext uri="{FF2B5EF4-FFF2-40B4-BE49-F238E27FC236}">
                <a16:creationId xmlns:a16="http://schemas.microsoft.com/office/drawing/2014/main" id="{42F9655A-597C-A4BD-7A0F-04F69E18FE91}"/>
              </a:ext>
            </a:extLst>
          </p:cNvPr>
          <p:cNvSpPr/>
          <p:nvPr/>
        </p:nvSpPr>
        <p:spPr>
          <a:xfrm>
            <a:off x="0" y="0"/>
            <a:ext cx="3420140" cy="1509823"/>
          </a:xfrm>
          <a:prstGeom prst="rect">
            <a:avLst/>
          </a:prstGeom>
          <a:gradFill flip="none" rotWithShape="1">
            <a:gsLst>
              <a:gs pos="0">
                <a:schemeClr val="bg1"/>
              </a:gs>
              <a:gs pos="50000">
                <a:schemeClr val="bg1">
                  <a:alpha val="70000"/>
                </a:schemeClr>
              </a:gs>
              <a:gs pos="100000">
                <a:schemeClr val="bg1">
                  <a:shade val="100000"/>
                  <a:satMod val="11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37E0CF-EF9E-5897-B2EB-A386276DE870}"/>
              </a:ext>
            </a:extLst>
          </p:cNvPr>
          <p:cNvSpPr txBox="1"/>
          <p:nvPr/>
        </p:nvSpPr>
        <p:spPr>
          <a:xfrm>
            <a:off x="0" y="6858001"/>
            <a:ext cx="3420138" cy="230832"/>
          </a:xfrm>
          <a:prstGeom prst="rect">
            <a:avLst/>
          </a:prstGeom>
          <a:noFill/>
        </p:spPr>
        <p:txBody>
          <a:bodyPr wrap="square" rtlCol="0">
            <a:spAutoFit/>
          </a:bodyPr>
          <a:lstStyle/>
          <a:p>
            <a:r>
              <a:rPr lang="en-US" sz="900">
                <a:hlinkClick r:id="rId4" tooltip="https://www.boell.de/de/node/291669"/>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reform targets from debt analysis</a:t>
            </a:r>
            <a:endParaRPr dirty="0"/>
          </a:p>
        </p:txBody>
      </p:sp>
      <p:sp>
        <p:nvSpPr>
          <p:cNvPr id="3" name="Content Placeholder 2"/>
          <p:cNvSpPr>
            <a:spLocks noGrp="1"/>
          </p:cNvSpPr>
          <p:nvPr>
            <p:ph idx="1"/>
          </p:nvPr>
        </p:nvSpPr>
        <p:spPr>
          <a:xfrm>
            <a:off x="1052942" y="1562986"/>
            <a:ext cx="10300858" cy="4613977"/>
          </a:xfrm>
        </p:spPr>
        <p:txBody>
          <a:bodyPr>
            <a:normAutofit/>
          </a:bodyPr>
          <a:lstStyle/>
          <a:p>
            <a:pPr marL="457200" indent="-457200">
              <a:buAutoNum type="arabicPeriod"/>
            </a:pPr>
            <a:r>
              <a:rPr lang="en-US" sz="2800" dirty="0"/>
              <a:t>Debt management</a:t>
            </a:r>
          </a:p>
          <a:p>
            <a:pPr marL="690563" lvl="1" indent="0">
              <a:buNone/>
            </a:pPr>
            <a:r>
              <a:rPr lang="en-US" sz="2400" dirty="0">
                <a:solidFill>
                  <a:schemeClr val="bg1">
                    <a:lumMod val="50000"/>
                  </a:schemeClr>
                </a:solidFill>
              </a:rPr>
              <a:t>Public expenditure and Financial Accountability Assessment (PEFA)-style indicators (mostly transparency requirements) but could also include risk and contingent liabilities (like state-owned enterprises or </a:t>
            </a:r>
            <a:r>
              <a:rPr lang="en-US" sz="2400" dirty="0" err="1">
                <a:solidFill>
                  <a:schemeClr val="bg1">
                    <a:lumMod val="50000"/>
                  </a:schemeClr>
                </a:solidFill>
              </a:rPr>
              <a:t>onlending</a:t>
            </a:r>
            <a:r>
              <a:rPr lang="en-US" sz="2400" dirty="0">
                <a:solidFill>
                  <a:schemeClr val="bg1">
                    <a:lumMod val="50000"/>
                  </a:schemeClr>
                </a:solidFill>
              </a:rPr>
              <a:t>)</a:t>
            </a:r>
          </a:p>
          <a:p>
            <a:pPr marL="457200" indent="-457200">
              <a:buAutoNum type="arabicPeriod"/>
            </a:pPr>
            <a:r>
              <a:rPr lang="en-US" sz="2800" dirty="0"/>
              <a:t>Debt sustainability</a:t>
            </a:r>
          </a:p>
          <a:p>
            <a:pPr marL="690563" lvl="1" indent="0">
              <a:buNone/>
            </a:pPr>
            <a:r>
              <a:rPr lang="en-US" sz="2400" dirty="0">
                <a:solidFill>
                  <a:schemeClr val="bg1">
                    <a:lumMod val="50000"/>
                  </a:schemeClr>
                </a:solidFill>
              </a:rPr>
              <a:t>Usually macro-fiscal interventions (tax, spending) or balance of payments</a:t>
            </a:r>
          </a:p>
          <a:p>
            <a:pPr marL="457200" indent="-457200">
              <a:buAutoNum type="arabicPeriod"/>
            </a:pPr>
            <a:r>
              <a:rPr lang="en-US" sz="2800" dirty="0"/>
              <a:t>Legal and due diligence</a:t>
            </a:r>
          </a:p>
          <a:p>
            <a:pPr marL="690563" lvl="1" indent="0">
              <a:buNone/>
            </a:pPr>
            <a:r>
              <a:rPr sz="2400" dirty="0">
                <a:solidFill>
                  <a:schemeClr val="bg1">
                    <a:lumMod val="50000"/>
                  </a:schemeClr>
                </a:solidFill>
              </a:rPr>
              <a:t>Fiscal </a:t>
            </a:r>
            <a:r>
              <a:rPr lang="en-US" sz="2400" dirty="0">
                <a:solidFill>
                  <a:schemeClr val="bg1">
                    <a:lumMod val="50000"/>
                  </a:schemeClr>
                </a:solidFill>
              </a:rPr>
              <a:t>r</a:t>
            </a:r>
            <a:r>
              <a:rPr sz="2400" dirty="0">
                <a:solidFill>
                  <a:schemeClr val="bg1">
                    <a:lumMod val="50000"/>
                  </a:schemeClr>
                </a:solidFill>
              </a:rPr>
              <a:t>esponsibility</a:t>
            </a:r>
            <a:r>
              <a:rPr lang="en-US" sz="2400" dirty="0">
                <a:solidFill>
                  <a:schemeClr val="bg1">
                    <a:lumMod val="50000"/>
                  </a:schemeClr>
                </a:solidFill>
              </a:rPr>
              <a:t> l</a:t>
            </a:r>
            <a:r>
              <a:rPr sz="2400" dirty="0">
                <a:solidFill>
                  <a:schemeClr val="bg1">
                    <a:lumMod val="50000"/>
                  </a:schemeClr>
                </a:solidFill>
              </a:rPr>
              <a:t>aws</a:t>
            </a:r>
            <a:r>
              <a:rPr lang="en-US" sz="2400" dirty="0">
                <a:solidFill>
                  <a:schemeClr val="bg1">
                    <a:lumMod val="50000"/>
                  </a:schemeClr>
                </a:solidFill>
              </a:rPr>
              <a:t>, audit, decision-making, legal review, </a:t>
            </a:r>
            <a:r>
              <a:rPr lang="en-US" sz="2400" dirty="0" err="1">
                <a:solidFill>
                  <a:schemeClr val="bg1">
                    <a:lumMod val="50000"/>
                  </a:schemeClr>
                </a:solidFill>
              </a:rPr>
              <a:t>etc</a:t>
            </a:r>
            <a:endParaRPr sz="2400" dirty="0">
              <a:solidFill>
                <a:schemeClr val="bg1">
                  <a:lumMod val="50000"/>
                </a:schemeClr>
              </a:solidFill>
            </a:endParaRPr>
          </a:p>
          <a:p>
            <a:pPr marL="0" indent="0">
              <a:buNone/>
            </a:pPr>
            <a:endParaRPr lang="en-US" sz="2800" dirty="0"/>
          </a:p>
          <a:p>
            <a:pPr marL="0" indent="0">
              <a:buNone/>
            </a:pPr>
            <a:r>
              <a:rPr sz="2800" dirty="0"/>
              <a:t>Role of supreme audit institutions (SAIs) in verifying debt data, assessing fiscal risks, and ensuring accountability in public borrowing</a:t>
            </a:r>
          </a:p>
          <a:p>
            <a:endParaRPr sz="28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564</TotalTime>
  <Words>711</Words>
  <Application>Microsoft Office PowerPoint</Application>
  <PresentationFormat>Widescreen</PresentationFormat>
  <Paragraphs>68</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Calibri Light</vt:lpstr>
      <vt:lpstr>Office Theme</vt:lpstr>
      <vt:lpstr>PowerPoint Presentation</vt:lpstr>
      <vt:lpstr>Debt sustainability for development</vt:lpstr>
      <vt:lpstr>Elements of a Sound Debt Sustainability Analysis</vt:lpstr>
      <vt:lpstr>DSA is one tool in a broader analysis</vt:lpstr>
      <vt:lpstr>Common reform targets from debt analysis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James M. Webb</dc:creator>
  <cp:keywords/>
  <dc:description>generated using python-pptx</dc:description>
  <cp:lastModifiedBy>James M. Webb</cp:lastModifiedBy>
  <cp:revision>4</cp:revision>
  <dcterms:created xsi:type="dcterms:W3CDTF">2013-01-27T09:14:16Z</dcterms:created>
  <dcterms:modified xsi:type="dcterms:W3CDTF">2025-05-12T14:47:15Z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2025-05-12T05:24:02Z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ad11177b-573e-4cb1-88a5-9c76216dd9c8</vt:lpwstr>
  </property>
  <property fmtid="{D5CDD505-2E9C-101B-9397-08002B2CF9AE}" pid="8" name="MSIP_Label_817d4574-7375-4d17-b29c-6e4c6df0fcb0_ContentBits">
    <vt:lpwstr>2</vt:lpwstr>
  </property>
  <property fmtid="{D5CDD505-2E9C-101B-9397-08002B2CF9AE}" pid="9" name="MSIP_Label_817d4574-7375-4d17-b29c-6e4c6df0fcb0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INTERNAL. This information is accessible to ADB Management and Staff. It may be shared outside ADB with appropriate permission.</vt:lpwstr>
  </property>
</Properties>
</file>