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86" r:id="rId3"/>
    <p:sldId id="287" r:id="rId4"/>
    <p:sldId id="288" r:id="rId5"/>
    <p:sldId id="292" r:id="rId6"/>
    <p:sldId id="293" r:id="rId7"/>
    <p:sldId id="294" r:id="rId8"/>
    <p:sldId id="295" r:id="rId9"/>
    <p:sldId id="296" r:id="rId10"/>
    <p:sldId id="297" r:id="rId11"/>
    <p:sldId id="276" r:id="rId12"/>
    <p:sldId id="280" r:id="rId13"/>
    <p:sldId id="277" r:id="rId14"/>
    <p:sldId id="278" r:id="rId15"/>
    <p:sldId id="281" r:id="rId16"/>
    <p:sldId id="284" r:id="rId17"/>
    <p:sldId id="282" r:id="rId18"/>
    <p:sldId id="270" r:id="rId19"/>
    <p:sldId id="271" r:id="rId20"/>
  </p:sldIdLst>
  <p:sldSz cx="12192000" cy="6858000"/>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000" autoAdjust="0"/>
    <p:restoredTop sz="94660"/>
  </p:normalViewPr>
  <p:slideViewPr>
    <p:cSldViewPr snapToGrid="0">
      <p:cViewPr>
        <p:scale>
          <a:sx n="60" d="100"/>
          <a:sy n="60" d="100"/>
        </p:scale>
        <p:origin x="-678" y="-3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D477CA-5AEB-4E31-8ED3-374BB160094E}"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0D105B04-244A-4655-9E93-35DFD9B3B5C3}">
      <dgm:prSet custT="1"/>
      <dgm:spPr/>
      <dgm:t>
        <a:bodyPr/>
        <a:lstStyle/>
        <a:p>
          <a:pPr marL="0" lvl="0" indent="0" algn="justLow" defTabSz="933450">
            <a:lnSpc>
              <a:spcPct val="90000"/>
            </a:lnSpc>
            <a:spcBef>
              <a:spcPct val="0"/>
            </a:spcBef>
            <a:spcAft>
              <a:spcPct val="35000"/>
            </a:spcAft>
            <a:buNone/>
          </a:pPr>
          <a:r>
            <a:rPr lang="en-US" sz="2100" b="1" kern="1200" dirty="0">
              <a:solidFill>
                <a:prstClr val="white"/>
              </a:solidFill>
              <a:latin typeface="Calibri" panose="020F0502020204030204"/>
              <a:ea typeface="+mn-ea"/>
              <a:cs typeface="+mn-cs"/>
            </a:rPr>
            <a:t>Rationalize External Debt to Stay Within Safe Limits Amid Currency Depreciation and High Interest Rates</a:t>
          </a:r>
        </a:p>
      </dgm:t>
    </dgm:pt>
    <dgm:pt modelId="{A1FC8F2E-8531-4D96-AE31-049798CE017B}" type="parTrans" cxnId="{EF1965A5-94B4-4DC5-BD7C-B8487EDBBAE7}">
      <dgm:prSet/>
      <dgm:spPr/>
      <dgm:t>
        <a:bodyPr/>
        <a:lstStyle/>
        <a:p>
          <a:endParaRPr lang="en-GB"/>
        </a:p>
      </dgm:t>
    </dgm:pt>
    <dgm:pt modelId="{558D91B3-5B4C-46B7-898F-3050422979AC}" type="sibTrans" cxnId="{EF1965A5-94B4-4DC5-BD7C-B8487EDBBAE7}">
      <dgm:prSet/>
      <dgm:spPr/>
      <dgm:t>
        <a:bodyPr/>
        <a:lstStyle/>
        <a:p>
          <a:endParaRPr lang="en-GB"/>
        </a:p>
      </dgm:t>
    </dgm:pt>
    <dgm:pt modelId="{1328E5C5-473A-442E-9168-B24921A29177}">
      <dgm:prSet custT="1"/>
      <dgm:spPr/>
      <dgm:t>
        <a:bodyPr/>
        <a:lstStyle/>
        <a:p>
          <a:pPr marL="0" lvl="0" indent="0" algn="justLow" defTabSz="933450">
            <a:lnSpc>
              <a:spcPct val="90000"/>
            </a:lnSpc>
            <a:spcBef>
              <a:spcPct val="0"/>
            </a:spcBef>
            <a:spcAft>
              <a:spcPct val="35000"/>
            </a:spcAft>
            <a:buNone/>
          </a:pPr>
          <a:r>
            <a:rPr lang="en-US" sz="2100" b="1" kern="1200" dirty="0">
              <a:solidFill>
                <a:prstClr val="white"/>
              </a:solidFill>
              <a:latin typeface="Calibri" panose="020F0502020204030204"/>
              <a:ea typeface="+mn-ea"/>
              <a:cs typeface="+mn-cs"/>
            </a:rPr>
            <a:t>Boost Foreign Exchange Resources by Increasing Exports and Reducing Imports</a:t>
          </a:r>
        </a:p>
      </dgm:t>
    </dgm:pt>
    <dgm:pt modelId="{373066B4-D84D-430D-92DC-6FEEB8C28027}" type="parTrans" cxnId="{CB0B59B7-0EC8-48CA-83EF-E918A16271EF}">
      <dgm:prSet/>
      <dgm:spPr/>
      <dgm:t>
        <a:bodyPr/>
        <a:lstStyle/>
        <a:p>
          <a:endParaRPr lang="en-GB"/>
        </a:p>
      </dgm:t>
    </dgm:pt>
    <dgm:pt modelId="{8E5BFCC6-6759-4C14-B92C-90496D483506}" type="sibTrans" cxnId="{CB0B59B7-0EC8-48CA-83EF-E918A16271EF}">
      <dgm:prSet/>
      <dgm:spPr/>
      <dgm:t>
        <a:bodyPr/>
        <a:lstStyle/>
        <a:p>
          <a:endParaRPr lang="en-GB"/>
        </a:p>
      </dgm:t>
    </dgm:pt>
    <dgm:pt modelId="{808B13FC-F061-4BD4-B854-3903B91EFBF1}">
      <dgm:prSet custT="1"/>
      <dgm:spPr/>
      <dgm:t>
        <a:bodyPr/>
        <a:lstStyle/>
        <a:p>
          <a:pPr marL="0" lvl="0" indent="0" algn="justLow" defTabSz="933450">
            <a:lnSpc>
              <a:spcPct val="90000"/>
            </a:lnSpc>
            <a:spcBef>
              <a:spcPct val="0"/>
            </a:spcBef>
            <a:spcAft>
              <a:spcPct val="35000"/>
            </a:spcAft>
            <a:buNone/>
          </a:pPr>
          <a:r>
            <a:rPr lang="en-US" sz="2100" b="1" kern="1200" dirty="0">
              <a:solidFill>
                <a:prstClr val="white"/>
              </a:solidFill>
              <a:latin typeface="Calibri" panose="020F0502020204030204"/>
              <a:ea typeface="+mn-ea"/>
              <a:cs typeface="+mn-cs"/>
            </a:rPr>
            <a:t>Explore Alternatives to External Borrowing via Self-Management and Private Sector Partnerships</a:t>
          </a:r>
        </a:p>
      </dgm:t>
    </dgm:pt>
    <dgm:pt modelId="{89F0EA74-E9FA-4AB9-972A-ECB86A647E00}" type="parTrans" cxnId="{AA9F42FF-91FF-4611-A0A8-BD51C23345A1}">
      <dgm:prSet/>
      <dgm:spPr/>
      <dgm:t>
        <a:bodyPr/>
        <a:lstStyle/>
        <a:p>
          <a:endParaRPr lang="en-US"/>
        </a:p>
      </dgm:t>
    </dgm:pt>
    <dgm:pt modelId="{283ED200-7201-4DE9-9E91-2D5FD09D32F8}" type="sibTrans" cxnId="{AA9F42FF-91FF-4611-A0A8-BD51C23345A1}">
      <dgm:prSet/>
      <dgm:spPr/>
      <dgm:t>
        <a:bodyPr/>
        <a:lstStyle/>
        <a:p>
          <a:endParaRPr lang="en-US"/>
        </a:p>
      </dgm:t>
    </dgm:pt>
    <dgm:pt modelId="{C3014518-56A7-481F-AF8E-6A083E66B11F}" type="pres">
      <dgm:prSet presAssocID="{EDD477CA-5AEB-4E31-8ED3-374BB160094E}" presName="Name0" presStyleCnt="0">
        <dgm:presLayoutVars>
          <dgm:chMax val="7"/>
          <dgm:chPref val="7"/>
          <dgm:dir/>
        </dgm:presLayoutVars>
      </dgm:prSet>
      <dgm:spPr/>
      <dgm:t>
        <a:bodyPr/>
        <a:lstStyle/>
        <a:p>
          <a:pPr rtl="1"/>
          <a:endParaRPr lang="ar-EG"/>
        </a:p>
      </dgm:t>
    </dgm:pt>
    <dgm:pt modelId="{96A038CF-0A12-4890-A187-74A725576F99}" type="pres">
      <dgm:prSet presAssocID="{EDD477CA-5AEB-4E31-8ED3-374BB160094E}" presName="Name1" presStyleCnt="0"/>
      <dgm:spPr/>
    </dgm:pt>
    <dgm:pt modelId="{54979403-2CDB-4780-80A0-2547FC4AE2C3}" type="pres">
      <dgm:prSet presAssocID="{EDD477CA-5AEB-4E31-8ED3-374BB160094E}" presName="cycle" presStyleCnt="0"/>
      <dgm:spPr/>
    </dgm:pt>
    <dgm:pt modelId="{C9C4E569-2E27-46C4-A7F3-195C043A7AFB}" type="pres">
      <dgm:prSet presAssocID="{EDD477CA-5AEB-4E31-8ED3-374BB160094E}" presName="srcNode" presStyleLbl="node1" presStyleIdx="0" presStyleCnt="3"/>
      <dgm:spPr/>
    </dgm:pt>
    <dgm:pt modelId="{E22B3739-AB71-4B57-B8A3-F41B8A1E86A7}" type="pres">
      <dgm:prSet presAssocID="{EDD477CA-5AEB-4E31-8ED3-374BB160094E}" presName="conn" presStyleLbl="parChTrans1D2" presStyleIdx="0" presStyleCnt="1"/>
      <dgm:spPr/>
      <dgm:t>
        <a:bodyPr/>
        <a:lstStyle/>
        <a:p>
          <a:pPr rtl="1"/>
          <a:endParaRPr lang="ar-EG"/>
        </a:p>
      </dgm:t>
    </dgm:pt>
    <dgm:pt modelId="{DFB60D91-1457-48F8-B25C-4D34916CE16C}" type="pres">
      <dgm:prSet presAssocID="{EDD477CA-5AEB-4E31-8ED3-374BB160094E}" presName="extraNode" presStyleLbl="node1" presStyleIdx="0" presStyleCnt="3"/>
      <dgm:spPr/>
    </dgm:pt>
    <dgm:pt modelId="{3AAEAF3C-10E7-4DD3-9B01-951B2536094D}" type="pres">
      <dgm:prSet presAssocID="{EDD477CA-5AEB-4E31-8ED3-374BB160094E}" presName="dstNode" presStyleLbl="node1" presStyleIdx="0" presStyleCnt="3"/>
      <dgm:spPr/>
    </dgm:pt>
    <dgm:pt modelId="{AC484295-78A6-4B97-B851-FA847B9CA30B}" type="pres">
      <dgm:prSet presAssocID="{0D105B04-244A-4655-9E93-35DFD9B3B5C3}" presName="text_1" presStyleLbl="node1" presStyleIdx="0" presStyleCnt="3">
        <dgm:presLayoutVars>
          <dgm:bulletEnabled val="1"/>
        </dgm:presLayoutVars>
      </dgm:prSet>
      <dgm:spPr/>
      <dgm:t>
        <a:bodyPr/>
        <a:lstStyle/>
        <a:p>
          <a:pPr rtl="1"/>
          <a:endParaRPr lang="ar-EG"/>
        </a:p>
      </dgm:t>
    </dgm:pt>
    <dgm:pt modelId="{43ED28F1-72CD-4CB5-9115-D1700BC3A3B4}" type="pres">
      <dgm:prSet presAssocID="{0D105B04-244A-4655-9E93-35DFD9B3B5C3}" presName="accent_1" presStyleCnt="0"/>
      <dgm:spPr/>
    </dgm:pt>
    <dgm:pt modelId="{1021446A-CC28-4AC8-BACF-1AA7D613ED19}" type="pres">
      <dgm:prSet presAssocID="{0D105B04-244A-4655-9E93-35DFD9B3B5C3}" presName="accentRepeatNode" presStyleLbl="solidFgAcc1" presStyleIdx="0" presStyleCnt="3"/>
      <dgm:spPr/>
    </dgm:pt>
    <dgm:pt modelId="{CD62B274-522B-4CD7-B6D8-521FE5763B97}" type="pres">
      <dgm:prSet presAssocID="{1328E5C5-473A-442E-9168-B24921A29177}" presName="text_2" presStyleLbl="node1" presStyleIdx="1" presStyleCnt="3">
        <dgm:presLayoutVars>
          <dgm:bulletEnabled val="1"/>
        </dgm:presLayoutVars>
      </dgm:prSet>
      <dgm:spPr/>
      <dgm:t>
        <a:bodyPr/>
        <a:lstStyle/>
        <a:p>
          <a:pPr rtl="1"/>
          <a:endParaRPr lang="ar-EG"/>
        </a:p>
      </dgm:t>
    </dgm:pt>
    <dgm:pt modelId="{21133612-0297-4925-9F88-CF8D77D29706}" type="pres">
      <dgm:prSet presAssocID="{1328E5C5-473A-442E-9168-B24921A29177}" presName="accent_2" presStyleCnt="0"/>
      <dgm:spPr/>
    </dgm:pt>
    <dgm:pt modelId="{0A8698FF-F515-4050-AD3E-88BE99120B13}" type="pres">
      <dgm:prSet presAssocID="{1328E5C5-473A-442E-9168-B24921A29177}" presName="accentRepeatNode" presStyleLbl="solidFgAcc1" presStyleIdx="1" presStyleCnt="3"/>
      <dgm:spPr/>
    </dgm:pt>
    <dgm:pt modelId="{52BE5959-E4A3-4C0D-BBBD-4BA570975949}" type="pres">
      <dgm:prSet presAssocID="{808B13FC-F061-4BD4-B854-3903B91EFBF1}" presName="text_3" presStyleLbl="node1" presStyleIdx="2" presStyleCnt="3">
        <dgm:presLayoutVars>
          <dgm:bulletEnabled val="1"/>
        </dgm:presLayoutVars>
      </dgm:prSet>
      <dgm:spPr/>
      <dgm:t>
        <a:bodyPr/>
        <a:lstStyle/>
        <a:p>
          <a:pPr rtl="1"/>
          <a:endParaRPr lang="ar-EG"/>
        </a:p>
      </dgm:t>
    </dgm:pt>
    <dgm:pt modelId="{160A9982-BDCA-4E94-B962-97F293100719}" type="pres">
      <dgm:prSet presAssocID="{808B13FC-F061-4BD4-B854-3903B91EFBF1}" presName="accent_3" presStyleCnt="0"/>
      <dgm:spPr/>
    </dgm:pt>
    <dgm:pt modelId="{5D9B64F5-463C-412B-B0AB-1923AD2AD916}" type="pres">
      <dgm:prSet presAssocID="{808B13FC-F061-4BD4-B854-3903B91EFBF1}" presName="accentRepeatNode" presStyleLbl="solidFgAcc1" presStyleIdx="2" presStyleCnt="3"/>
      <dgm:spPr/>
    </dgm:pt>
  </dgm:ptLst>
  <dgm:cxnLst>
    <dgm:cxn modelId="{EF1965A5-94B4-4DC5-BD7C-B8487EDBBAE7}" srcId="{EDD477CA-5AEB-4E31-8ED3-374BB160094E}" destId="{0D105B04-244A-4655-9E93-35DFD9B3B5C3}" srcOrd="0" destOrd="0" parTransId="{A1FC8F2E-8531-4D96-AE31-049798CE017B}" sibTransId="{558D91B3-5B4C-46B7-898F-3050422979AC}"/>
    <dgm:cxn modelId="{E6CEB961-7F99-4D81-9FEB-C0A7BB4D034A}" type="presOf" srcId="{1328E5C5-473A-442E-9168-B24921A29177}" destId="{CD62B274-522B-4CD7-B6D8-521FE5763B97}" srcOrd="0" destOrd="0" presId="urn:microsoft.com/office/officeart/2008/layout/VerticalCurvedList"/>
    <dgm:cxn modelId="{AA9F42FF-91FF-4611-A0A8-BD51C23345A1}" srcId="{EDD477CA-5AEB-4E31-8ED3-374BB160094E}" destId="{808B13FC-F061-4BD4-B854-3903B91EFBF1}" srcOrd="2" destOrd="0" parTransId="{89F0EA74-E9FA-4AB9-972A-ECB86A647E00}" sibTransId="{283ED200-7201-4DE9-9E91-2D5FD09D32F8}"/>
    <dgm:cxn modelId="{CB0B59B7-0EC8-48CA-83EF-E918A16271EF}" srcId="{EDD477CA-5AEB-4E31-8ED3-374BB160094E}" destId="{1328E5C5-473A-442E-9168-B24921A29177}" srcOrd="1" destOrd="0" parTransId="{373066B4-D84D-430D-92DC-6FEEB8C28027}" sibTransId="{8E5BFCC6-6759-4C14-B92C-90496D483506}"/>
    <dgm:cxn modelId="{49F62C0C-C5C5-4DC3-BC12-DF8F6F34CEFE}" type="presOf" srcId="{808B13FC-F061-4BD4-B854-3903B91EFBF1}" destId="{52BE5959-E4A3-4C0D-BBBD-4BA570975949}" srcOrd="0" destOrd="0" presId="urn:microsoft.com/office/officeart/2008/layout/VerticalCurvedList"/>
    <dgm:cxn modelId="{F24ECF09-4EFC-46F2-B85F-A7302AB14D3E}" type="presOf" srcId="{558D91B3-5B4C-46B7-898F-3050422979AC}" destId="{E22B3739-AB71-4B57-B8A3-F41B8A1E86A7}" srcOrd="0" destOrd="0" presId="urn:microsoft.com/office/officeart/2008/layout/VerticalCurvedList"/>
    <dgm:cxn modelId="{E08F5B97-09B3-4158-9B1A-C71BA05A9B24}" type="presOf" srcId="{0D105B04-244A-4655-9E93-35DFD9B3B5C3}" destId="{AC484295-78A6-4B97-B851-FA847B9CA30B}" srcOrd="0" destOrd="0" presId="urn:microsoft.com/office/officeart/2008/layout/VerticalCurvedList"/>
    <dgm:cxn modelId="{9686C13C-3D41-4B6F-B9F2-FEEAA205B226}" type="presOf" srcId="{EDD477CA-5AEB-4E31-8ED3-374BB160094E}" destId="{C3014518-56A7-481F-AF8E-6A083E66B11F}" srcOrd="0" destOrd="0" presId="urn:microsoft.com/office/officeart/2008/layout/VerticalCurvedList"/>
    <dgm:cxn modelId="{E6AD2718-4F85-4A41-A95A-CBFC67233402}" type="presParOf" srcId="{C3014518-56A7-481F-AF8E-6A083E66B11F}" destId="{96A038CF-0A12-4890-A187-74A725576F99}" srcOrd="0" destOrd="0" presId="urn:microsoft.com/office/officeart/2008/layout/VerticalCurvedList"/>
    <dgm:cxn modelId="{E1485B3C-400D-4085-8764-E0940900194B}" type="presParOf" srcId="{96A038CF-0A12-4890-A187-74A725576F99}" destId="{54979403-2CDB-4780-80A0-2547FC4AE2C3}" srcOrd="0" destOrd="0" presId="urn:microsoft.com/office/officeart/2008/layout/VerticalCurvedList"/>
    <dgm:cxn modelId="{153516F4-620A-41FC-B9A2-0F86E885B53E}" type="presParOf" srcId="{54979403-2CDB-4780-80A0-2547FC4AE2C3}" destId="{C9C4E569-2E27-46C4-A7F3-195C043A7AFB}" srcOrd="0" destOrd="0" presId="urn:microsoft.com/office/officeart/2008/layout/VerticalCurvedList"/>
    <dgm:cxn modelId="{B3019943-14FB-4B56-BC3D-153EF8A88F71}" type="presParOf" srcId="{54979403-2CDB-4780-80A0-2547FC4AE2C3}" destId="{E22B3739-AB71-4B57-B8A3-F41B8A1E86A7}" srcOrd="1" destOrd="0" presId="urn:microsoft.com/office/officeart/2008/layout/VerticalCurvedList"/>
    <dgm:cxn modelId="{5826E152-CDB1-49B4-8899-859C1CC69E11}" type="presParOf" srcId="{54979403-2CDB-4780-80A0-2547FC4AE2C3}" destId="{DFB60D91-1457-48F8-B25C-4D34916CE16C}" srcOrd="2" destOrd="0" presId="urn:microsoft.com/office/officeart/2008/layout/VerticalCurvedList"/>
    <dgm:cxn modelId="{F9C762FE-0A70-45D1-89D8-F3DE8CE97765}" type="presParOf" srcId="{54979403-2CDB-4780-80A0-2547FC4AE2C3}" destId="{3AAEAF3C-10E7-4DD3-9B01-951B2536094D}" srcOrd="3" destOrd="0" presId="urn:microsoft.com/office/officeart/2008/layout/VerticalCurvedList"/>
    <dgm:cxn modelId="{3FAEDE37-4E6E-4015-B7E7-AE6569B962E0}" type="presParOf" srcId="{96A038CF-0A12-4890-A187-74A725576F99}" destId="{AC484295-78A6-4B97-B851-FA847B9CA30B}" srcOrd="1" destOrd="0" presId="urn:microsoft.com/office/officeart/2008/layout/VerticalCurvedList"/>
    <dgm:cxn modelId="{9A88456B-8AC6-4874-B93F-5F8E37ACB095}" type="presParOf" srcId="{96A038CF-0A12-4890-A187-74A725576F99}" destId="{43ED28F1-72CD-4CB5-9115-D1700BC3A3B4}" srcOrd="2" destOrd="0" presId="urn:microsoft.com/office/officeart/2008/layout/VerticalCurvedList"/>
    <dgm:cxn modelId="{D7847373-F213-49CC-A255-841283E25E90}" type="presParOf" srcId="{43ED28F1-72CD-4CB5-9115-D1700BC3A3B4}" destId="{1021446A-CC28-4AC8-BACF-1AA7D613ED19}" srcOrd="0" destOrd="0" presId="urn:microsoft.com/office/officeart/2008/layout/VerticalCurvedList"/>
    <dgm:cxn modelId="{9BB20884-D9BD-4A82-A258-C55865780C0E}" type="presParOf" srcId="{96A038CF-0A12-4890-A187-74A725576F99}" destId="{CD62B274-522B-4CD7-B6D8-521FE5763B97}" srcOrd="3" destOrd="0" presId="urn:microsoft.com/office/officeart/2008/layout/VerticalCurvedList"/>
    <dgm:cxn modelId="{3333FBD4-32B7-45D5-951B-06F650A29391}" type="presParOf" srcId="{96A038CF-0A12-4890-A187-74A725576F99}" destId="{21133612-0297-4925-9F88-CF8D77D29706}" srcOrd="4" destOrd="0" presId="urn:microsoft.com/office/officeart/2008/layout/VerticalCurvedList"/>
    <dgm:cxn modelId="{FA666298-01E2-4E37-9FE0-1E314D5A6DAE}" type="presParOf" srcId="{21133612-0297-4925-9F88-CF8D77D29706}" destId="{0A8698FF-F515-4050-AD3E-88BE99120B13}" srcOrd="0" destOrd="0" presId="urn:microsoft.com/office/officeart/2008/layout/VerticalCurvedList"/>
    <dgm:cxn modelId="{0F279E90-EBD8-4786-952D-CA0F78A98FC7}" type="presParOf" srcId="{96A038CF-0A12-4890-A187-74A725576F99}" destId="{52BE5959-E4A3-4C0D-BBBD-4BA570975949}" srcOrd="5" destOrd="0" presId="urn:microsoft.com/office/officeart/2008/layout/VerticalCurvedList"/>
    <dgm:cxn modelId="{49057CB3-7E90-49B6-8FE3-A66473B46694}" type="presParOf" srcId="{96A038CF-0A12-4890-A187-74A725576F99}" destId="{160A9982-BDCA-4E94-B962-97F293100719}" srcOrd="6" destOrd="0" presId="urn:microsoft.com/office/officeart/2008/layout/VerticalCurvedList"/>
    <dgm:cxn modelId="{35E9CF21-E220-46BB-929C-2D8B2DB291CE}" type="presParOf" srcId="{160A9982-BDCA-4E94-B962-97F293100719}" destId="{5D9B64F5-463C-412B-B0AB-1923AD2AD91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D477CA-5AEB-4E31-8ED3-374BB160094E}"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0D105B04-244A-4655-9E93-35DFD9B3B5C3}">
      <dgm:prSet/>
      <dgm:spPr/>
      <dgm:t>
        <a:bodyPr/>
        <a:lstStyle/>
        <a:p>
          <a:pPr algn="justLow"/>
          <a:r>
            <a:rPr lang="en-US" b="1" dirty="0"/>
            <a:t>Reduce Budget Deficit and Public Debt Through Spending Rationalization</a:t>
          </a:r>
          <a:endParaRPr lang="en-US" dirty="0"/>
        </a:p>
      </dgm:t>
    </dgm:pt>
    <dgm:pt modelId="{A1FC8F2E-8531-4D96-AE31-049798CE017B}" type="parTrans" cxnId="{EF1965A5-94B4-4DC5-BD7C-B8487EDBBAE7}">
      <dgm:prSet/>
      <dgm:spPr/>
      <dgm:t>
        <a:bodyPr/>
        <a:lstStyle/>
        <a:p>
          <a:endParaRPr lang="en-GB"/>
        </a:p>
      </dgm:t>
    </dgm:pt>
    <dgm:pt modelId="{558D91B3-5B4C-46B7-898F-3050422979AC}" type="sibTrans" cxnId="{EF1965A5-94B4-4DC5-BD7C-B8487EDBBAE7}">
      <dgm:prSet/>
      <dgm:spPr/>
      <dgm:t>
        <a:bodyPr/>
        <a:lstStyle/>
        <a:p>
          <a:endParaRPr lang="en-GB"/>
        </a:p>
      </dgm:t>
    </dgm:pt>
    <dgm:pt modelId="{1328E5C5-473A-442E-9168-B24921A29177}">
      <dgm:prSet/>
      <dgm:spPr/>
      <dgm:t>
        <a:bodyPr/>
        <a:lstStyle/>
        <a:p>
          <a:pPr algn="justLow"/>
          <a:r>
            <a:rPr lang="en-US" b="1" dirty="0"/>
            <a:t>Negotiate Loans Under Favorable Terms Supporting Egypt Vision 2030</a:t>
          </a:r>
          <a:endParaRPr lang="en-US" dirty="0"/>
        </a:p>
      </dgm:t>
    </dgm:pt>
    <dgm:pt modelId="{373066B4-D84D-430D-92DC-6FEEB8C28027}" type="parTrans" cxnId="{CB0B59B7-0EC8-48CA-83EF-E918A16271EF}">
      <dgm:prSet/>
      <dgm:spPr/>
      <dgm:t>
        <a:bodyPr/>
        <a:lstStyle/>
        <a:p>
          <a:endParaRPr lang="en-GB"/>
        </a:p>
      </dgm:t>
    </dgm:pt>
    <dgm:pt modelId="{8E5BFCC6-6759-4C14-B92C-90496D483506}" type="sibTrans" cxnId="{CB0B59B7-0EC8-48CA-83EF-E918A16271EF}">
      <dgm:prSet/>
      <dgm:spPr/>
      <dgm:t>
        <a:bodyPr/>
        <a:lstStyle/>
        <a:p>
          <a:endParaRPr lang="en-GB"/>
        </a:p>
      </dgm:t>
    </dgm:pt>
    <dgm:pt modelId="{808B13FC-F061-4BD4-B854-3903B91EFBF1}">
      <dgm:prSet/>
      <dgm:spPr/>
      <dgm:t>
        <a:bodyPr/>
        <a:lstStyle/>
        <a:p>
          <a:pPr algn="justLow"/>
          <a:r>
            <a:rPr lang="en-US" b="1" dirty="0"/>
            <a:t>Maximize Use of Low-Cost Development Loans from International Institutions</a:t>
          </a:r>
          <a:endParaRPr lang="en-US" dirty="0"/>
        </a:p>
      </dgm:t>
    </dgm:pt>
    <dgm:pt modelId="{89F0EA74-E9FA-4AB9-972A-ECB86A647E00}" type="parTrans" cxnId="{AA9F42FF-91FF-4611-A0A8-BD51C23345A1}">
      <dgm:prSet/>
      <dgm:spPr/>
      <dgm:t>
        <a:bodyPr/>
        <a:lstStyle/>
        <a:p>
          <a:endParaRPr lang="en-GB"/>
        </a:p>
      </dgm:t>
    </dgm:pt>
    <dgm:pt modelId="{283ED200-7201-4DE9-9E91-2D5FD09D32F8}" type="sibTrans" cxnId="{AA9F42FF-91FF-4611-A0A8-BD51C23345A1}">
      <dgm:prSet/>
      <dgm:spPr/>
      <dgm:t>
        <a:bodyPr/>
        <a:lstStyle/>
        <a:p>
          <a:endParaRPr lang="en-GB"/>
        </a:p>
      </dgm:t>
    </dgm:pt>
    <dgm:pt modelId="{8F58A2F7-2883-45FF-AF1A-FA18EE48406B}">
      <dgm:prSet/>
      <dgm:spPr/>
      <dgm:t>
        <a:bodyPr/>
        <a:lstStyle/>
        <a:p>
          <a:pPr algn="justLow"/>
          <a:r>
            <a:rPr lang="en-US" b="1" dirty="0" smtClean="0"/>
            <a:t>Direct </a:t>
          </a:r>
          <a:r>
            <a:rPr lang="en-US" b="1" dirty="0"/>
            <a:t>Public Debt Toward Productive Investments, Not Consumption</a:t>
          </a:r>
          <a:endParaRPr lang="en-US" dirty="0"/>
        </a:p>
      </dgm:t>
    </dgm:pt>
    <dgm:pt modelId="{7D460B45-49D2-49A6-BD3E-919ED08A51C8}" type="parTrans" cxnId="{ADC90617-EAE9-40DE-BD83-28F3822163FE}">
      <dgm:prSet/>
      <dgm:spPr/>
      <dgm:t>
        <a:bodyPr/>
        <a:lstStyle/>
        <a:p>
          <a:endParaRPr lang="en-GB"/>
        </a:p>
      </dgm:t>
    </dgm:pt>
    <dgm:pt modelId="{D2F61F8C-88D8-4717-9A1C-955A67F10D7D}" type="sibTrans" cxnId="{ADC90617-EAE9-40DE-BD83-28F3822163FE}">
      <dgm:prSet/>
      <dgm:spPr/>
      <dgm:t>
        <a:bodyPr/>
        <a:lstStyle/>
        <a:p>
          <a:endParaRPr lang="en-GB"/>
        </a:p>
      </dgm:t>
    </dgm:pt>
    <dgm:pt modelId="{C3014518-56A7-481F-AF8E-6A083E66B11F}" type="pres">
      <dgm:prSet presAssocID="{EDD477CA-5AEB-4E31-8ED3-374BB160094E}" presName="Name0" presStyleCnt="0">
        <dgm:presLayoutVars>
          <dgm:chMax val="7"/>
          <dgm:chPref val="7"/>
          <dgm:dir/>
        </dgm:presLayoutVars>
      </dgm:prSet>
      <dgm:spPr/>
      <dgm:t>
        <a:bodyPr/>
        <a:lstStyle/>
        <a:p>
          <a:pPr rtl="1"/>
          <a:endParaRPr lang="ar-EG"/>
        </a:p>
      </dgm:t>
    </dgm:pt>
    <dgm:pt modelId="{96A038CF-0A12-4890-A187-74A725576F99}" type="pres">
      <dgm:prSet presAssocID="{EDD477CA-5AEB-4E31-8ED3-374BB160094E}" presName="Name1" presStyleCnt="0"/>
      <dgm:spPr/>
    </dgm:pt>
    <dgm:pt modelId="{54979403-2CDB-4780-80A0-2547FC4AE2C3}" type="pres">
      <dgm:prSet presAssocID="{EDD477CA-5AEB-4E31-8ED3-374BB160094E}" presName="cycle" presStyleCnt="0"/>
      <dgm:spPr/>
    </dgm:pt>
    <dgm:pt modelId="{C9C4E569-2E27-46C4-A7F3-195C043A7AFB}" type="pres">
      <dgm:prSet presAssocID="{EDD477CA-5AEB-4E31-8ED3-374BB160094E}" presName="srcNode" presStyleLbl="node1" presStyleIdx="0" presStyleCnt="4"/>
      <dgm:spPr/>
    </dgm:pt>
    <dgm:pt modelId="{E22B3739-AB71-4B57-B8A3-F41B8A1E86A7}" type="pres">
      <dgm:prSet presAssocID="{EDD477CA-5AEB-4E31-8ED3-374BB160094E}" presName="conn" presStyleLbl="parChTrans1D2" presStyleIdx="0" presStyleCnt="1"/>
      <dgm:spPr/>
      <dgm:t>
        <a:bodyPr/>
        <a:lstStyle/>
        <a:p>
          <a:pPr rtl="1"/>
          <a:endParaRPr lang="ar-EG"/>
        </a:p>
      </dgm:t>
    </dgm:pt>
    <dgm:pt modelId="{DFB60D91-1457-48F8-B25C-4D34916CE16C}" type="pres">
      <dgm:prSet presAssocID="{EDD477CA-5AEB-4E31-8ED3-374BB160094E}" presName="extraNode" presStyleLbl="node1" presStyleIdx="0" presStyleCnt="4"/>
      <dgm:spPr/>
    </dgm:pt>
    <dgm:pt modelId="{3AAEAF3C-10E7-4DD3-9B01-951B2536094D}" type="pres">
      <dgm:prSet presAssocID="{EDD477CA-5AEB-4E31-8ED3-374BB160094E}" presName="dstNode" presStyleLbl="node1" presStyleIdx="0" presStyleCnt="4"/>
      <dgm:spPr/>
    </dgm:pt>
    <dgm:pt modelId="{4F8198C1-07CC-4B97-B0C6-BAE737D11CBC}" type="pres">
      <dgm:prSet presAssocID="{0D105B04-244A-4655-9E93-35DFD9B3B5C3}" presName="text_1" presStyleLbl="node1" presStyleIdx="0" presStyleCnt="4">
        <dgm:presLayoutVars>
          <dgm:bulletEnabled val="1"/>
        </dgm:presLayoutVars>
      </dgm:prSet>
      <dgm:spPr/>
      <dgm:t>
        <a:bodyPr/>
        <a:lstStyle/>
        <a:p>
          <a:pPr rtl="1"/>
          <a:endParaRPr lang="ar-EG"/>
        </a:p>
      </dgm:t>
    </dgm:pt>
    <dgm:pt modelId="{6A6DFCAB-C094-4A06-B4B8-387793B2FA14}" type="pres">
      <dgm:prSet presAssocID="{0D105B04-244A-4655-9E93-35DFD9B3B5C3}" presName="accent_1" presStyleCnt="0"/>
      <dgm:spPr/>
    </dgm:pt>
    <dgm:pt modelId="{1021446A-CC28-4AC8-BACF-1AA7D613ED19}" type="pres">
      <dgm:prSet presAssocID="{0D105B04-244A-4655-9E93-35DFD9B3B5C3}" presName="accentRepeatNode" presStyleLbl="solidFgAcc1" presStyleIdx="0" presStyleCnt="4"/>
      <dgm:spPr/>
    </dgm:pt>
    <dgm:pt modelId="{D88B7D40-96AB-47F8-97BC-EAAD9D0F55D4}" type="pres">
      <dgm:prSet presAssocID="{1328E5C5-473A-442E-9168-B24921A29177}" presName="text_2" presStyleLbl="node1" presStyleIdx="1" presStyleCnt="4">
        <dgm:presLayoutVars>
          <dgm:bulletEnabled val="1"/>
        </dgm:presLayoutVars>
      </dgm:prSet>
      <dgm:spPr/>
      <dgm:t>
        <a:bodyPr/>
        <a:lstStyle/>
        <a:p>
          <a:pPr rtl="1"/>
          <a:endParaRPr lang="ar-EG"/>
        </a:p>
      </dgm:t>
    </dgm:pt>
    <dgm:pt modelId="{1BDF2744-CB7E-4B4B-B18F-9B24949A1882}" type="pres">
      <dgm:prSet presAssocID="{1328E5C5-473A-442E-9168-B24921A29177}" presName="accent_2" presStyleCnt="0"/>
      <dgm:spPr/>
    </dgm:pt>
    <dgm:pt modelId="{0A8698FF-F515-4050-AD3E-88BE99120B13}" type="pres">
      <dgm:prSet presAssocID="{1328E5C5-473A-442E-9168-B24921A29177}" presName="accentRepeatNode" presStyleLbl="solidFgAcc1" presStyleIdx="1" presStyleCnt="4"/>
      <dgm:spPr/>
    </dgm:pt>
    <dgm:pt modelId="{ED7B9530-81FA-4ED9-B1EF-E49D9760B583}" type="pres">
      <dgm:prSet presAssocID="{808B13FC-F061-4BD4-B854-3903B91EFBF1}" presName="text_3" presStyleLbl="node1" presStyleIdx="2" presStyleCnt="4">
        <dgm:presLayoutVars>
          <dgm:bulletEnabled val="1"/>
        </dgm:presLayoutVars>
      </dgm:prSet>
      <dgm:spPr/>
      <dgm:t>
        <a:bodyPr/>
        <a:lstStyle/>
        <a:p>
          <a:pPr rtl="1"/>
          <a:endParaRPr lang="ar-EG"/>
        </a:p>
      </dgm:t>
    </dgm:pt>
    <dgm:pt modelId="{3CD0B2D8-0878-4622-A138-3EA83051385A}" type="pres">
      <dgm:prSet presAssocID="{808B13FC-F061-4BD4-B854-3903B91EFBF1}" presName="accent_3" presStyleCnt="0"/>
      <dgm:spPr/>
    </dgm:pt>
    <dgm:pt modelId="{5D9B64F5-463C-412B-B0AB-1923AD2AD916}" type="pres">
      <dgm:prSet presAssocID="{808B13FC-F061-4BD4-B854-3903B91EFBF1}" presName="accentRepeatNode" presStyleLbl="solidFgAcc1" presStyleIdx="2" presStyleCnt="4"/>
      <dgm:spPr/>
    </dgm:pt>
    <dgm:pt modelId="{CED05A68-7955-422C-B0A2-5FF0F8F26CB6}" type="pres">
      <dgm:prSet presAssocID="{8F58A2F7-2883-45FF-AF1A-FA18EE48406B}" presName="text_4" presStyleLbl="node1" presStyleIdx="3" presStyleCnt="4">
        <dgm:presLayoutVars>
          <dgm:bulletEnabled val="1"/>
        </dgm:presLayoutVars>
      </dgm:prSet>
      <dgm:spPr/>
      <dgm:t>
        <a:bodyPr/>
        <a:lstStyle/>
        <a:p>
          <a:pPr rtl="1"/>
          <a:endParaRPr lang="ar-EG"/>
        </a:p>
      </dgm:t>
    </dgm:pt>
    <dgm:pt modelId="{D7CCA818-73BE-48BB-A5D2-EB1A0B5AE853}" type="pres">
      <dgm:prSet presAssocID="{8F58A2F7-2883-45FF-AF1A-FA18EE48406B}" presName="accent_4" presStyleCnt="0"/>
      <dgm:spPr/>
    </dgm:pt>
    <dgm:pt modelId="{A93AA57B-A487-403A-8E43-C3ABED2EF0FA}" type="pres">
      <dgm:prSet presAssocID="{8F58A2F7-2883-45FF-AF1A-FA18EE48406B}" presName="accentRepeatNode" presStyleLbl="solidFgAcc1" presStyleIdx="3" presStyleCnt="4"/>
      <dgm:spPr/>
    </dgm:pt>
  </dgm:ptLst>
  <dgm:cxnLst>
    <dgm:cxn modelId="{EF1965A5-94B4-4DC5-BD7C-B8487EDBBAE7}" srcId="{EDD477CA-5AEB-4E31-8ED3-374BB160094E}" destId="{0D105B04-244A-4655-9E93-35DFD9B3B5C3}" srcOrd="0" destOrd="0" parTransId="{A1FC8F2E-8531-4D96-AE31-049798CE017B}" sibTransId="{558D91B3-5B4C-46B7-898F-3050422979AC}"/>
    <dgm:cxn modelId="{AA9F42FF-91FF-4611-A0A8-BD51C23345A1}" srcId="{EDD477CA-5AEB-4E31-8ED3-374BB160094E}" destId="{808B13FC-F061-4BD4-B854-3903B91EFBF1}" srcOrd="2" destOrd="0" parTransId="{89F0EA74-E9FA-4AB9-972A-ECB86A647E00}" sibTransId="{283ED200-7201-4DE9-9E91-2D5FD09D32F8}"/>
    <dgm:cxn modelId="{41E10FA9-E290-41C7-A743-FFF2EFCA1EDF}" type="presOf" srcId="{8F58A2F7-2883-45FF-AF1A-FA18EE48406B}" destId="{CED05A68-7955-422C-B0A2-5FF0F8F26CB6}" srcOrd="0" destOrd="0" presId="urn:microsoft.com/office/officeart/2008/layout/VerticalCurvedList"/>
    <dgm:cxn modelId="{5EB9D05C-36B1-4BFE-A7FF-E5A7B9253408}" type="presOf" srcId="{808B13FC-F061-4BD4-B854-3903B91EFBF1}" destId="{ED7B9530-81FA-4ED9-B1EF-E49D9760B583}" srcOrd="0" destOrd="0" presId="urn:microsoft.com/office/officeart/2008/layout/VerticalCurvedList"/>
    <dgm:cxn modelId="{BD2D0D27-27A4-4869-B809-EF124B901CCF}" type="presOf" srcId="{0D105B04-244A-4655-9E93-35DFD9B3B5C3}" destId="{4F8198C1-07CC-4B97-B0C6-BAE737D11CBC}" srcOrd="0" destOrd="0" presId="urn:microsoft.com/office/officeart/2008/layout/VerticalCurvedList"/>
    <dgm:cxn modelId="{CB0B59B7-0EC8-48CA-83EF-E918A16271EF}" srcId="{EDD477CA-5AEB-4E31-8ED3-374BB160094E}" destId="{1328E5C5-473A-442E-9168-B24921A29177}" srcOrd="1" destOrd="0" parTransId="{373066B4-D84D-430D-92DC-6FEEB8C28027}" sibTransId="{8E5BFCC6-6759-4C14-B92C-90496D483506}"/>
    <dgm:cxn modelId="{459F8E02-2E1C-4B3E-A7D9-650B40513C96}" type="presOf" srcId="{EDD477CA-5AEB-4E31-8ED3-374BB160094E}" destId="{C3014518-56A7-481F-AF8E-6A083E66B11F}" srcOrd="0" destOrd="0" presId="urn:microsoft.com/office/officeart/2008/layout/VerticalCurvedList"/>
    <dgm:cxn modelId="{D114F529-8164-4C94-9217-21B5D3A4ED92}" type="presOf" srcId="{558D91B3-5B4C-46B7-898F-3050422979AC}" destId="{E22B3739-AB71-4B57-B8A3-F41B8A1E86A7}" srcOrd="0" destOrd="0" presId="urn:microsoft.com/office/officeart/2008/layout/VerticalCurvedList"/>
    <dgm:cxn modelId="{6EBCA2DD-6754-4D3E-A7D2-DD5C73F8E7B9}" type="presOf" srcId="{1328E5C5-473A-442E-9168-B24921A29177}" destId="{D88B7D40-96AB-47F8-97BC-EAAD9D0F55D4}" srcOrd="0" destOrd="0" presId="urn:microsoft.com/office/officeart/2008/layout/VerticalCurvedList"/>
    <dgm:cxn modelId="{ADC90617-EAE9-40DE-BD83-28F3822163FE}" srcId="{EDD477CA-5AEB-4E31-8ED3-374BB160094E}" destId="{8F58A2F7-2883-45FF-AF1A-FA18EE48406B}" srcOrd="3" destOrd="0" parTransId="{7D460B45-49D2-49A6-BD3E-919ED08A51C8}" sibTransId="{D2F61F8C-88D8-4717-9A1C-955A67F10D7D}"/>
    <dgm:cxn modelId="{8A8184FB-62BE-4740-80D3-CE45BC3286A4}" type="presParOf" srcId="{C3014518-56A7-481F-AF8E-6A083E66B11F}" destId="{96A038CF-0A12-4890-A187-74A725576F99}" srcOrd="0" destOrd="0" presId="urn:microsoft.com/office/officeart/2008/layout/VerticalCurvedList"/>
    <dgm:cxn modelId="{F13DFF1F-1AE2-4CD7-BDCE-C333EEBD5115}" type="presParOf" srcId="{96A038CF-0A12-4890-A187-74A725576F99}" destId="{54979403-2CDB-4780-80A0-2547FC4AE2C3}" srcOrd="0" destOrd="0" presId="urn:microsoft.com/office/officeart/2008/layout/VerticalCurvedList"/>
    <dgm:cxn modelId="{42F42677-AC5F-4837-8777-5867D88831C2}" type="presParOf" srcId="{54979403-2CDB-4780-80A0-2547FC4AE2C3}" destId="{C9C4E569-2E27-46C4-A7F3-195C043A7AFB}" srcOrd="0" destOrd="0" presId="urn:microsoft.com/office/officeart/2008/layout/VerticalCurvedList"/>
    <dgm:cxn modelId="{61FAAA4E-2657-449B-B9DA-762BAF2F7A0A}" type="presParOf" srcId="{54979403-2CDB-4780-80A0-2547FC4AE2C3}" destId="{E22B3739-AB71-4B57-B8A3-F41B8A1E86A7}" srcOrd="1" destOrd="0" presId="urn:microsoft.com/office/officeart/2008/layout/VerticalCurvedList"/>
    <dgm:cxn modelId="{C705C5C8-7524-4254-9B5F-4B89B0C07066}" type="presParOf" srcId="{54979403-2CDB-4780-80A0-2547FC4AE2C3}" destId="{DFB60D91-1457-48F8-B25C-4D34916CE16C}" srcOrd="2" destOrd="0" presId="urn:microsoft.com/office/officeart/2008/layout/VerticalCurvedList"/>
    <dgm:cxn modelId="{1C513331-9781-4B02-9CE9-2CB0C227231C}" type="presParOf" srcId="{54979403-2CDB-4780-80A0-2547FC4AE2C3}" destId="{3AAEAF3C-10E7-4DD3-9B01-951B2536094D}" srcOrd="3" destOrd="0" presId="urn:microsoft.com/office/officeart/2008/layout/VerticalCurvedList"/>
    <dgm:cxn modelId="{56916FCE-8EA6-4C11-8409-D51227A976E3}" type="presParOf" srcId="{96A038CF-0A12-4890-A187-74A725576F99}" destId="{4F8198C1-07CC-4B97-B0C6-BAE737D11CBC}" srcOrd="1" destOrd="0" presId="urn:microsoft.com/office/officeart/2008/layout/VerticalCurvedList"/>
    <dgm:cxn modelId="{0F4BD9AB-47DE-4A3C-9318-49EB91B09EB3}" type="presParOf" srcId="{96A038CF-0A12-4890-A187-74A725576F99}" destId="{6A6DFCAB-C094-4A06-B4B8-387793B2FA14}" srcOrd="2" destOrd="0" presId="urn:microsoft.com/office/officeart/2008/layout/VerticalCurvedList"/>
    <dgm:cxn modelId="{F0D3321C-3389-45B2-809C-F01F2025C59F}" type="presParOf" srcId="{6A6DFCAB-C094-4A06-B4B8-387793B2FA14}" destId="{1021446A-CC28-4AC8-BACF-1AA7D613ED19}" srcOrd="0" destOrd="0" presId="urn:microsoft.com/office/officeart/2008/layout/VerticalCurvedList"/>
    <dgm:cxn modelId="{239F13DD-14CF-4157-AB1C-AC5FEA0F10CA}" type="presParOf" srcId="{96A038CF-0A12-4890-A187-74A725576F99}" destId="{D88B7D40-96AB-47F8-97BC-EAAD9D0F55D4}" srcOrd="3" destOrd="0" presId="urn:microsoft.com/office/officeart/2008/layout/VerticalCurvedList"/>
    <dgm:cxn modelId="{99176F6F-EE05-437A-8886-6CDF23035329}" type="presParOf" srcId="{96A038CF-0A12-4890-A187-74A725576F99}" destId="{1BDF2744-CB7E-4B4B-B18F-9B24949A1882}" srcOrd="4" destOrd="0" presId="urn:microsoft.com/office/officeart/2008/layout/VerticalCurvedList"/>
    <dgm:cxn modelId="{AE0A2EBE-50E1-400C-A7A3-4CFFD44FE1E7}" type="presParOf" srcId="{1BDF2744-CB7E-4B4B-B18F-9B24949A1882}" destId="{0A8698FF-F515-4050-AD3E-88BE99120B13}" srcOrd="0" destOrd="0" presId="urn:microsoft.com/office/officeart/2008/layout/VerticalCurvedList"/>
    <dgm:cxn modelId="{1777F450-0E99-4139-94FF-E5F668BC9F9B}" type="presParOf" srcId="{96A038CF-0A12-4890-A187-74A725576F99}" destId="{ED7B9530-81FA-4ED9-B1EF-E49D9760B583}" srcOrd="5" destOrd="0" presId="urn:microsoft.com/office/officeart/2008/layout/VerticalCurvedList"/>
    <dgm:cxn modelId="{71ED840B-1702-4AA6-96F8-9B1919469264}" type="presParOf" srcId="{96A038CF-0A12-4890-A187-74A725576F99}" destId="{3CD0B2D8-0878-4622-A138-3EA83051385A}" srcOrd="6" destOrd="0" presId="urn:microsoft.com/office/officeart/2008/layout/VerticalCurvedList"/>
    <dgm:cxn modelId="{0C32A38B-EBAA-4556-81D4-3AD3DC1F707A}" type="presParOf" srcId="{3CD0B2D8-0878-4622-A138-3EA83051385A}" destId="{5D9B64F5-463C-412B-B0AB-1923AD2AD916}" srcOrd="0" destOrd="0" presId="urn:microsoft.com/office/officeart/2008/layout/VerticalCurvedList"/>
    <dgm:cxn modelId="{8E9AB305-E64C-4E22-922E-E91056CEAADA}" type="presParOf" srcId="{96A038CF-0A12-4890-A187-74A725576F99}" destId="{CED05A68-7955-422C-B0A2-5FF0F8F26CB6}" srcOrd="7" destOrd="0" presId="urn:microsoft.com/office/officeart/2008/layout/VerticalCurvedList"/>
    <dgm:cxn modelId="{47D40C54-87EB-4F00-8564-508E7FE0D101}" type="presParOf" srcId="{96A038CF-0A12-4890-A187-74A725576F99}" destId="{D7CCA818-73BE-48BB-A5D2-EB1A0B5AE853}" srcOrd="8" destOrd="0" presId="urn:microsoft.com/office/officeart/2008/layout/VerticalCurvedList"/>
    <dgm:cxn modelId="{197FB015-E21B-40FB-8FAB-FB539CD30573}" type="presParOf" srcId="{D7CCA818-73BE-48BB-A5D2-EB1A0B5AE853}" destId="{A93AA57B-A487-403A-8E43-C3ABED2EF0F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B3739-AB71-4B57-B8A3-F41B8A1E86A7}">
      <dsp:nvSpPr>
        <dsp:cNvPr id="0" name=""/>
        <dsp:cNvSpPr/>
      </dsp:nvSpPr>
      <dsp:spPr>
        <a:xfrm>
          <a:off x="-5389585" y="-825383"/>
          <a:ext cx="6418115" cy="6418115"/>
        </a:xfrm>
        <a:prstGeom prst="blockArc">
          <a:avLst>
            <a:gd name="adj1" fmla="val 18900000"/>
            <a:gd name="adj2" fmla="val 2700000"/>
            <a:gd name="adj3" fmla="val 337"/>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C484295-78A6-4B97-B851-FA847B9CA30B}">
      <dsp:nvSpPr>
        <dsp:cNvPr id="0" name=""/>
        <dsp:cNvSpPr/>
      </dsp:nvSpPr>
      <dsp:spPr>
        <a:xfrm>
          <a:off x="661707" y="476734"/>
          <a:ext cx="8081222" cy="95346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56816" tIns="53340" rIns="53340" bIns="53340" numCol="1" spcCol="1270" anchor="ctr" anchorCtr="0">
          <a:noAutofit/>
        </a:bodyPr>
        <a:lstStyle/>
        <a:p>
          <a:pPr marL="0" lvl="0" indent="0" algn="justLow" defTabSz="933450">
            <a:lnSpc>
              <a:spcPct val="90000"/>
            </a:lnSpc>
            <a:spcBef>
              <a:spcPct val="0"/>
            </a:spcBef>
            <a:spcAft>
              <a:spcPct val="35000"/>
            </a:spcAft>
            <a:buNone/>
          </a:pPr>
          <a:r>
            <a:rPr lang="en-US" sz="2100" b="1" kern="1200" dirty="0">
              <a:solidFill>
                <a:prstClr val="white"/>
              </a:solidFill>
              <a:latin typeface="Calibri" panose="020F0502020204030204"/>
              <a:ea typeface="+mn-ea"/>
              <a:cs typeface="+mn-cs"/>
            </a:rPr>
            <a:t>Rationalize External Debt to Stay Within Safe Limits Amid Currency Depreciation and High Interest Rates</a:t>
          </a:r>
        </a:p>
      </dsp:txBody>
      <dsp:txXfrm>
        <a:off x="661707" y="476734"/>
        <a:ext cx="8081222" cy="953469"/>
      </dsp:txXfrm>
    </dsp:sp>
    <dsp:sp modelId="{1021446A-CC28-4AC8-BACF-1AA7D613ED19}">
      <dsp:nvSpPr>
        <dsp:cNvPr id="0" name=""/>
        <dsp:cNvSpPr/>
      </dsp:nvSpPr>
      <dsp:spPr>
        <a:xfrm>
          <a:off x="65789" y="357551"/>
          <a:ext cx="1191837" cy="119183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D62B274-522B-4CD7-B6D8-521FE5763B97}">
      <dsp:nvSpPr>
        <dsp:cNvPr id="0" name=""/>
        <dsp:cNvSpPr/>
      </dsp:nvSpPr>
      <dsp:spPr>
        <a:xfrm>
          <a:off x="1008294" y="1906939"/>
          <a:ext cx="7734636" cy="95346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56816" tIns="53340" rIns="53340" bIns="53340" numCol="1" spcCol="1270" anchor="ctr" anchorCtr="0">
          <a:noAutofit/>
        </a:bodyPr>
        <a:lstStyle/>
        <a:p>
          <a:pPr marL="0" lvl="0" indent="0" algn="justLow" defTabSz="933450">
            <a:lnSpc>
              <a:spcPct val="90000"/>
            </a:lnSpc>
            <a:spcBef>
              <a:spcPct val="0"/>
            </a:spcBef>
            <a:spcAft>
              <a:spcPct val="35000"/>
            </a:spcAft>
            <a:buNone/>
          </a:pPr>
          <a:r>
            <a:rPr lang="en-US" sz="2100" b="1" kern="1200" dirty="0">
              <a:solidFill>
                <a:prstClr val="white"/>
              </a:solidFill>
              <a:latin typeface="Calibri" panose="020F0502020204030204"/>
              <a:ea typeface="+mn-ea"/>
              <a:cs typeface="+mn-cs"/>
            </a:rPr>
            <a:t>Boost Foreign Exchange Resources by Increasing Exports and Reducing Imports</a:t>
          </a:r>
        </a:p>
      </dsp:txBody>
      <dsp:txXfrm>
        <a:off x="1008294" y="1906939"/>
        <a:ext cx="7734636" cy="953469"/>
      </dsp:txXfrm>
    </dsp:sp>
    <dsp:sp modelId="{0A8698FF-F515-4050-AD3E-88BE99120B13}">
      <dsp:nvSpPr>
        <dsp:cNvPr id="0" name=""/>
        <dsp:cNvSpPr/>
      </dsp:nvSpPr>
      <dsp:spPr>
        <a:xfrm>
          <a:off x="412375" y="1787755"/>
          <a:ext cx="1191837" cy="119183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2BE5959-E4A3-4C0D-BBBD-4BA570975949}">
      <dsp:nvSpPr>
        <dsp:cNvPr id="0" name=""/>
        <dsp:cNvSpPr/>
      </dsp:nvSpPr>
      <dsp:spPr>
        <a:xfrm>
          <a:off x="661707" y="3337143"/>
          <a:ext cx="8081222" cy="95346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56816" tIns="53340" rIns="53340" bIns="53340" numCol="1" spcCol="1270" anchor="ctr" anchorCtr="0">
          <a:noAutofit/>
        </a:bodyPr>
        <a:lstStyle/>
        <a:p>
          <a:pPr marL="0" lvl="0" indent="0" algn="justLow" defTabSz="933450">
            <a:lnSpc>
              <a:spcPct val="90000"/>
            </a:lnSpc>
            <a:spcBef>
              <a:spcPct val="0"/>
            </a:spcBef>
            <a:spcAft>
              <a:spcPct val="35000"/>
            </a:spcAft>
            <a:buNone/>
          </a:pPr>
          <a:r>
            <a:rPr lang="en-US" sz="2100" b="1" kern="1200" dirty="0">
              <a:solidFill>
                <a:prstClr val="white"/>
              </a:solidFill>
              <a:latin typeface="Calibri" panose="020F0502020204030204"/>
              <a:ea typeface="+mn-ea"/>
              <a:cs typeface="+mn-cs"/>
            </a:rPr>
            <a:t>Explore Alternatives to External Borrowing via Self-Management and Private Sector Partnerships</a:t>
          </a:r>
        </a:p>
      </dsp:txBody>
      <dsp:txXfrm>
        <a:off x="661707" y="3337143"/>
        <a:ext cx="8081222" cy="953469"/>
      </dsp:txXfrm>
    </dsp:sp>
    <dsp:sp modelId="{5D9B64F5-463C-412B-B0AB-1923AD2AD916}">
      <dsp:nvSpPr>
        <dsp:cNvPr id="0" name=""/>
        <dsp:cNvSpPr/>
      </dsp:nvSpPr>
      <dsp:spPr>
        <a:xfrm>
          <a:off x="65789" y="3217959"/>
          <a:ext cx="1191837" cy="119183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B3739-AB71-4B57-B8A3-F41B8A1E86A7}">
      <dsp:nvSpPr>
        <dsp:cNvPr id="0" name=""/>
        <dsp:cNvSpPr/>
      </dsp:nvSpPr>
      <dsp:spPr>
        <a:xfrm>
          <a:off x="-5116992" y="-783865"/>
          <a:ext cx="6093694" cy="6093694"/>
        </a:xfrm>
        <a:prstGeom prst="blockArc">
          <a:avLst>
            <a:gd name="adj1" fmla="val 18900000"/>
            <a:gd name="adj2" fmla="val 2700000"/>
            <a:gd name="adj3" fmla="val 354"/>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F8198C1-07CC-4B97-B0C6-BAE737D11CBC}">
      <dsp:nvSpPr>
        <dsp:cNvPr id="0" name=""/>
        <dsp:cNvSpPr/>
      </dsp:nvSpPr>
      <dsp:spPr>
        <a:xfrm>
          <a:off x="511409" y="347956"/>
          <a:ext cx="7655707" cy="6962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53340" rIns="53340" bIns="53340" numCol="1" spcCol="1270" anchor="ctr" anchorCtr="0">
          <a:noAutofit/>
        </a:bodyPr>
        <a:lstStyle/>
        <a:p>
          <a:pPr lvl="0" algn="justLow" defTabSz="933450">
            <a:lnSpc>
              <a:spcPct val="90000"/>
            </a:lnSpc>
            <a:spcBef>
              <a:spcPct val="0"/>
            </a:spcBef>
            <a:spcAft>
              <a:spcPct val="35000"/>
            </a:spcAft>
          </a:pPr>
          <a:r>
            <a:rPr lang="en-US" sz="2100" b="1" kern="1200" dirty="0"/>
            <a:t>Reduce Budget Deficit and Public Debt Through Spending Rationalization</a:t>
          </a:r>
          <a:endParaRPr lang="en-US" sz="2100" kern="1200" dirty="0"/>
        </a:p>
      </dsp:txBody>
      <dsp:txXfrm>
        <a:off x="511409" y="347956"/>
        <a:ext cx="7655707" cy="696274"/>
      </dsp:txXfrm>
    </dsp:sp>
    <dsp:sp modelId="{1021446A-CC28-4AC8-BACF-1AA7D613ED19}">
      <dsp:nvSpPr>
        <dsp:cNvPr id="0" name=""/>
        <dsp:cNvSpPr/>
      </dsp:nvSpPr>
      <dsp:spPr>
        <a:xfrm>
          <a:off x="76237" y="260921"/>
          <a:ext cx="870342" cy="87034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8B7D40-96AB-47F8-97BC-EAAD9D0F55D4}">
      <dsp:nvSpPr>
        <dsp:cNvPr id="0" name=""/>
        <dsp:cNvSpPr/>
      </dsp:nvSpPr>
      <dsp:spPr>
        <a:xfrm>
          <a:off x="910599" y="1392548"/>
          <a:ext cx="7256517" cy="6962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53340" rIns="53340" bIns="53340" numCol="1" spcCol="1270" anchor="ctr" anchorCtr="0">
          <a:noAutofit/>
        </a:bodyPr>
        <a:lstStyle/>
        <a:p>
          <a:pPr lvl="0" algn="justLow" defTabSz="933450">
            <a:lnSpc>
              <a:spcPct val="90000"/>
            </a:lnSpc>
            <a:spcBef>
              <a:spcPct val="0"/>
            </a:spcBef>
            <a:spcAft>
              <a:spcPct val="35000"/>
            </a:spcAft>
          </a:pPr>
          <a:r>
            <a:rPr lang="en-US" sz="2100" b="1" kern="1200" dirty="0"/>
            <a:t>Negotiate Loans Under Favorable Terms Supporting Egypt Vision 2030</a:t>
          </a:r>
          <a:endParaRPr lang="en-US" sz="2100" kern="1200" dirty="0"/>
        </a:p>
      </dsp:txBody>
      <dsp:txXfrm>
        <a:off x="910599" y="1392548"/>
        <a:ext cx="7256517" cy="696274"/>
      </dsp:txXfrm>
    </dsp:sp>
    <dsp:sp modelId="{0A8698FF-F515-4050-AD3E-88BE99120B13}">
      <dsp:nvSpPr>
        <dsp:cNvPr id="0" name=""/>
        <dsp:cNvSpPr/>
      </dsp:nvSpPr>
      <dsp:spPr>
        <a:xfrm>
          <a:off x="475427" y="1305514"/>
          <a:ext cx="870342" cy="87034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D7B9530-81FA-4ED9-B1EF-E49D9760B583}">
      <dsp:nvSpPr>
        <dsp:cNvPr id="0" name=""/>
        <dsp:cNvSpPr/>
      </dsp:nvSpPr>
      <dsp:spPr>
        <a:xfrm>
          <a:off x="910599" y="2437140"/>
          <a:ext cx="7256517" cy="6962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53340" rIns="53340" bIns="53340" numCol="1" spcCol="1270" anchor="ctr" anchorCtr="0">
          <a:noAutofit/>
        </a:bodyPr>
        <a:lstStyle/>
        <a:p>
          <a:pPr lvl="0" algn="justLow" defTabSz="933450">
            <a:lnSpc>
              <a:spcPct val="90000"/>
            </a:lnSpc>
            <a:spcBef>
              <a:spcPct val="0"/>
            </a:spcBef>
            <a:spcAft>
              <a:spcPct val="35000"/>
            </a:spcAft>
          </a:pPr>
          <a:r>
            <a:rPr lang="en-US" sz="2100" b="1" kern="1200" dirty="0"/>
            <a:t>Maximize Use of Low-Cost Development Loans from International Institutions</a:t>
          </a:r>
          <a:endParaRPr lang="en-US" sz="2100" kern="1200" dirty="0"/>
        </a:p>
      </dsp:txBody>
      <dsp:txXfrm>
        <a:off x="910599" y="2437140"/>
        <a:ext cx="7256517" cy="696274"/>
      </dsp:txXfrm>
    </dsp:sp>
    <dsp:sp modelId="{5D9B64F5-463C-412B-B0AB-1923AD2AD916}">
      <dsp:nvSpPr>
        <dsp:cNvPr id="0" name=""/>
        <dsp:cNvSpPr/>
      </dsp:nvSpPr>
      <dsp:spPr>
        <a:xfrm>
          <a:off x="475427" y="2350106"/>
          <a:ext cx="870342" cy="87034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ED05A68-7955-422C-B0A2-5FF0F8F26CB6}">
      <dsp:nvSpPr>
        <dsp:cNvPr id="0" name=""/>
        <dsp:cNvSpPr/>
      </dsp:nvSpPr>
      <dsp:spPr>
        <a:xfrm>
          <a:off x="511409" y="3481732"/>
          <a:ext cx="7655707" cy="6962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53340" rIns="53340" bIns="53340" numCol="1" spcCol="1270" anchor="ctr" anchorCtr="0">
          <a:noAutofit/>
        </a:bodyPr>
        <a:lstStyle/>
        <a:p>
          <a:pPr lvl="0" algn="justLow" defTabSz="933450">
            <a:lnSpc>
              <a:spcPct val="90000"/>
            </a:lnSpc>
            <a:spcBef>
              <a:spcPct val="0"/>
            </a:spcBef>
            <a:spcAft>
              <a:spcPct val="35000"/>
            </a:spcAft>
          </a:pPr>
          <a:r>
            <a:rPr lang="en-US" sz="2100" b="1" kern="1200" dirty="0" smtClean="0"/>
            <a:t>Direct </a:t>
          </a:r>
          <a:r>
            <a:rPr lang="en-US" sz="2100" b="1" kern="1200" dirty="0"/>
            <a:t>Public Debt Toward Productive Investments, Not Consumption</a:t>
          </a:r>
          <a:endParaRPr lang="en-US" sz="2100" kern="1200" dirty="0"/>
        </a:p>
      </dsp:txBody>
      <dsp:txXfrm>
        <a:off x="511409" y="3481732"/>
        <a:ext cx="7655707" cy="696274"/>
      </dsp:txXfrm>
    </dsp:sp>
    <dsp:sp modelId="{A93AA57B-A487-403A-8E43-C3ABED2EF0FA}">
      <dsp:nvSpPr>
        <dsp:cNvPr id="0" name=""/>
        <dsp:cNvSpPr/>
      </dsp:nvSpPr>
      <dsp:spPr>
        <a:xfrm>
          <a:off x="76237" y="3394698"/>
          <a:ext cx="870342" cy="87034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52863" y="0"/>
            <a:ext cx="2946400" cy="496888"/>
          </a:xfrm>
          <a:prstGeom prst="rect">
            <a:avLst/>
          </a:prstGeom>
        </p:spPr>
        <p:txBody>
          <a:bodyPr vert="horz" lIns="91422" tIns="45710" rIns="91422" bIns="45710" rtlCol="1"/>
          <a:lstStyle>
            <a:lvl1pPr algn="r">
              <a:defRPr sz="1200"/>
            </a:lvl1pPr>
          </a:lstStyle>
          <a:p>
            <a:endParaRPr lang="ar-EG"/>
          </a:p>
        </p:txBody>
      </p:sp>
      <p:sp>
        <p:nvSpPr>
          <p:cNvPr id="3" name="Date Placeholder 2"/>
          <p:cNvSpPr>
            <a:spLocks noGrp="1"/>
          </p:cNvSpPr>
          <p:nvPr>
            <p:ph type="dt" idx="1"/>
          </p:nvPr>
        </p:nvSpPr>
        <p:spPr>
          <a:xfrm>
            <a:off x="1588" y="0"/>
            <a:ext cx="2946400" cy="496888"/>
          </a:xfrm>
          <a:prstGeom prst="rect">
            <a:avLst/>
          </a:prstGeom>
        </p:spPr>
        <p:txBody>
          <a:bodyPr vert="horz" lIns="91422" tIns="45710" rIns="91422" bIns="45710" rtlCol="1"/>
          <a:lstStyle>
            <a:lvl1pPr algn="l">
              <a:defRPr sz="1200"/>
            </a:lvl1pPr>
          </a:lstStyle>
          <a:p>
            <a:fld id="{736248D8-F938-4FE9-9EBC-B1E365F2753C}" type="datetimeFigureOut">
              <a:rPr lang="ar-EG" smtClean="0"/>
              <a:t>03/11/1446</a:t>
            </a:fld>
            <a:endParaRPr lang="ar-EG"/>
          </a:p>
        </p:txBody>
      </p:sp>
      <p:sp>
        <p:nvSpPr>
          <p:cNvPr id="4" name="Slide Image Placeholder 3"/>
          <p:cNvSpPr>
            <a:spLocks noGrp="1" noRot="1" noChangeAspect="1"/>
          </p:cNvSpPr>
          <p:nvPr>
            <p:ph type="sldImg" idx="2"/>
          </p:nvPr>
        </p:nvSpPr>
        <p:spPr>
          <a:xfrm>
            <a:off x="90488" y="744538"/>
            <a:ext cx="6618287" cy="3724275"/>
          </a:xfrm>
          <a:prstGeom prst="rect">
            <a:avLst/>
          </a:prstGeom>
          <a:noFill/>
          <a:ln w="12700">
            <a:solidFill>
              <a:prstClr val="black"/>
            </a:solidFill>
          </a:ln>
        </p:spPr>
        <p:txBody>
          <a:bodyPr vert="horz" lIns="91422" tIns="45710" rIns="91422" bIns="45710" rtlCol="1" anchor="ctr"/>
          <a:lstStyle/>
          <a:p>
            <a:endParaRPr lang="ar-EG"/>
          </a:p>
        </p:txBody>
      </p:sp>
      <p:sp>
        <p:nvSpPr>
          <p:cNvPr id="5" name="Notes Placeholder 4"/>
          <p:cNvSpPr>
            <a:spLocks noGrp="1"/>
          </p:cNvSpPr>
          <p:nvPr>
            <p:ph type="body" sz="quarter" idx="3"/>
          </p:nvPr>
        </p:nvSpPr>
        <p:spPr>
          <a:xfrm>
            <a:off x="679452" y="4716465"/>
            <a:ext cx="5440363" cy="4468812"/>
          </a:xfrm>
          <a:prstGeom prst="rect">
            <a:avLst/>
          </a:prstGeom>
        </p:spPr>
        <p:txBody>
          <a:bodyPr vert="horz" lIns="91422" tIns="45710" rIns="91422" bIns="4571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52863" y="9431340"/>
            <a:ext cx="2946400" cy="496887"/>
          </a:xfrm>
          <a:prstGeom prst="rect">
            <a:avLst/>
          </a:prstGeom>
        </p:spPr>
        <p:txBody>
          <a:bodyPr vert="horz" lIns="91422" tIns="45710" rIns="91422" bIns="45710" rtlCol="1" anchor="b"/>
          <a:lstStyle>
            <a:lvl1pPr algn="r">
              <a:defRPr sz="1200"/>
            </a:lvl1pPr>
          </a:lstStyle>
          <a:p>
            <a:endParaRPr lang="ar-EG"/>
          </a:p>
        </p:txBody>
      </p:sp>
      <p:sp>
        <p:nvSpPr>
          <p:cNvPr id="7" name="Slide Number Placeholder 6"/>
          <p:cNvSpPr>
            <a:spLocks noGrp="1"/>
          </p:cNvSpPr>
          <p:nvPr>
            <p:ph type="sldNum" sz="quarter" idx="5"/>
          </p:nvPr>
        </p:nvSpPr>
        <p:spPr>
          <a:xfrm>
            <a:off x="1588" y="9431340"/>
            <a:ext cx="2946400" cy="496887"/>
          </a:xfrm>
          <a:prstGeom prst="rect">
            <a:avLst/>
          </a:prstGeom>
        </p:spPr>
        <p:txBody>
          <a:bodyPr vert="horz" lIns="91422" tIns="45710" rIns="91422" bIns="45710" rtlCol="1" anchor="b"/>
          <a:lstStyle>
            <a:lvl1pPr algn="l">
              <a:defRPr sz="1200"/>
            </a:lvl1pPr>
          </a:lstStyle>
          <a:p>
            <a:fld id="{0219744A-CC6F-496B-B563-4D3B1C7B72C4}" type="slidenum">
              <a:rPr lang="ar-EG" smtClean="0"/>
              <a:t>‹#›</a:t>
            </a:fld>
            <a:endParaRPr lang="ar-EG"/>
          </a:p>
        </p:txBody>
      </p:sp>
    </p:spTree>
    <p:extLst>
      <p:ext uri="{BB962C8B-B14F-4D97-AF65-F5344CB8AC3E}">
        <p14:creationId xmlns:p14="http://schemas.microsoft.com/office/powerpoint/2010/main" val="106148693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071982E-ABA4-41D5-A6DC-C2CA68530B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0685B32F-F339-8CD5-BE75-100E53D449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B48EAAE3-507B-FBCC-BD62-B96783DB5DFA}"/>
              </a:ext>
            </a:extLst>
          </p:cNvPr>
          <p:cNvSpPr>
            <a:spLocks noGrp="1"/>
          </p:cNvSpPr>
          <p:nvPr>
            <p:ph type="dt" sz="half" idx="10"/>
          </p:nvPr>
        </p:nvSpPr>
        <p:spPr/>
        <p:txBody>
          <a:bodyPr/>
          <a:lstStyle/>
          <a:p>
            <a:fld id="{61704BC5-7CE1-4B58-93F4-B54CF6AAA9D9}" type="datetime1">
              <a:rPr lang="en-US" smtClean="0"/>
              <a:t>30-Apr-2025</a:t>
            </a:fld>
            <a:endParaRPr lang="en-US"/>
          </a:p>
        </p:txBody>
      </p:sp>
      <p:sp>
        <p:nvSpPr>
          <p:cNvPr id="5" name="Footer Placeholder 4">
            <a:extLst>
              <a:ext uri="{FF2B5EF4-FFF2-40B4-BE49-F238E27FC236}">
                <a16:creationId xmlns="" xmlns:a16="http://schemas.microsoft.com/office/drawing/2014/main" id="{AA9EC04F-999C-0749-6F0A-618F7FA22D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3795806-6426-E28C-FBAD-C090F1326AFC}"/>
              </a:ext>
            </a:extLst>
          </p:cNvPr>
          <p:cNvSpPr>
            <a:spLocks noGrp="1"/>
          </p:cNvSpPr>
          <p:nvPr>
            <p:ph type="sldNum" sz="quarter" idx="12"/>
          </p:nvPr>
        </p:nvSpPr>
        <p:spPr/>
        <p:txBody>
          <a:bodyPr/>
          <a:lstStyle/>
          <a:p>
            <a:fld id="{62146BF1-45E2-4342-A93D-43C750AC3299}" type="slidenum">
              <a:rPr lang="en-US" smtClean="0"/>
              <a:t>‹#›</a:t>
            </a:fld>
            <a:endParaRPr lang="en-US"/>
          </a:p>
        </p:txBody>
      </p:sp>
    </p:spTree>
    <p:extLst>
      <p:ext uri="{BB962C8B-B14F-4D97-AF65-F5344CB8AC3E}">
        <p14:creationId xmlns:p14="http://schemas.microsoft.com/office/powerpoint/2010/main" val="182663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386A8E-124E-3FD8-EBD6-AE4D0757F6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635F6BB3-CCFB-F350-93BC-B2730AC052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941027A-8E2B-F529-AE05-3CE24A4563F6}"/>
              </a:ext>
            </a:extLst>
          </p:cNvPr>
          <p:cNvSpPr>
            <a:spLocks noGrp="1"/>
          </p:cNvSpPr>
          <p:nvPr>
            <p:ph type="dt" sz="half" idx="10"/>
          </p:nvPr>
        </p:nvSpPr>
        <p:spPr/>
        <p:txBody>
          <a:bodyPr/>
          <a:lstStyle/>
          <a:p>
            <a:fld id="{DAAFB465-DB5B-4B17-A6FE-5815FA27ED72}" type="datetime1">
              <a:rPr lang="en-US" smtClean="0"/>
              <a:t>30-Apr-2025</a:t>
            </a:fld>
            <a:endParaRPr lang="en-US"/>
          </a:p>
        </p:txBody>
      </p:sp>
      <p:sp>
        <p:nvSpPr>
          <p:cNvPr id="5" name="Footer Placeholder 4">
            <a:extLst>
              <a:ext uri="{FF2B5EF4-FFF2-40B4-BE49-F238E27FC236}">
                <a16:creationId xmlns="" xmlns:a16="http://schemas.microsoft.com/office/drawing/2014/main" id="{C99AE34D-1F06-EFE3-D0DA-82962F17AE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A7F5698-6B3D-93B4-2936-B65D3E050BC5}"/>
              </a:ext>
            </a:extLst>
          </p:cNvPr>
          <p:cNvSpPr>
            <a:spLocks noGrp="1"/>
          </p:cNvSpPr>
          <p:nvPr>
            <p:ph type="sldNum" sz="quarter" idx="12"/>
          </p:nvPr>
        </p:nvSpPr>
        <p:spPr/>
        <p:txBody>
          <a:bodyPr/>
          <a:lstStyle/>
          <a:p>
            <a:fld id="{62146BF1-45E2-4342-A93D-43C750AC3299}" type="slidenum">
              <a:rPr lang="en-US" smtClean="0"/>
              <a:t>‹#›</a:t>
            </a:fld>
            <a:endParaRPr lang="en-US"/>
          </a:p>
        </p:txBody>
      </p:sp>
    </p:spTree>
    <p:extLst>
      <p:ext uri="{BB962C8B-B14F-4D97-AF65-F5344CB8AC3E}">
        <p14:creationId xmlns:p14="http://schemas.microsoft.com/office/powerpoint/2010/main" val="2327674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77525C27-3BD3-976B-50A4-75352296EF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A8ECCFD1-F5B9-465D-026C-E69CA48AA7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E3AFFD3-5D31-048C-6B0D-EA39C6178163}"/>
              </a:ext>
            </a:extLst>
          </p:cNvPr>
          <p:cNvSpPr>
            <a:spLocks noGrp="1"/>
          </p:cNvSpPr>
          <p:nvPr>
            <p:ph type="dt" sz="half" idx="10"/>
          </p:nvPr>
        </p:nvSpPr>
        <p:spPr/>
        <p:txBody>
          <a:bodyPr/>
          <a:lstStyle/>
          <a:p>
            <a:fld id="{9DF4D174-5B76-4D7D-8AC3-89D401D4A149}" type="datetime1">
              <a:rPr lang="en-US" smtClean="0"/>
              <a:t>30-Apr-2025</a:t>
            </a:fld>
            <a:endParaRPr lang="en-US"/>
          </a:p>
        </p:txBody>
      </p:sp>
      <p:sp>
        <p:nvSpPr>
          <p:cNvPr id="5" name="Footer Placeholder 4">
            <a:extLst>
              <a:ext uri="{FF2B5EF4-FFF2-40B4-BE49-F238E27FC236}">
                <a16:creationId xmlns="" xmlns:a16="http://schemas.microsoft.com/office/drawing/2014/main" id="{63491DEA-9FFE-6328-DC1E-B933460DA0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6479D1D-30A8-FE6A-8E52-F9DECA9FBB93}"/>
              </a:ext>
            </a:extLst>
          </p:cNvPr>
          <p:cNvSpPr>
            <a:spLocks noGrp="1"/>
          </p:cNvSpPr>
          <p:nvPr>
            <p:ph type="sldNum" sz="quarter" idx="12"/>
          </p:nvPr>
        </p:nvSpPr>
        <p:spPr/>
        <p:txBody>
          <a:bodyPr/>
          <a:lstStyle/>
          <a:p>
            <a:fld id="{62146BF1-45E2-4342-A93D-43C750AC3299}" type="slidenum">
              <a:rPr lang="en-US" smtClean="0"/>
              <a:t>‹#›</a:t>
            </a:fld>
            <a:endParaRPr lang="en-US"/>
          </a:p>
        </p:txBody>
      </p:sp>
    </p:spTree>
    <p:extLst>
      <p:ext uri="{BB962C8B-B14F-4D97-AF65-F5344CB8AC3E}">
        <p14:creationId xmlns:p14="http://schemas.microsoft.com/office/powerpoint/2010/main" val="4178949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D92DDE9-D3EB-B306-43E6-F7EFEBE483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BCEC1C8A-912A-7D9E-9DBA-E49A441146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A33F9BBD-3612-5D8C-65EA-6998D17FC12C}"/>
              </a:ext>
            </a:extLst>
          </p:cNvPr>
          <p:cNvSpPr>
            <a:spLocks noGrp="1"/>
          </p:cNvSpPr>
          <p:nvPr>
            <p:ph type="dt" sz="half" idx="10"/>
          </p:nvPr>
        </p:nvSpPr>
        <p:spPr/>
        <p:txBody>
          <a:bodyPr/>
          <a:lstStyle/>
          <a:p>
            <a:fld id="{54799786-F357-4C60-A6D8-18FBEDA8E737}" type="datetime1">
              <a:rPr lang="en-US" smtClean="0"/>
              <a:t>30-Apr-2025</a:t>
            </a:fld>
            <a:endParaRPr lang="en-US"/>
          </a:p>
        </p:txBody>
      </p:sp>
      <p:sp>
        <p:nvSpPr>
          <p:cNvPr id="5" name="Footer Placeholder 4">
            <a:extLst>
              <a:ext uri="{FF2B5EF4-FFF2-40B4-BE49-F238E27FC236}">
                <a16:creationId xmlns="" xmlns:a16="http://schemas.microsoft.com/office/drawing/2014/main" id="{20119124-7EAD-2130-F4DE-C99B0CA942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72A8690-3F6A-BF24-07CA-202409462232}"/>
              </a:ext>
            </a:extLst>
          </p:cNvPr>
          <p:cNvSpPr>
            <a:spLocks noGrp="1"/>
          </p:cNvSpPr>
          <p:nvPr>
            <p:ph type="sldNum" sz="quarter" idx="12"/>
          </p:nvPr>
        </p:nvSpPr>
        <p:spPr/>
        <p:txBody>
          <a:bodyPr/>
          <a:lstStyle/>
          <a:p>
            <a:fld id="{36E61743-49D2-4F84-A0E4-10CAD4490CAE}" type="slidenum">
              <a:rPr lang="en-US" smtClean="0"/>
              <a:t>‹#›</a:t>
            </a:fld>
            <a:endParaRPr lang="en-US"/>
          </a:p>
        </p:txBody>
      </p:sp>
    </p:spTree>
    <p:extLst>
      <p:ext uri="{BB962C8B-B14F-4D97-AF65-F5344CB8AC3E}">
        <p14:creationId xmlns:p14="http://schemas.microsoft.com/office/powerpoint/2010/main" val="866772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2C9DC68-C7E4-7632-6808-917289D32B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3449760D-CC99-C287-2C49-3F927BD80F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E78DBB8-F26A-4FA0-B8B0-5691A995379B}"/>
              </a:ext>
            </a:extLst>
          </p:cNvPr>
          <p:cNvSpPr>
            <a:spLocks noGrp="1"/>
          </p:cNvSpPr>
          <p:nvPr>
            <p:ph type="dt" sz="half" idx="10"/>
          </p:nvPr>
        </p:nvSpPr>
        <p:spPr/>
        <p:txBody>
          <a:bodyPr/>
          <a:lstStyle/>
          <a:p>
            <a:fld id="{0EFD6820-8B2F-4D48-BC5D-BDA23318139E}" type="datetime1">
              <a:rPr lang="en-US" smtClean="0"/>
              <a:t>30-Apr-2025</a:t>
            </a:fld>
            <a:endParaRPr lang="en-US"/>
          </a:p>
        </p:txBody>
      </p:sp>
      <p:sp>
        <p:nvSpPr>
          <p:cNvPr id="5" name="Footer Placeholder 4">
            <a:extLst>
              <a:ext uri="{FF2B5EF4-FFF2-40B4-BE49-F238E27FC236}">
                <a16:creationId xmlns="" xmlns:a16="http://schemas.microsoft.com/office/drawing/2014/main" id="{C1B80210-6A26-1FA8-894E-E375FC701C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6F347F1-6D0D-4FC0-81ED-E7DBA30F5D20}"/>
              </a:ext>
            </a:extLst>
          </p:cNvPr>
          <p:cNvSpPr>
            <a:spLocks noGrp="1"/>
          </p:cNvSpPr>
          <p:nvPr>
            <p:ph type="sldNum" sz="quarter" idx="12"/>
          </p:nvPr>
        </p:nvSpPr>
        <p:spPr/>
        <p:txBody>
          <a:bodyPr/>
          <a:lstStyle/>
          <a:p>
            <a:fld id="{36E61743-49D2-4F84-A0E4-10CAD4490CAE}" type="slidenum">
              <a:rPr lang="en-US" smtClean="0"/>
              <a:t>‹#›</a:t>
            </a:fld>
            <a:endParaRPr lang="en-US"/>
          </a:p>
        </p:txBody>
      </p:sp>
    </p:spTree>
    <p:extLst>
      <p:ext uri="{BB962C8B-B14F-4D97-AF65-F5344CB8AC3E}">
        <p14:creationId xmlns:p14="http://schemas.microsoft.com/office/powerpoint/2010/main" val="2040438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BA8C320-D01E-EFBA-4246-90385914E2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CA5E9984-2625-4C17-F02F-65D881F779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F0748F11-82D9-89B2-352B-1FB5BECA0820}"/>
              </a:ext>
            </a:extLst>
          </p:cNvPr>
          <p:cNvSpPr>
            <a:spLocks noGrp="1"/>
          </p:cNvSpPr>
          <p:nvPr>
            <p:ph type="dt" sz="half" idx="10"/>
          </p:nvPr>
        </p:nvSpPr>
        <p:spPr/>
        <p:txBody>
          <a:bodyPr/>
          <a:lstStyle/>
          <a:p>
            <a:fld id="{984CDA25-A2AC-4149-B87B-95A6BB1EAB34}" type="datetime1">
              <a:rPr lang="en-US" smtClean="0"/>
              <a:t>30-Apr-2025</a:t>
            </a:fld>
            <a:endParaRPr lang="en-US"/>
          </a:p>
        </p:txBody>
      </p:sp>
      <p:sp>
        <p:nvSpPr>
          <p:cNvPr id="5" name="Footer Placeholder 4">
            <a:extLst>
              <a:ext uri="{FF2B5EF4-FFF2-40B4-BE49-F238E27FC236}">
                <a16:creationId xmlns="" xmlns:a16="http://schemas.microsoft.com/office/drawing/2014/main" id="{FED6176C-9781-841E-AC2B-E0E05A556F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B85EE7D-8CA2-FFCC-CB1E-1352D1287FE9}"/>
              </a:ext>
            </a:extLst>
          </p:cNvPr>
          <p:cNvSpPr>
            <a:spLocks noGrp="1"/>
          </p:cNvSpPr>
          <p:nvPr>
            <p:ph type="sldNum" sz="quarter" idx="12"/>
          </p:nvPr>
        </p:nvSpPr>
        <p:spPr/>
        <p:txBody>
          <a:bodyPr/>
          <a:lstStyle/>
          <a:p>
            <a:fld id="{36E61743-49D2-4F84-A0E4-10CAD4490CAE}" type="slidenum">
              <a:rPr lang="en-US" smtClean="0"/>
              <a:t>‹#›</a:t>
            </a:fld>
            <a:endParaRPr lang="en-US"/>
          </a:p>
        </p:txBody>
      </p:sp>
    </p:spTree>
    <p:extLst>
      <p:ext uri="{BB962C8B-B14F-4D97-AF65-F5344CB8AC3E}">
        <p14:creationId xmlns:p14="http://schemas.microsoft.com/office/powerpoint/2010/main" val="2482499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62A9497-AD21-AC24-BCC1-9E49273FA2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76A5845B-84A3-74ED-6F7C-BE67E7634C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1B6614EE-E532-25FD-4B10-7E570575B1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D98FDC97-B8B0-F579-3995-E5FB4ACE1601}"/>
              </a:ext>
            </a:extLst>
          </p:cNvPr>
          <p:cNvSpPr>
            <a:spLocks noGrp="1"/>
          </p:cNvSpPr>
          <p:nvPr>
            <p:ph type="dt" sz="half" idx="10"/>
          </p:nvPr>
        </p:nvSpPr>
        <p:spPr/>
        <p:txBody>
          <a:bodyPr/>
          <a:lstStyle/>
          <a:p>
            <a:fld id="{981D37FB-FBA2-441A-B553-F548D0484524}" type="datetime1">
              <a:rPr lang="en-US" smtClean="0"/>
              <a:t>30-Apr-2025</a:t>
            </a:fld>
            <a:endParaRPr lang="en-US"/>
          </a:p>
        </p:txBody>
      </p:sp>
      <p:sp>
        <p:nvSpPr>
          <p:cNvPr id="6" name="Footer Placeholder 5">
            <a:extLst>
              <a:ext uri="{FF2B5EF4-FFF2-40B4-BE49-F238E27FC236}">
                <a16:creationId xmlns="" xmlns:a16="http://schemas.microsoft.com/office/drawing/2014/main" id="{48919A7A-F09F-345B-CE83-43971D4695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65421A33-12BC-80B1-18C8-2ADB917CFAA5}"/>
              </a:ext>
            </a:extLst>
          </p:cNvPr>
          <p:cNvSpPr>
            <a:spLocks noGrp="1"/>
          </p:cNvSpPr>
          <p:nvPr>
            <p:ph type="sldNum" sz="quarter" idx="12"/>
          </p:nvPr>
        </p:nvSpPr>
        <p:spPr/>
        <p:txBody>
          <a:bodyPr/>
          <a:lstStyle/>
          <a:p>
            <a:fld id="{36E61743-49D2-4F84-A0E4-10CAD4490CAE}" type="slidenum">
              <a:rPr lang="en-US" smtClean="0"/>
              <a:t>‹#›</a:t>
            </a:fld>
            <a:endParaRPr lang="en-US"/>
          </a:p>
        </p:txBody>
      </p:sp>
    </p:spTree>
    <p:extLst>
      <p:ext uri="{BB962C8B-B14F-4D97-AF65-F5344CB8AC3E}">
        <p14:creationId xmlns:p14="http://schemas.microsoft.com/office/powerpoint/2010/main" val="20046258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C11CD0-8F15-5825-09C9-269E7C4D6B6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7BA45A64-F4CC-04E0-AF20-44D702D6FB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CF0C7E11-48E4-7761-0564-20BD2BDBE87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B5AFB8FE-8AE6-30AE-6CE0-2A234C57BF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113F4493-FDAF-D4F0-052B-797853E94B8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07CD044B-E774-F954-C748-98BF30030844}"/>
              </a:ext>
            </a:extLst>
          </p:cNvPr>
          <p:cNvSpPr>
            <a:spLocks noGrp="1"/>
          </p:cNvSpPr>
          <p:nvPr>
            <p:ph type="dt" sz="half" idx="10"/>
          </p:nvPr>
        </p:nvSpPr>
        <p:spPr/>
        <p:txBody>
          <a:bodyPr/>
          <a:lstStyle/>
          <a:p>
            <a:fld id="{A34AD0EE-3851-4B99-BDC6-08FE65222F5F}" type="datetime1">
              <a:rPr lang="en-US" smtClean="0"/>
              <a:t>30-Apr-2025</a:t>
            </a:fld>
            <a:endParaRPr lang="en-US"/>
          </a:p>
        </p:txBody>
      </p:sp>
      <p:sp>
        <p:nvSpPr>
          <p:cNvPr id="8" name="Footer Placeholder 7">
            <a:extLst>
              <a:ext uri="{FF2B5EF4-FFF2-40B4-BE49-F238E27FC236}">
                <a16:creationId xmlns="" xmlns:a16="http://schemas.microsoft.com/office/drawing/2014/main" id="{9350E50B-F0ED-6AA0-1597-065D88F663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AB319865-12AB-327B-FB4E-7E8809C61E2D}"/>
              </a:ext>
            </a:extLst>
          </p:cNvPr>
          <p:cNvSpPr>
            <a:spLocks noGrp="1"/>
          </p:cNvSpPr>
          <p:nvPr>
            <p:ph type="sldNum" sz="quarter" idx="12"/>
          </p:nvPr>
        </p:nvSpPr>
        <p:spPr/>
        <p:txBody>
          <a:bodyPr/>
          <a:lstStyle/>
          <a:p>
            <a:fld id="{36E61743-49D2-4F84-A0E4-10CAD4490CAE}" type="slidenum">
              <a:rPr lang="en-US" smtClean="0"/>
              <a:t>‹#›</a:t>
            </a:fld>
            <a:endParaRPr lang="en-US"/>
          </a:p>
        </p:txBody>
      </p:sp>
    </p:spTree>
    <p:extLst>
      <p:ext uri="{BB962C8B-B14F-4D97-AF65-F5344CB8AC3E}">
        <p14:creationId xmlns:p14="http://schemas.microsoft.com/office/powerpoint/2010/main" val="1070760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33A51BF-1644-45E6-5B30-5D32157685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485B9C9B-4947-E1B1-3FB7-A784FC3F5B16}"/>
              </a:ext>
            </a:extLst>
          </p:cNvPr>
          <p:cNvSpPr>
            <a:spLocks noGrp="1"/>
          </p:cNvSpPr>
          <p:nvPr>
            <p:ph type="dt" sz="half" idx="10"/>
          </p:nvPr>
        </p:nvSpPr>
        <p:spPr/>
        <p:txBody>
          <a:bodyPr/>
          <a:lstStyle/>
          <a:p>
            <a:fld id="{63249DFE-685E-4AD3-ABB7-75872A984915}" type="datetime1">
              <a:rPr lang="en-US" smtClean="0"/>
              <a:t>30-Apr-2025</a:t>
            </a:fld>
            <a:endParaRPr lang="en-US"/>
          </a:p>
        </p:txBody>
      </p:sp>
      <p:sp>
        <p:nvSpPr>
          <p:cNvPr id="4" name="Footer Placeholder 3">
            <a:extLst>
              <a:ext uri="{FF2B5EF4-FFF2-40B4-BE49-F238E27FC236}">
                <a16:creationId xmlns="" xmlns:a16="http://schemas.microsoft.com/office/drawing/2014/main" id="{B4B033D5-C7A6-7347-1836-F7DF083611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2EAA0FD2-E3F1-F876-BC71-207E14E39006}"/>
              </a:ext>
            </a:extLst>
          </p:cNvPr>
          <p:cNvSpPr>
            <a:spLocks noGrp="1"/>
          </p:cNvSpPr>
          <p:nvPr>
            <p:ph type="sldNum" sz="quarter" idx="12"/>
          </p:nvPr>
        </p:nvSpPr>
        <p:spPr/>
        <p:txBody>
          <a:bodyPr/>
          <a:lstStyle/>
          <a:p>
            <a:fld id="{36E61743-49D2-4F84-A0E4-10CAD4490CAE}" type="slidenum">
              <a:rPr lang="en-US" smtClean="0"/>
              <a:t>‹#›</a:t>
            </a:fld>
            <a:endParaRPr lang="en-US"/>
          </a:p>
        </p:txBody>
      </p:sp>
    </p:spTree>
    <p:extLst>
      <p:ext uri="{BB962C8B-B14F-4D97-AF65-F5344CB8AC3E}">
        <p14:creationId xmlns:p14="http://schemas.microsoft.com/office/powerpoint/2010/main" val="15129655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FE86CA2B-A629-B00D-DAB4-59C362346A89}"/>
              </a:ext>
            </a:extLst>
          </p:cNvPr>
          <p:cNvSpPr>
            <a:spLocks noGrp="1"/>
          </p:cNvSpPr>
          <p:nvPr>
            <p:ph type="dt" sz="half" idx="10"/>
          </p:nvPr>
        </p:nvSpPr>
        <p:spPr/>
        <p:txBody>
          <a:bodyPr/>
          <a:lstStyle/>
          <a:p>
            <a:fld id="{5CFB8BBC-60D1-44D5-911D-328AEED8CBD9}" type="datetime1">
              <a:rPr lang="en-US" smtClean="0"/>
              <a:t>30-Apr-2025</a:t>
            </a:fld>
            <a:endParaRPr lang="en-US"/>
          </a:p>
        </p:txBody>
      </p:sp>
      <p:sp>
        <p:nvSpPr>
          <p:cNvPr id="3" name="Footer Placeholder 2">
            <a:extLst>
              <a:ext uri="{FF2B5EF4-FFF2-40B4-BE49-F238E27FC236}">
                <a16:creationId xmlns="" xmlns:a16="http://schemas.microsoft.com/office/drawing/2014/main" id="{ED9B75E8-D296-1218-3010-5B89BA3B27C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BE03A7A1-7AB8-22BA-33BD-1D4DEA719F27}"/>
              </a:ext>
            </a:extLst>
          </p:cNvPr>
          <p:cNvSpPr>
            <a:spLocks noGrp="1"/>
          </p:cNvSpPr>
          <p:nvPr>
            <p:ph type="sldNum" sz="quarter" idx="12"/>
          </p:nvPr>
        </p:nvSpPr>
        <p:spPr/>
        <p:txBody>
          <a:bodyPr/>
          <a:lstStyle/>
          <a:p>
            <a:fld id="{36E61743-49D2-4F84-A0E4-10CAD4490CAE}" type="slidenum">
              <a:rPr lang="en-US" smtClean="0"/>
              <a:t>‹#›</a:t>
            </a:fld>
            <a:endParaRPr lang="en-US"/>
          </a:p>
        </p:txBody>
      </p:sp>
    </p:spTree>
    <p:extLst>
      <p:ext uri="{BB962C8B-B14F-4D97-AF65-F5344CB8AC3E}">
        <p14:creationId xmlns:p14="http://schemas.microsoft.com/office/powerpoint/2010/main" val="12092049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A0A5BE2-33D4-819C-EE32-4BBC3494AE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7ABD963C-6F7A-76ED-7745-7F55A23D9B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1D62C6FB-89EC-92BE-EAFE-9DB0104E9D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4D3BB86D-5EF0-3DBA-F0FD-2D68CE6AC23D}"/>
              </a:ext>
            </a:extLst>
          </p:cNvPr>
          <p:cNvSpPr>
            <a:spLocks noGrp="1"/>
          </p:cNvSpPr>
          <p:nvPr>
            <p:ph type="dt" sz="half" idx="10"/>
          </p:nvPr>
        </p:nvSpPr>
        <p:spPr/>
        <p:txBody>
          <a:bodyPr/>
          <a:lstStyle/>
          <a:p>
            <a:fld id="{D0BB17E7-B837-4875-A8CC-F9660EC55D00}" type="datetime1">
              <a:rPr lang="en-US" smtClean="0"/>
              <a:t>30-Apr-2025</a:t>
            </a:fld>
            <a:endParaRPr lang="en-US"/>
          </a:p>
        </p:txBody>
      </p:sp>
      <p:sp>
        <p:nvSpPr>
          <p:cNvPr id="6" name="Footer Placeholder 5">
            <a:extLst>
              <a:ext uri="{FF2B5EF4-FFF2-40B4-BE49-F238E27FC236}">
                <a16:creationId xmlns="" xmlns:a16="http://schemas.microsoft.com/office/drawing/2014/main" id="{149EDF7C-6A47-9702-E4A0-0A52999996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59CABD6B-C605-A649-6968-FDE0A12B63BD}"/>
              </a:ext>
            </a:extLst>
          </p:cNvPr>
          <p:cNvSpPr>
            <a:spLocks noGrp="1"/>
          </p:cNvSpPr>
          <p:nvPr>
            <p:ph type="sldNum" sz="quarter" idx="12"/>
          </p:nvPr>
        </p:nvSpPr>
        <p:spPr/>
        <p:txBody>
          <a:bodyPr/>
          <a:lstStyle/>
          <a:p>
            <a:fld id="{36E61743-49D2-4F84-A0E4-10CAD4490CAE}" type="slidenum">
              <a:rPr lang="en-US" smtClean="0"/>
              <a:t>‹#›</a:t>
            </a:fld>
            <a:endParaRPr lang="en-US"/>
          </a:p>
        </p:txBody>
      </p:sp>
    </p:spTree>
    <p:extLst>
      <p:ext uri="{BB962C8B-B14F-4D97-AF65-F5344CB8AC3E}">
        <p14:creationId xmlns:p14="http://schemas.microsoft.com/office/powerpoint/2010/main" val="2008995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D4153B-0098-8E4E-B13D-E83950319F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A401C481-5D83-D7DA-4922-D85B636C02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9AEA147-CC92-6D36-F850-D1E05C5D2ACC}"/>
              </a:ext>
            </a:extLst>
          </p:cNvPr>
          <p:cNvSpPr>
            <a:spLocks noGrp="1"/>
          </p:cNvSpPr>
          <p:nvPr>
            <p:ph type="dt" sz="half" idx="10"/>
          </p:nvPr>
        </p:nvSpPr>
        <p:spPr/>
        <p:txBody>
          <a:bodyPr/>
          <a:lstStyle/>
          <a:p>
            <a:fld id="{53F04F62-E38F-4358-BE0D-D39FE559868E}" type="datetime1">
              <a:rPr lang="en-US" smtClean="0"/>
              <a:t>30-Apr-2025</a:t>
            </a:fld>
            <a:endParaRPr lang="en-US"/>
          </a:p>
        </p:txBody>
      </p:sp>
      <p:sp>
        <p:nvSpPr>
          <p:cNvPr id="5" name="Footer Placeholder 4">
            <a:extLst>
              <a:ext uri="{FF2B5EF4-FFF2-40B4-BE49-F238E27FC236}">
                <a16:creationId xmlns="" xmlns:a16="http://schemas.microsoft.com/office/drawing/2014/main" id="{14877228-E9A5-639E-1249-3E40E48FEB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46BB020-D771-F798-7BC3-92E9B3F1E9C2}"/>
              </a:ext>
            </a:extLst>
          </p:cNvPr>
          <p:cNvSpPr>
            <a:spLocks noGrp="1"/>
          </p:cNvSpPr>
          <p:nvPr>
            <p:ph type="sldNum" sz="quarter" idx="12"/>
          </p:nvPr>
        </p:nvSpPr>
        <p:spPr/>
        <p:txBody>
          <a:bodyPr/>
          <a:lstStyle/>
          <a:p>
            <a:fld id="{62146BF1-45E2-4342-A93D-43C750AC3299}" type="slidenum">
              <a:rPr lang="en-US" smtClean="0"/>
              <a:t>‹#›</a:t>
            </a:fld>
            <a:endParaRPr lang="en-US"/>
          </a:p>
        </p:txBody>
      </p:sp>
    </p:spTree>
    <p:extLst>
      <p:ext uri="{BB962C8B-B14F-4D97-AF65-F5344CB8AC3E}">
        <p14:creationId xmlns:p14="http://schemas.microsoft.com/office/powerpoint/2010/main" val="13761727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B413799-D1DD-D469-5B4B-48439E6EE2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B2E08136-98B5-7066-7B62-22AED43E6C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B602B41B-BD33-9253-A22B-0D2C37E054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A97BE71B-55A1-C90D-B4DE-3949D290A3D4}"/>
              </a:ext>
            </a:extLst>
          </p:cNvPr>
          <p:cNvSpPr>
            <a:spLocks noGrp="1"/>
          </p:cNvSpPr>
          <p:nvPr>
            <p:ph type="dt" sz="half" idx="10"/>
          </p:nvPr>
        </p:nvSpPr>
        <p:spPr/>
        <p:txBody>
          <a:bodyPr/>
          <a:lstStyle/>
          <a:p>
            <a:fld id="{3E678178-C458-4939-8053-090FD93E0C5C}" type="datetime1">
              <a:rPr lang="en-US" smtClean="0"/>
              <a:t>30-Apr-2025</a:t>
            </a:fld>
            <a:endParaRPr lang="en-US"/>
          </a:p>
        </p:txBody>
      </p:sp>
      <p:sp>
        <p:nvSpPr>
          <p:cNvPr id="6" name="Footer Placeholder 5">
            <a:extLst>
              <a:ext uri="{FF2B5EF4-FFF2-40B4-BE49-F238E27FC236}">
                <a16:creationId xmlns="" xmlns:a16="http://schemas.microsoft.com/office/drawing/2014/main" id="{E9DF1FA3-AAB6-7212-32DE-EE4A7D421C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71084752-8EF0-3836-D2CD-5BB106D32990}"/>
              </a:ext>
            </a:extLst>
          </p:cNvPr>
          <p:cNvSpPr>
            <a:spLocks noGrp="1"/>
          </p:cNvSpPr>
          <p:nvPr>
            <p:ph type="sldNum" sz="quarter" idx="12"/>
          </p:nvPr>
        </p:nvSpPr>
        <p:spPr/>
        <p:txBody>
          <a:bodyPr/>
          <a:lstStyle/>
          <a:p>
            <a:fld id="{36E61743-49D2-4F84-A0E4-10CAD4490CAE}" type="slidenum">
              <a:rPr lang="en-US" smtClean="0"/>
              <a:t>‹#›</a:t>
            </a:fld>
            <a:endParaRPr lang="en-US"/>
          </a:p>
        </p:txBody>
      </p:sp>
    </p:spTree>
    <p:extLst>
      <p:ext uri="{BB962C8B-B14F-4D97-AF65-F5344CB8AC3E}">
        <p14:creationId xmlns:p14="http://schemas.microsoft.com/office/powerpoint/2010/main" val="4008674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527485E-B731-4EBA-ABED-68C10420731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BADFBC57-53A1-001C-A87F-F55EFD73B1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41FED44-A024-99B0-9CE6-1F95D80DF3F0}"/>
              </a:ext>
            </a:extLst>
          </p:cNvPr>
          <p:cNvSpPr>
            <a:spLocks noGrp="1"/>
          </p:cNvSpPr>
          <p:nvPr>
            <p:ph type="dt" sz="half" idx="10"/>
          </p:nvPr>
        </p:nvSpPr>
        <p:spPr/>
        <p:txBody>
          <a:bodyPr/>
          <a:lstStyle/>
          <a:p>
            <a:fld id="{CB1BDAB6-4D08-49D9-9F1D-35F4613BDE3A}" type="datetime1">
              <a:rPr lang="en-US" smtClean="0"/>
              <a:t>30-Apr-2025</a:t>
            </a:fld>
            <a:endParaRPr lang="en-US"/>
          </a:p>
        </p:txBody>
      </p:sp>
      <p:sp>
        <p:nvSpPr>
          <p:cNvPr id="5" name="Footer Placeholder 4">
            <a:extLst>
              <a:ext uri="{FF2B5EF4-FFF2-40B4-BE49-F238E27FC236}">
                <a16:creationId xmlns="" xmlns:a16="http://schemas.microsoft.com/office/drawing/2014/main" id="{7B0B4E3E-E83E-9D68-71E5-9D5BC56115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0D4175F-9158-3A63-CE83-18BC53D78704}"/>
              </a:ext>
            </a:extLst>
          </p:cNvPr>
          <p:cNvSpPr>
            <a:spLocks noGrp="1"/>
          </p:cNvSpPr>
          <p:nvPr>
            <p:ph type="sldNum" sz="quarter" idx="12"/>
          </p:nvPr>
        </p:nvSpPr>
        <p:spPr/>
        <p:txBody>
          <a:bodyPr/>
          <a:lstStyle/>
          <a:p>
            <a:fld id="{36E61743-49D2-4F84-A0E4-10CAD4490CAE}" type="slidenum">
              <a:rPr lang="en-US" smtClean="0"/>
              <a:t>‹#›</a:t>
            </a:fld>
            <a:endParaRPr lang="en-US"/>
          </a:p>
        </p:txBody>
      </p:sp>
    </p:spTree>
    <p:extLst>
      <p:ext uri="{BB962C8B-B14F-4D97-AF65-F5344CB8AC3E}">
        <p14:creationId xmlns:p14="http://schemas.microsoft.com/office/powerpoint/2010/main" val="36358089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F89408FD-924F-134F-FF96-4E30AD589F8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B7CEA985-D90E-9A38-E264-5E3CF881A9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0191A7D-6436-CF85-3DD3-D39CE17CB0B9}"/>
              </a:ext>
            </a:extLst>
          </p:cNvPr>
          <p:cNvSpPr>
            <a:spLocks noGrp="1"/>
          </p:cNvSpPr>
          <p:nvPr>
            <p:ph type="dt" sz="half" idx="10"/>
          </p:nvPr>
        </p:nvSpPr>
        <p:spPr/>
        <p:txBody>
          <a:bodyPr/>
          <a:lstStyle/>
          <a:p>
            <a:fld id="{60AC37A2-0B54-4CC9-B44D-A32B16364400}" type="datetime1">
              <a:rPr lang="en-US" smtClean="0"/>
              <a:t>30-Apr-2025</a:t>
            </a:fld>
            <a:endParaRPr lang="en-US"/>
          </a:p>
        </p:txBody>
      </p:sp>
      <p:sp>
        <p:nvSpPr>
          <p:cNvPr id="5" name="Footer Placeholder 4">
            <a:extLst>
              <a:ext uri="{FF2B5EF4-FFF2-40B4-BE49-F238E27FC236}">
                <a16:creationId xmlns="" xmlns:a16="http://schemas.microsoft.com/office/drawing/2014/main" id="{9CEC6E8C-88E2-3258-E3BE-22E8F031A5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AE1E82F-245A-5C9C-C92A-50E32099420C}"/>
              </a:ext>
            </a:extLst>
          </p:cNvPr>
          <p:cNvSpPr>
            <a:spLocks noGrp="1"/>
          </p:cNvSpPr>
          <p:nvPr>
            <p:ph type="sldNum" sz="quarter" idx="12"/>
          </p:nvPr>
        </p:nvSpPr>
        <p:spPr/>
        <p:txBody>
          <a:bodyPr/>
          <a:lstStyle/>
          <a:p>
            <a:fld id="{36E61743-49D2-4F84-A0E4-10CAD4490CAE}" type="slidenum">
              <a:rPr lang="en-US" smtClean="0"/>
              <a:t>‹#›</a:t>
            </a:fld>
            <a:endParaRPr lang="en-US"/>
          </a:p>
        </p:txBody>
      </p:sp>
    </p:spTree>
    <p:extLst>
      <p:ext uri="{BB962C8B-B14F-4D97-AF65-F5344CB8AC3E}">
        <p14:creationId xmlns:p14="http://schemas.microsoft.com/office/powerpoint/2010/main" val="3726500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5A3C519-1DA2-CD08-241E-19455BF839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0C8349B9-85F4-66D7-E5B4-2011DB5D53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7316A8CF-DBF2-BF3C-A485-B90DB401E611}"/>
              </a:ext>
            </a:extLst>
          </p:cNvPr>
          <p:cNvSpPr>
            <a:spLocks noGrp="1"/>
          </p:cNvSpPr>
          <p:nvPr>
            <p:ph type="dt" sz="half" idx="10"/>
          </p:nvPr>
        </p:nvSpPr>
        <p:spPr/>
        <p:txBody>
          <a:bodyPr/>
          <a:lstStyle/>
          <a:p>
            <a:fld id="{D4BFAB43-7D4B-49AB-A9B3-6CBA00450445}" type="datetime1">
              <a:rPr lang="en-US" smtClean="0"/>
              <a:t>30-Apr-2025</a:t>
            </a:fld>
            <a:endParaRPr lang="en-US"/>
          </a:p>
        </p:txBody>
      </p:sp>
      <p:sp>
        <p:nvSpPr>
          <p:cNvPr id="5" name="Footer Placeholder 4">
            <a:extLst>
              <a:ext uri="{FF2B5EF4-FFF2-40B4-BE49-F238E27FC236}">
                <a16:creationId xmlns="" xmlns:a16="http://schemas.microsoft.com/office/drawing/2014/main" id="{5FD3F3A0-0AF4-EC1C-C70A-B09B38AF1D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3F5F012-5DE5-476E-4543-79041012C58F}"/>
              </a:ext>
            </a:extLst>
          </p:cNvPr>
          <p:cNvSpPr>
            <a:spLocks noGrp="1"/>
          </p:cNvSpPr>
          <p:nvPr>
            <p:ph type="sldNum" sz="quarter" idx="12"/>
          </p:nvPr>
        </p:nvSpPr>
        <p:spPr/>
        <p:txBody>
          <a:bodyPr/>
          <a:lstStyle/>
          <a:p>
            <a:fld id="{62146BF1-45E2-4342-A93D-43C750AC3299}" type="slidenum">
              <a:rPr lang="en-US" smtClean="0"/>
              <a:t>‹#›</a:t>
            </a:fld>
            <a:endParaRPr lang="en-US"/>
          </a:p>
        </p:txBody>
      </p:sp>
    </p:spTree>
    <p:extLst>
      <p:ext uri="{BB962C8B-B14F-4D97-AF65-F5344CB8AC3E}">
        <p14:creationId xmlns:p14="http://schemas.microsoft.com/office/powerpoint/2010/main" val="3551875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6857C8E-45D8-B03D-EBAF-8E93999E5C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8B73F865-2EA3-C71F-4D3C-93E52A922F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8323D0B2-43CC-C860-9635-F084EC5622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36DA1204-5BC2-24FC-3C8A-610872A9D121}"/>
              </a:ext>
            </a:extLst>
          </p:cNvPr>
          <p:cNvSpPr>
            <a:spLocks noGrp="1"/>
          </p:cNvSpPr>
          <p:nvPr>
            <p:ph type="dt" sz="half" idx="10"/>
          </p:nvPr>
        </p:nvSpPr>
        <p:spPr/>
        <p:txBody>
          <a:bodyPr/>
          <a:lstStyle/>
          <a:p>
            <a:fld id="{17F29A4B-19A7-4509-A835-03C9D79887EF}" type="datetime1">
              <a:rPr lang="en-US" smtClean="0"/>
              <a:t>30-Apr-2025</a:t>
            </a:fld>
            <a:endParaRPr lang="en-US"/>
          </a:p>
        </p:txBody>
      </p:sp>
      <p:sp>
        <p:nvSpPr>
          <p:cNvPr id="6" name="Footer Placeholder 5">
            <a:extLst>
              <a:ext uri="{FF2B5EF4-FFF2-40B4-BE49-F238E27FC236}">
                <a16:creationId xmlns="" xmlns:a16="http://schemas.microsoft.com/office/drawing/2014/main" id="{B3D0E3AE-5E1D-6362-5C05-7E20DE533D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BB03C3F5-B331-65DD-F791-409F8E9405B4}"/>
              </a:ext>
            </a:extLst>
          </p:cNvPr>
          <p:cNvSpPr>
            <a:spLocks noGrp="1"/>
          </p:cNvSpPr>
          <p:nvPr>
            <p:ph type="sldNum" sz="quarter" idx="12"/>
          </p:nvPr>
        </p:nvSpPr>
        <p:spPr/>
        <p:txBody>
          <a:bodyPr/>
          <a:lstStyle/>
          <a:p>
            <a:fld id="{62146BF1-45E2-4342-A93D-43C750AC3299}" type="slidenum">
              <a:rPr lang="en-US" smtClean="0"/>
              <a:t>‹#›</a:t>
            </a:fld>
            <a:endParaRPr lang="en-US"/>
          </a:p>
        </p:txBody>
      </p:sp>
    </p:spTree>
    <p:extLst>
      <p:ext uri="{BB962C8B-B14F-4D97-AF65-F5344CB8AC3E}">
        <p14:creationId xmlns:p14="http://schemas.microsoft.com/office/powerpoint/2010/main" val="3034833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D5397F0-CC8F-CFCE-23CF-85EA5B1149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512481D3-3420-58A3-7CD9-86FD55A506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0F847A57-E534-FE5A-B284-92FC1072E9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328DF5A8-0A05-C4A6-4E06-C814CBC3F3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C002B070-0B56-42AE-B10E-3CEFD6F9B6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FB2D46D5-0A15-95F6-748C-77C938D291B6}"/>
              </a:ext>
            </a:extLst>
          </p:cNvPr>
          <p:cNvSpPr>
            <a:spLocks noGrp="1"/>
          </p:cNvSpPr>
          <p:nvPr>
            <p:ph type="dt" sz="half" idx="10"/>
          </p:nvPr>
        </p:nvSpPr>
        <p:spPr/>
        <p:txBody>
          <a:bodyPr/>
          <a:lstStyle/>
          <a:p>
            <a:fld id="{11748546-0B88-43F5-BFF1-1AB54E97BBFF}" type="datetime1">
              <a:rPr lang="en-US" smtClean="0"/>
              <a:t>30-Apr-2025</a:t>
            </a:fld>
            <a:endParaRPr lang="en-US"/>
          </a:p>
        </p:txBody>
      </p:sp>
      <p:sp>
        <p:nvSpPr>
          <p:cNvPr id="8" name="Footer Placeholder 7">
            <a:extLst>
              <a:ext uri="{FF2B5EF4-FFF2-40B4-BE49-F238E27FC236}">
                <a16:creationId xmlns="" xmlns:a16="http://schemas.microsoft.com/office/drawing/2014/main" id="{94E4C477-31D2-DB50-86DB-5DFD0206843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FD11E236-2EAE-2EDE-D950-DA285D750004}"/>
              </a:ext>
            </a:extLst>
          </p:cNvPr>
          <p:cNvSpPr>
            <a:spLocks noGrp="1"/>
          </p:cNvSpPr>
          <p:nvPr>
            <p:ph type="sldNum" sz="quarter" idx="12"/>
          </p:nvPr>
        </p:nvSpPr>
        <p:spPr/>
        <p:txBody>
          <a:bodyPr/>
          <a:lstStyle/>
          <a:p>
            <a:fld id="{62146BF1-45E2-4342-A93D-43C750AC3299}" type="slidenum">
              <a:rPr lang="en-US" smtClean="0"/>
              <a:t>‹#›</a:t>
            </a:fld>
            <a:endParaRPr lang="en-US"/>
          </a:p>
        </p:txBody>
      </p:sp>
    </p:spTree>
    <p:extLst>
      <p:ext uri="{BB962C8B-B14F-4D97-AF65-F5344CB8AC3E}">
        <p14:creationId xmlns:p14="http://schemas.microsoft.com/office/powerpoint/2010/main" val="1488667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542AEF8-13D6-9F62-2055-2D6981B715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4C316FF0-10FD-B5F5-E5EC-6BB270182C72}"/>
              </a:ext>
            </a:extLst>
          </p:cNvPr>
          <p:cNvSpPr>
            <a:spLocks noGrp="1"/>
          </p:cNvSpPr>
          <p:nvPr>
            <p:ph type="dt" sz="half" idx="10"/>
          </p:nvPr>
        </p:nvSpPr>
        <p:spPr/>
        <p:txBody>
          <a:bodyPr/>
          <a:lstStyle/>
          <a:p>
            <a:fld id="{DEA0D165-63DA-4241-BADE-08E9D15EE34B}" type="datetime1">
              <a:rPr lang="en-US" smtClean="0"/>
              <a:t>30-Apr-2025</a:t>
            </a:fld>
            <a:endParaRPr lang="en-US"/>
          </a:p>
        </p:txBody>
      </p:sp>
      <p:sp>
        <p:nvSpPr>
          <p:cNvPr id="4" name="Footer Placeholder 3">
            <a:extLst>
              <a:ext uri="{FF2B5EF4-FFF2-40B4-BE49-F238E27FC236}">
                <a16:creationId xmlns="" xmlns:a16="http://schemas.microsoft.com/office/drawing/2014/main" id="{7396F8AE-E989-FE9C-A18A-745A6ADE81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1326B1B2-9874-747D-3DF7-A47E076D3CC2}"/>
              </a:ext>
            </a:extLst>
          </p:cNvPr>
          <p:cNvSpPr>
            <a:spLocks noGrp="1"/>
          </p:cNvSpPr>
          <p:nvPr>
            <p:ph type="sldNum" sz="quarter" idx="12"/>
          </p:nvPr>
        </p:nvSpPr>
        <p:spPr/>
        <p:txBody>
          <a:bodyPr/>
          <a:lstStyle/>
          <a:p>
            <a:fld id="{62146BF1-45E2-4342-A93D-43C750AC3299}" type="slidenum">
              <a:rPr lang="en-US" smtClean="0"/>
              <a:t>‹#›</a:t>
            </a:fld>
            <a:endParaRPr lang="en-US"/>
          </a:p>
        </p:txBody>
      </p:sp>
    </p:spTree>
    <p:extLst>
      <p:ext uri="{BB962C8B-B14F-4D97-AF65-F5344CB8AC3E}">
        <p14:creationId xmlns:p14="http://schemas.microsoft.com/office/powerpoint/2010/main" val="4203482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A9D76D36-88CB-D514-D847-E692EF04F507}"/>
              </a:ext>
            </a:extLst>
          </p:cNvPr>
          <p:cNvSpPr>
            <a:spLocks noGrp="1"/>
          </p:cNvSpPr>
          <p:nvPr>
            <p:ph type="dt" sz="half" idx="10"/>
          </p:nvPr>
        </p:nvSpPr>
        <p:spPr/>
        <p:txBody>
          <a:bodyPr/>
          <a:lstStyle/>
          <a:p>
            <a:fld id="{590E275B-7E50-49EA-A8D6-4F3D4C6333C0}" type="datetime1">
              <a:rPr lang="en-US" smtClean="0"/>
              <a:t>30-Apr-2025</a:t>
            </a:fld>
            <a:endParaRPr lang="en-US"/>
          </a:p>
        </p:txBody>
      </p:sp>
      <p:sp>
        <p:nvSpPr>
          <p:cNvPr id="3" name="Footer Placeholder 2">
            <a:extLst>
              <a:ext uri="{FF2B5EF4-FFF2-40B4-BE49-F238E27FC236}">
                <a16:creationId xmlns="" xmlns:a16="http://schemas.microsoft.com/office/drawing/2014/main" id="{E255DEAB-BC14-E513-DCCE-1EFA78383BB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8F842697-F57B-ED3E-76C5-46E7571B908C}"/>
              </a:ext>
            </a:extLst>
          </p:cNvPr>
          <p:cNvSpPr>
            <a:spLocks noGrp="1"/>
          </p:cNvSpPr>
          <p:nvPr>
            <p:ph type="sldNum" sz="quarter" idx="12"/>
          </p:nvPr>
        </p:nvSpPr>
        <p:spPr/>
        <p:txBody>
          <a:bodyPr/>
          <a:lstStyle/>
          <a:p>
            <a:fld id="{62146BF1-45E2-4342-A93D-43C750AC3299}" type="slidenum">
              <a:rPr lang="en-US" smtClean="0"/>
              <a:t>‹#›</a:t>
            </a:fld>
            <a:endParaRPr lang="en-US"/>
          </a:p>
        </p:txBody>
      </p:sp>
    </p:spTree>
    <p:extLst>
      <p:ext uri="{BB962C8B-B14F-4D97-AF65-F5344CB8AC3E}">
        <p14:creationId xmlns:p14="http://schemas.microsoft.com/office/powerpoint/2010/main" val="4057439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A62513A-57DC-6F23-8DAD-2C6ED5E677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974378A8-AF00-03DA-1CF5-46EEA37CD0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C28B79F3-F59F-5658-FFD3-395BB69E62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8D58759E-6F03-2C01-9D23-519CBE90B133}"/>
              </a:ext>
            </a:extLst>
          </p:cNvPr>
          <p:cNvSpPr>
            <a:spLocks noGrp="1"/>
          </p:cNvSpPr>
          <p:nvPr>
            <p:ph type="dt" sz="half" idx="10"/>
          </p:nvPr>
        </p:nvSpPr>
        <p:spPr/>
        <p:txBody>
          <a:bodyPr/>
          <a:lstStyle/>
          <a:p>
            <a:fld id="{E271DA45-F77F-445A-B542-0A38D5BCB7C6}" type="datetime1">
              <a:rPr lang="en-US" smtClean="0"/>
              <a:t>30-Apr-2025</a:t>
            </a:fld>
            <a:endParaRPr lang="en-US"/>
          </a:p>
        </p:txBody>
      </p:sp>
      <p:sp>
        <p:nvSpPr>
          <p:cNvPr id="6" name="Footer Placeholder 5">
            <a:extLst>
              <a:ext uri="{FF2B5EF4-FFF2-40B4-BE49-F238E27FC236}">
                <a16:creationId xmlns="" xmlns:a16="http://schemas.microsoft.com/office/drawing/2014/main" id="{DC973A4B-C0B7-F538-A2D3-E77E1AFBCD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71848396-5802-7140-BD81-0C13505C304F}"/>
              </a:ext>
            </a:extLst>
          </p:cNvPr>
          <p:cNvSpPr>
            <a:spLocks noGrp="1"/>
          </p:cNvSpPr>
          <p:nvPr>
            <p:ph type="sldNum" sz="quarter" idx="12"/>
          </p:nvPr>
        </p:nvSpPr>
        <p:spPr/>
        <p:txBody>
          <a:bodyPr/>
          <a:lstStyle/>
          <a:p>
            <a:fld id="{62146BF1-45E2-4342-A93D-43C750AC3299}" type="slidenum">
              <a:rPr lang="en-US" smtClean="0"/>
              <a:t>‹#›</a:t>
            </a:fld>
            <a:endParaRPr lang="en-US"/>
          </a:p>
        </p:txBody>
      </p:sp>
    </p:spTree>
    <p:extLst>
      <p:ext uri="{BB962C8B-B14F-4D97-AF65-F5344CB8AC3E}">
        <p14:creationId xmlns:p14="http://schemas.microsoft.com/office/powerpoint/2010/main" val="3983301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B259C6-6BE7-952E-BF26-0E870ADD2D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759DCE79-278E-E449-22AF-6A61D5F5F2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374380B7-ED89-181D-7D76-ADEAA775B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4A7B3186-82C5-8B1B-4118-56945A7A2D7B}"/>
              </a:ext>
            </a:extLst>
          </p:cNvPr>
          <p:cNvSpPr>
            <a:spLocks noGrp="1"/>
          </p:cNvSpPr>
          <p:nvPr>
            <p:ph type="dt" sz="half" idx="10"/>
          </p:nvPr>
        </p:nvSpPr>
        <p:spPr/>
        <p:txBody>
          <a:bodyPr/>
          <a:lstStyle/>
          <a:p>
            <a:fld id="{E50CD5D2-36B6-44C3-8DA3-2892635F6D61}" type="datetime1">
              <a:rPr lang="en-US" smtClean="0"/>
              <a:t>30-Apr-2025</a:t>
            </a:fld>
            <a:endParaRPr lang="en-US"/>
          </a:p>
        </p:txBody>
      </p:sp>
      <p:sp>
        <p:nvSpPr>
          <p:cNvPr id="6" name="Footer Placeholder 5">
            <a:extLst>
              <a:ext uri="{FF2B5EF4-FFF2-40B4-BE49-F238E27FC236}">
                <a16:creationId xmlns="" xmlns:a16="http://schemas.microsoft.com/office/drawing/2014/main" id="{0BE20BDD-B950-BA42-77CD-B151BB1797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31013444-A131-79A0-E3ED-A7052FEBA612}"/>
              </a:ext>
            </a:extLst>
          </p:cNvPr>
          <p:cNvSpPr>
            <a:spLocks noGrp="1"/>
          </p:cNvSpPr>
          <p:nvPr>
            <p:ph type="sldNum" sz="quarter" idx="12"/>
          </p:nvPr>
        </p:nvSpPr>
        <p:spPr/>
        <p:txBody>
          <a:bodyPr/>
          <a:lstStyle/>
          <a:p>
            <a:fld id="{62146BF1-45E2-4342-A93D-43C750AC3299}" type="slidenum">
              <a:rPr lang="en-US" smtClean="0"/>
              <a:t>‹#›</a:t>
            </a:fld>
            <a:endParaRPr lang="en-US"/>
          </a:p>
        </p:txBody>
      </p:sp>
    </p:spTree>
    <p:extLst>
      <p:ext uri="{BB962C8B-B14F-4D97-AF65-F5344CB8AC3E}">
        <p14:creationId xmlns:p14="http://schemas.microsoft.com/office/powerpoint/2010/main" val="1385435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3280">
              <a:srgbClr val="B7C9E8"/>
            </a:gs>
            <a:gs pos="5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20AEFD82-FB7D-735E-CA30-57AF9147D7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EAAC9BC2-49A8-0093-ACC0-B6C22CCC37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49DE11FB-7933-17DC-A134-0F1834C929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BB6E6E-37D6-441D-B7E8-27AD12DC982D}" type="datetime1">
              <a:rPr lang="en-US" smtClean="0"/>
              <a:t>30-Apr-2025</a:t>
            </a:fld>
            <a:endParaRPr lang="en-US"/>
          </a:p>
        </p:txBody>
      </p:sp>
      <p:sp>
        <p:nvSpPr>
          <p:cNvPr id="5" name="Footer Placeholder 4">
            <a:extLst>
              <a:ext uri="{FF2B5EF4-FFF2-40B4-BE49-F238E27FC236}">
                <a16:creationId xmlns="" xmlns:a16="http://schemas.microsoft.com/office/drawing/2014/main" id="{5913B474-84ED-3CA2-7343-5829C6153B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D9EE05E7-0984-59E9-E848-AB6576191C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46BF1-45E2-4342-A93D-43C750AC3299}" type="slidenum">
              <a:rPr lang="en-US" smtClean="0"/>
              <a:t>‹#›</a:t>
            </a:fld>
            <a:endParaRPr lang="en-US"/>
          </a:p>
        </p:txBody>
      </p:sp>
    </p:spTree>
    <p:extLst>
      <p:ext uri="{BB962C8B-B14F-4D97-AF65-F5344CB8AC3E}">
        <p14:creationId xmlns:p14="http://schemas.microsoft.com/office/powerpoint/2010/main" val="2308313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900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42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BF643374-5C80-5114-9B37-524BAEE1CA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559E2E6D-6B9E-56C3-1484-BCE01D8E5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D17BD8E-D9F0-6B30-A5BD-32D2A469CB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E0B85F-78C2-41CF-95D1-E934E564FA88}" type="datetime1">
              <a:rPr lang="en-US" smtClean="0"/>
              <a:t>30-Apr-2025</a:t>
            </a:fld>
            <a:endParaRPr lang="en-US"/>
          </a:p>
        </p:txBody>
      </p:sp>
      <p:sp>
        <p:nvSpPr>
          <p:cNvPr id="5" name="Footer Placeholder 4">
            <a:extLst>
              <a:ext uri="{FF2B5EF4-FFF2-40B4-BE49-F238E27FC236}">
                <a16:creationId xmlns="" xmlns:a16="http://schemas.microsoft.com/office/drawing/2014/main" id="{9F868C10-8242-6262-FA95-79D68D5FAD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F7C3B59D-91E6-C7C1-A260-AB39BE5C97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61743-49D2-4F84-A0E4-10CAD4490CAE}" type="slidenum">
              <a:rPr lang="en-US" smtClean="0"/>
              <a:t>‹#›</a:t>
            </a:fld>
            <a:endParaRPr lang="en-US"/>
          </a:p>
        </p:txBody>
      </p:sp>
    </p:spTree>
    <p:extLst>
      <p:ext uri="{BB962C8B-B14F-4D97-AF65-F5344CB8AC3E}">
        <p14:creationId xmlns:p14="http://schemas.microsoft.com/office/powerpoint/2010/main" val="1696338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http://think0.deviantart.com/art/Egypt-Grunge-Flag-126627215"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6BB71C65-36AB-EC21-87FC-FB964E251319}"/>
              </a:ext>
            </a:extLst>
          </p:cNvPr>
          <p:cNvSpPr>
            <a:spLocks noGrp="1"/>
          </p:cNvSpPr>
          <p:nvPr>
            <p:ph type="subTitle" idx="1"/>
          </p:nvPr>
        </p:nvSpPr>
        <p:spPr>
          <a:xfrm>
            <a:off x="1524000" y="2355129"/>
            <a:ext cx="9144000" cy="1655762"/>
          </a:xfrm>
        </p:spPr>
        <p:txBody>
          <a:bodyPr>
            <a:normAutofit fontScale="62500" lnSpcReduction="20000"/>
          </a:bodyPr>
          <a:lstStyle/>
          <a:p>
            <a:pPr>
              <a:lnSpc>
                <a:spcPct val="170000"/>
              </a:lnSpc>
            </a:pPr>
            <a:r>
              <a:rPr kumimoji="0" lang="en-US" sz="8000" b="0" i="0" u="none" strike="noStrike" kern="1200" cap="none" spc="0" normalizeH="0" baseline="0" noProof="0" dirty="0">
                <a:ln>
                  <a:noFill/>
                </a:ln>
                <a:solidFill>
                  <a:srgbClr val="2F5897"/>
                </a:solidFill>
                <a:effectLst>
                  <a:outerShdw blurRad="63500" dist="38100" dir="5400000" algn="t" rotWithShape="0">
                    <a:prstClr val="black">
                      <a:alpha val="25000"/>
                    </a:prstClr>
                  </a:outerShdw>
                </a:effectLst>
                <a:uLnTx/>
                <a:uFillTx/>
                <a:latin typeface="Palatino Linotype"/>
                <a:ea typeface="+mj-ea"/>
                <a:cs typeface="+mj-cs"/>
              </a:rPr>
              <a:t>Sustainability of Public Debt</a:t>
            </a:r>
            <a:endParaRPr lang="en-US" dirty="0"/>
          </a:p>
        </p:txBody>
      </p:sp>
      <p:sp>
        <p:nvSpPr>
          <p:cNvPr id="2" name="Slide Number Placeholder 1"/>
          <p:cNvSpPr>
            <a:spLocks noGrp="1"/>
          </p:cNvSpPr>
          <p:nvPr>
            <p:ph type="sldNum" sz="quarter" idx="12"/>
          </p:nvPr>
        </p:nvSpPr>
        <p:spPr/>
        <p:txBody>
          <a:bodyPr/>
          <a:lstStyle/>
          <a:p>
            <a:fld id="{62146BF1-45E2-4342-A93D-43C750AC3299}" type="slidenum">
              <a:rPr lang="en-US" smtClean="0"/>
              <a:t>1</a:t>
            </a:fld>
            <a:endParaRPr lang="en-US"/>
          </a:p>
        </p:txBody>
      </p:sp>
    </p:spTree>
    <p:extLst>
      <p:ext uri="{BB962C8B-B14F-4D97-AF65-F5344CB8AC3E}">
        <p14:creationId xmlns:p14="http://schemas.microsoft.com/office/powerpoint/2010/main" val="4124095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B31C78FF-BB70-7B59-6B3F-983CA97B8100}"/>
              </a:ext>
            </a:extLst>
          </p:cNvPr>
          <p:cNvSpPr/>
          <p:nvPr/>
        </p:nvSpPr>
        <p:spPr>
          <a:xfrm>
            <a:off x="424919" y="1271027"/>
            <a:ext cx="2866543" cy="212625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 xmlns:a16="http://schemas.microsoft.com/office/drawing/2014/main" id="{349AC993-ACAF-38AC-66C6-BC03D0C23296}"/>
              </a:ext>
            </a:extLst>
          </p:cNvPr>
          <p:cNvSpPr/>
          <p:nvPr/>
        </p:nvSpPr>
        <p:spPr>
          <a:xfrm>
            <a:off x="703118" y="344283"/>
            <a:ext cx="10785764" cy="66325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354033" y="1284675"/>
            <a:ext cx="2866543" cy="1797637"/>
          </a:xfrm>
        </p:spPr>
        <p:txBody>
          <a:bodyPr>
            <a:normAutofit fontScale="90000"/>
          </a:bodyPr>
          <a:lstStyle/>
          <a:p>
            <a:pPr algn="ctr"/>
            <a:r>
              <a:rPr lang="en-US" sz="2400" b="1" u="sng" dirty="0">
                <a:effectLst/>
              </a:rPr>
              <a:t>The legal articles governing the mandate of the </a:t>
            </a:r>
            <a:r>
              <a:rPr lang="en-US" sz="2400" b="1" u="sng" dirty="0" smtClean="0"/>
              <a:t>Accountability State </a:t>
            </a:r>
            <a:r>
              <a:rPr lang="en-US" sz="2400" b="1" u="sng" dirty="0" smtClean="0">
                <a:effectLst/>
              </a:rPr>
              <a:t>Authority </a:t>
            </a:r>
            <a:r>
              <a:rPr lang="en-US" sz="2400" b="1" u="sng" dirty="0">
                <a:effectLst/>
              </a:rPr>
              <a:t>to review the public debt</a:t>
            </a:r>
            <a:endParaRPr lang="en-GB" sz="2400" dirty="0"/>
          </a:p>
        </p:txBody>
      </p:sp>
      <p:sp>
        <p:nvSpPr>
          <p:cNvPr id="5" name="Content Placeholder 4"/>
          <p:cNvSpPr>
            <a:spLocks noGrp="1"/>
          </p:cNvSpPr>
          <p:nvPr>
            <p:ph idx="1"/>
          </p:nvPr>
        </p:nvSpPr>
        <p:spPr>
          <a:xfrm>
            <a:off x="3485357" y="1107618"/>
            <a:ext cx="7939101" cy="5750382"/>
          </a:xfrm>
        </p:spPr>
        <p:txBody>
          <a:bodyPr>
            <a:noAutofit/>
          </a:bodyPr>
          <a:lstStyle/>
          <a:p>
            <a:r>
              <a:rPr lang="en-US" sz="1800" b="1" dirty="0">
                <a:latin typeface="Times New Roman" pitchFamily="18" charset="0"/>
                <a:cs typeface="Times New Roman" pitchFamily="18" charset="0"/>
              </a:rPr>
              <a:t>Article (2) of the Law stipulates:</a:t>
            </a:r>
            <a:endParaRPr lang="en-GB" sz="1800" b="1" dirty="0">
              <a:latin typeface="Times New Roman" pitchFamily="18" charset="0"/>
              <a:cs typeface="Times New Roman" pitchFamily="18" charset="0"/>
            </a:endParaRPr>
          </a:p>
          <a:p>
            <a:pPr marL="137160" indent="0">
              <a:buNone/>
            </a:pPr>
            <a:r>
              <a:rPr lang="en-US" sz="1800" dirty="0">
                <a:latin typeface="Times New Roman" pitchFamily="18" charset="0"/>
                <a:cs typeface="Times New Roman" pitchFamily="18" charset="0"/>
              </a:rPr>
              <a:t>The </a:t>
            </a:r>
            <a:r>
              <a:rPr lang="en-US" sz="1800" dirty="0" smtClean="0">
                <a:latin typeface="Times New Roman" pitchFamily="18" charset="0"/>
                <a:cs typeface="Times New Roman" pitchFamily="18" charset="0"/>
              </a:rPr>
              <a:t>ASA exercises </a:t>
            </a:r>
            <a:r>
              <a:rPr lang="en-US" sz="1800" dirty="0">
                <a:latin typeface="Times New Roman" pitchFamily="18" charset="0"/>
                <a:cs typeface="Times New Roman" pitchFamily="18" charset="0"/>
              </a:rPr>
              <a:t>the following types of A</a:t>
            </a:r>
            <a:r>
              <a:rPr lang="en-US" sz="1800" dirty="0" smtClean="0">
                <a:latin typeface="Times New Roman" pitchFamily="18" charset="0"/>
                <a:cs typeface="Times New Roman" pitchFamily="18" charset="0"/>
              </a:rPr>
              <a:t>udit: </a:t>
            </a:r>
            <a:r>
              <a:rPr lang="en-US" sz="1800" dirty="0">
                <a:latin typeface="Times New Roman" pitchFamily="18" charset="0"/>
                <a:cs typeface="Times New Roman" pitchFamily="18" charset="0"/>
              </a:rPr>
              <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1- Financial A</a:t>
            </a:r>
            <a:r>
              <a:rPr lang="en-US" sz="1800" dirty="0" smtClean="0">
                <a:latin typeface="Times New Roman" pitchFamily="18" charset="0"/>
                <a:cs typeface="Times New Roman" pitchFamily="18" charset="0"/>
              </a:rPr>
              <a:t>udit, </a:t>
            </a:r>
            <a:r>
              <a:rPr lang="en-US" sz="1800" dirty="0">
                <a:latin typeface="Times New Roman" pitchFamily="18" charset="0"/>
                <a:cs typeface="Times New Roman" pitchFamily="18" charset="0"/>
              </a:rPr>
              <a:t>both accounting and legal.</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2- </a:t>
            </a:r>
            <a:r>
              <a:rPr lang="en-US" sz="1800" dirty="0" smtClean="0">
                <a:latin typeface="Times New Roman" pitchFamily="18" charset="0"/>
                <a:cs typeface="Times New Roman" pitchFamily="18" charset="0"/>
              </a:rPr>
              <a:t>Performance Audit </a:t>
            </a:r>
            <a:r>
              <a:rPr lang="en-US" sz="1800" dirty="0">
                <a:latin typeface="Times New Roman" pitchFamily="18" charset="0"/>
                <a:cs typeface="Times New Roman" pitchFamily="18" charset="0"/>
              </a:rPr>
              <a:t>and following up the </a:t>
            </a:r>
            <a:r>
              <a:rPr lang="en-US" sz="1800" dirty="0" smtClean="0">
                <a:latin typeface="Times New Roman" pitchFamily="18" charset="0"/>
                <a:cs typeface="Times New Roman" pitchFamily="18" charset="0"/>
              </a:rPr>
              <a:t>implementation of the state </a:t>
            </a:r>
            <a:r>
              <a:rPr lang="en-US" sz="1800" dirty="0">
                <a:latin typeface="Times New Roman" pitchFamily="18" charset="0"/>
                <a:cs typeface="Times New Roman" pitchFamily="18" charset="0"/>
              </a:rPr>
              <a:t>plan.</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3- Legal </a:t>
            </a:r>
            <a:r>
              <a:rPr lang="en-US" sz="1800" dirty="0" smtClean="0">
                <a:latin typeface="Times New Roman" pitchFamily="18" charset="0"/>
                <a:cs typeface="Times New Roman" pitchFamily="18" charset="0"/>
              </a:rPr>
              <a:t>Audit over </a:t>
            </a:r>
            <a:r>
              <a:rPr lang="en-US" sz="1800" dirty="0">
                <a:latin typeface="Times New Roman" pitchFamily="18" charset="0"/>
                <a:cs typeface="Times New Roman" pitchFamily="18" charset="0"/>
              </a:rPr>
              <a:t>decisions issued regarding financial violations.</a:t>
            </a:r>
          </a:p>
          <a:p>
            <a:pPr marL="137160" indent="0">
              <a:buNone/>
            </a:pPr>
            <a:endParaRPr lang="en-GB" sz="1800" dirty="0">
              <a:latin typeface="Times New Roman" pitchFamily="18" charset="0"/>
              <a:cs typeface="Times New Roman" pitchFamily="18" charset="0"/>
            </a:endParaRPr>
          </a:p>
          <a:p>
            <a:r>
              <a:rPr lang="en-US" sz="1800" b="1" dirty="0">
                <a:latin typeface="Times New Roman" pitchFamily="18" charset="0"/>
                <a:cs typeface="Times New Roman" pitchFamily="18" charset="0"/>
              </a:rPr>
              <a:t>Article (5) of the law states: </a:t>
            </a:r>
            <a:endParaRPr lang="en-GB" sz="1800" b="1" dirty="0">
              <a:latin typeface="Times New Roman" pitchFamily="18" charset="0"/>
              <a:cs typeface="Times New Roman" pitchFamily="18" charset="0"/>
            </a:endParaRPr>
          </a:p>
          <a:p>
            <a:pPr marL="137160" indent="0">
              <a:buNone/>
            </a:pPr>
            <a:r>
              <a:rPr lang="en-US" sz="1800" dirty="0">
                <a:latin typeface="Times New Roman" pitchFamily="18" charset="0"/>
                <a:cs typeface="Times New Roman" pitchFamily="18" charset="0"/>
              </a:rPr>
              <a:t>The </a:t>
            </a:r>
            <a:r>
              <a:rPr lang="en-US" sz="1800" dirty="0" smtClean="0">
                <a:latin typeface="Times New Roman" pitchFamily="18" charset="0"/>
                <a:cs typeface="Times New Roman" pitchFamily="18" charset="0"/>
              </a:rPr>
              <a:t>ASA  exercise </a:t>
            </a:r>
            <a:r>
              <a:rPr lang="en-US" sz="1800" dirty="0">
                <a:latin typeface="Times New Roman" pitchFamily="18" charset="0"/>
                <a:cs typeface="Times New Roman" pitchFamily="18" charset="0"/>
              </a:rPr>
              <a:t>its powers of </a:t>
            </a:r>
            <a:r>
              <a:rPr lang="en-US" sz="1800" dirty="0" smtClean="0">
                <a:latin typeface="Times New Roman" pitchFamily="18" charset="0"/>
                <a:cs typeface="Times New Roman" pitchFamily="18" charset="0"/>
              </a:rPr>
              <a:t>audit according to Article </a:t>
            </a:r>
            <a:r>
              <a:rPr lang="en-US" sz="1800" dirty="0">
                <a:latin typeface="Times New Roman" pitchFamily="18" charset="0"/>
                <a:cs typeface="Times New Roman" pitchFamily="18" charset="0"/>
              </a:rPr>
              <a:t>(2) of this Law as follows</a:t>
            </a:r>
            <a:r>
              <a:rPr lang="en-US" sz="1800" dirty="0" smtClean="0">
                <a:latin typeface="Times New Roman" pitchFamily="18" charset="0"/>
                <a:cs typeface="Times New Roman" pitchFamily="18" charset="0"/>
              </a:rPr>
              <a:t>:</a:t>
            </a:r>
            <a:endParaRPr lang="en-GB" sz="1800" dirty="0">
              <a:latin typeface="Times New Roman" pitchFamily="18" charset="0"/>
              <a:cs typeface="Times New Roman" pitchFamily="18" charset="0"/>
            </a:endParaRPr>
          </a:p>
          <a:p>
            <a:pPr marL="137160" indent="0" algn="justLow">
              <a:buNone/>
            </a:pPr>
            <a:r>
              <a:rPr lang="en-US" sz="1800" dirty="0">
                <a:latin typeface="Times New Roman" pitchFamily="18" charset="0"/>
                <a:cs typeface="Times New Roman" pitchFamily="18" charset="0"/>
              </a:rPr>
              <a:t> - </a:t>
            </a:r>
            <a:r>
              <a:rPr lang="en-US" sz="1800" dirty="0" smtClean="0">
                <a:latin typeface="Times New Roman" pitchFamily="18" charset="0"/>
                <a:cs typeface="Times New Roman" pitchFamily="18" charset="0"/>
              </a:rPr>
              <a:t>Audit </a:t>
            </a:r>
            <a:r>
              <a:rPr lang="en-US" sz="1800" dirty="0">
                <a:latin typeface="Times New Roman" pitchFamily="18" charset="0"/>
                <a:cs typeface="Times New Roman" pitchFamily="18" charset="0"/>
              </a:rPr>
              <a:t>the advances, loans and credit facilities concluded by the State and ensure the supply of the principal of the advance and its interest to the State Treasury in the case of lending, as well as the repayment of the State in the case of borrowing.</a:t>
            </a:r>
          </a:p>
          <a:p>
            <a:pPr marL="137160" indent="0" algn="justLow">
              <a:buNone/>
            </a:pPr>
            <a:r>
              <a:rPr lang="en-US" sz="1800" dirty="0">
                <a:latin typeface="Times New Roman" pitchFamily="18" charset="0"/>
                <a:cs typeface="Times New Roman" pitchFamily="18" charset="0"/>
              </a:rPr>
              <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a:t>
            </a:r>
            <a:r>
              <a:rPr lang="en-US" sz="1800" dirty="0" smtClean="0">
                <a:latin typeface="Times New Roman" pitchFamily="18" charset="0"/>
                <a:cs typeface="Times New Roman" pitchFamily="18" charset="0"/>
              </a:rPr>
              <a:t>Audit </a:t>
            </a:r>
            <a:r>
              <a:rPr lang="en-US" sz="1800" dirty="0">
                <a:latin typeface="Times New Roman" pitchFamily="18" charset="0"/>
                <a:cs typeface="Times New Roman" pitchFamily="18" charset="0"/>
              </a:rPr>
              <a:t>grants, </a:t>
            </a:r>
            <a:r>
              <a:rPr lang="en-US" sz="1800" dirty="0" smtClean="0">
                <a:latin typeface="Times New Roman" pitchFamily="18" charset="0"/>
                <a:cs typeface="Times New Roman" pitchFamily="18" charset="0"/>
              </a:rPr>
              <a:t>and donations provided </a:t>
            </a:r>
            <a:r>
              <a:rPr lang="en-US" sz="1800" dirty="0">
                <a:latin typeface="Times New Roman" pitchFamily="18" charset="0"/>
                <a:cs typeface="Times New Roman" pitchFamily="18" charset="0"/>
              </a:rPr>
              <a:t>by foreign or international bodies to ensure their compatibility with the laws and regulations and their observance of the applicable laws and conditions contained in their agreements or contracts.</a:t>
            </a:r>
            <a:endParaRPr lang="en-GB" sz="1800" dirty="0">
              <a:latin typeface="Times New Roman" pitchFamily="18" charset="0"/>
              <a:cs typeface="Times New Roman" pitchFamily="18" charset="0"/>
            </a:endParaRPr>
          </a:p>
        </p:txBody>
      </p:sp>
      <p:sp>
        <p:nvSpPr>
          <p:cNvPr id="6" name="Text Placeholder 5"/>
          <p:cNvSpPr>
            <a:spLocks noGrp="1"/>
          </p:cNvSpPr>
          <p:nvPr>
            <p:ph type="body" sz="half" idx="2"/>
          </p:nvPr>
        </p:nvSpPr>
        <p:spPr>
          <a:xfrm>
            <a:off x="424919" y="4311427"/>
            <a:ext cx="2866543" cy="1797637"/>
          </a:xfrm>
          <a:solidFill>
            <a:schemeClr val="bg1"/>
          </a:solidFill>
          <a:ln>
            <a:solidFill>
              <a:schemeClr val="tx1"/>
            </a:solidFill>
          </a:ln>
        </p:spPr>
        <p:txBody>
          <a:bodyPr>
            <a:normAutofit/>
          </a:bodyPr>
          <a:lstStyle/>
          <a:p>
            <a:pPr algn="ctr"/>
            <a:r>
              <a:rPr lang="en-US" sz="2800" b="1" dirty="0">
                <a:latin typeface="Times New Roman" pitchFamily="18" charset="0"/>
                <a:cs typeface="Times New Roman" pitchFamily="18" charset="0"/>
              </a:rPr>
              <a:t>Accountability State Authority Law No. 144 of 1988</a:t>
            </a:r>
            <a:endParaRPr lang="en-GB" sz="2800" dirty="0">
              <a:latin typeface="Times New Roman" pitchFamily="18" charset="0"/>
              <a:cs typeface="Times New Roman" pitchFamily="18" charset="0"/>
            </a:endParaRPr>
          </a:p>
          <a:p>
            <a:endParaRPr lang="en-GB" dirty="0"/>
          </a:p>
        </p:txBody>
      </p:sp>
      <p:sp>
        <p:nvSpPr>
          <p:cNvPr id="3" name="TextBox 2">
            <a:extLst>
              <a:ext uri="{FF2B5EF4-FFF2-40B4-BE49-F238E27FC236}">
                <a16:creationId xmlns="" xmlns:a16="http://schemas.microsoft.com/office/drawing/2014/main" id="{569F5466-241D-BE57-D52D-D542C8D29907}"/>
              </a:ext>
            </a:extLst>
          </p:cNvPr>
          <p:cNvSpPr txBox="1"/>
          <p:nvPr/>
        </p:nvSpPr>
        <p:spPr>
          <a:xfrm>
            <a:off x="703118" y="466826"/>
            <a:ext cx="10927534" cy="369332"/>
          </a:xfrm>
          <a:prstGeom prst="rect">
            <a:avLst/>
          </a:prstGeom>
          <a:noFill/>
        </p:spPr>
        <p:txBody>
          <a:bodyPr wrap="square">
            <a:spAutoFit/>
          </a:bodyPr>
          <a:lstStyle/>
          <a:p>
            <a:r>
              <a:rPr lang="en-US" sz="1800" dirty="0">
                <a:solidFill>
                  <a:srgbClr val="FF0000"/>
                </a:solidFill>
                <a:latin typeface="Arial Rounded MT Bold" panose="020F0704030504030204" pitchFamily="34" charset="0"/>
              </a:rPr>
              <a:t>(2) What is your SAIS mandate related to the audit of public debt and public debt management?</a:t>
            </a:r>
            <a:endParaRPr lang="en-US" dirty="0">
              <a:solidFill>
                <a:srgbClr val="FF0000"/>
              </a:solidFill>
            </a:endParaRPr>
          </a:p>
        </p:txBody>
      </p:sp>
      <p:sp>
        <p:nvSpPr>
          <p:cNvPr id="2" name="Slide Number Placeholder 1"/>
          <p:cNvSpPr>
            <a:spLocks noGrp="1"/>
          </p:cNvSpPr>
          <p:nvPr>
            <p:ph type="sldNum" sz="quarter" idx="12"/>
          </p:nvPr>
        </p:nvSpPr>
        <p:spPr/>
        <p:txBody>
          <a:bodyPr/>
          <a:lstStyle/>
          <a:p>
            <a:fld id="{62146BF1-45E2-4342-A93D-43C750AC3299}" type="slidenum">
              <a:rPr lang="en-US" smtClean="0"/>
              <a:t>10</a:t>
            </a:fld>
            <a:endParaRPr lang="en-US"/>
          </a:p>
        </p:txBody>
      </p:sp>
    </p:spTree>
    <p:extLst>
      <p:ext uri="{BB962C8B-B14F-4D97-AF65-F5344CB8AC3E}">
        <p14:creationId xmlns:p14="http://schemas.microsoft.com/office/powerpoint/2010/main" val="427219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AF82F019-0A37-E0C3-1989-6808BC566281}"/>
              </a:ext>
            </a:extLst>
          </p:cNvPr>
          <p:cNvSpPr/>
          <p:nvPr/>
        </p:nvSpPr>
        <p:spPr>
          <a:xfrm>
            <a:off x="448887" y="282633"/>
            <a:ext cx="11471564" cy="81464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 xmlns:a16="http://schemas.microsoft.com/office/drawing/2014/main" id="{A875ABA9-CE0A-8575-ADA9-FC7F05D058B6}"/>
              </a:ext>
            </a:extLst>
          </p:cNvPr>
          <p:cNvSpPr txBox="1"/>
          <p:nvPr/>
        </p:nvSpPr>
        <p:spPr>
          <a:xfrm>
            <a:off x="430182" y="1753662"/>
            <a:ext cx="11490269" cy="3906198"/>
          </a:xfrm>
          <a:prstGeom prst="rect">
            <a:avLst/>
          </a:prstGeom>
          <a:noFill/>
        </p:spPr>
        <p:txBody>
          <a:bodyPr wrap="square">
            <a:spAutoFit/>
          </a:bodyPr>
          <a:lstStyle/>
          <a:p>
            <a:pPr algn="justLow">
              <a:lnSpc>
                <a:spcPct val="150000"/>
              </a:lnSpc>
              <a:spcAft>
                <a:spcPts val="800"/>
              </a:spcAft>
            </a:pPr>
            <a:r>
              <a:rPr lang="en-US" sz="2000" b="1" kern="100" dirty="0" smtClean="0">
                <a:latin typeface="Calibri" panose="020F0502020204030204" pitchFamily="34" charset="0"/>
                <a:ea typeface="Calibri" panose="020F0502020204030204" pitchFamily="34" charset="0"/>
                <a:cs typeface="Arial" panose="020B0604020202020204" pitchFamily="34" charset="0"/>
              </a:rPr>
              <a:t>The ASA provides detailed reports including its observations  on </a:t>
            </a:r>
            <a:r>
              <a:rPr lang="en-US" sz="2000" b="1" kern="100" dirty="0">
                <a:latin typeface="Calibri" panose="020F0502020204030204" pitchFamily="34" charset="0"/>
                <a:ea typeface="Calibri" panose="020F0502020204030204" pitchFamily="34" charset="0"/>
                <a:cs typeface="Arial" panose="020B0604020202020204" pitchFamily="34" charset="0"/>
              </a:rPr>
              <a:t>the performance of government agencies and public bodies, </a:t>
            </a:r>
            <a:r>
              <a:rPr lang="en-US" sz="2000" b="1" kern="100" dirty="0" smtClean="0">
                <a:latin typeface="Calibri" panose="020F0502020204030204" pitchFamily="34" charset="0"/>
                <a:ea typeface="Calibri" panose="020F0502020204030204" pitchFamily="34" charset="0"/>
                <a:cs typeface="Arial" panose="020B0604020202020204" pitchFamily="34" charset="0"/>
              </a:rPr>
              <a:t>and following </a:t>
            </a:r>
            <a:r>
              <a:rPr lang="en-US" sz="2000" b="1" kern="100" dirty="0">
                <a:latin typeface="Calibri" panose="020F0502020204030204" pitchFamily="34" charset="0"/>
                <a:ea typeface="Calibri" panose="020F0502020204030204" pitchFamily="34" charset="0"/>
                <a:cs typeface="Arial" panose="020B0604020202020204" pitchFamily="34" charset="0"/>
              </a:rPr>
              <a:t>the observations of SAI Egypt directly contributes to achieving the sustainability of public debt through:</a:t>
            </a:r>
          </a:p>
          <a:p>
            <a:pPr>
              <a:lnSpc>
                <a:spcPct val="150000"/>
              </a:lnSpc>
              <a:spcAft>
                <a:spcPts val="800"/>
              </a:spcAft>
            </a:pPr>
            <a:endParaRPr lang="en-US" sz="300" kern="100" dirty="0">
              <a:latin typeface="Calibri" panose="020F0502020204030204" pitchFamily="34" charset="0"/>
              <a:ea typeface="Calibri" panose="020F0502020204030204" pitchFamily="34" charset="0"/>
              <a:cs typeface="Arial" panose="020B0604020202020204" pitchFamily="34" charset="0"/>
            </a:endParaRPr>
          </a:p>
          <a:p>
            <a:pPr rtl="1">
              <a:lnSpc>
                <a:spcPct val="150000"/>
              </a:lnSpc>
              <a:spcAft>
                <a:spcPts val="800"/>
              </a:spcAft>
            </a:pPr>
            <a:r>
              <a:rPr lang="en-US" b="1" kern="100" dirty="0" smtClean="0">
                <a:latin typeface="Calibri" panose="020F0502020204030204" pitchFamily="34" charset="0"/>
                <a:ea typeface="Times New Roman" panose="02020603050405020304" pitchFamily="18" charset="0"/>
                <a:cs typeface="Arial" panose="020B0604020202020204" pitchFamily="34" charset="0"/>
              </a:rPr>
              <a:t>1- </a:t>
            </a:r>
            <a:r>
              <a:rPr lang="en-US" sz="2000" kern="0" dirty="0" smtClean="0">
                <a:latin typeface="Calibri" panose="020F0502020204030204" pitchFamily="34" charset="0"/>
                <a:ea typeface="Times New Roman" panose="02020603050405020304" pitchFamily="18" charset="0"/>
                <a:cs typeface="Times New Roman" panose="02020603050405020304" pitchFamily="18" charset="0"/>
              </a:rPr>
              <a:t>Rationalization </a:t>
            </a:r>
            <a:r>
              <a:rPr lang="en-US" sz="2000" kern="0" dirty="0">
                <a:latin typeface="Calibri" panose="020F0502020204030204" pitchFamily="34" charset="0"/>
                <a:ea typeface="Times New Roman" panose="02020603050405020304" pitchFamily="18" charset="0"/>
                <a:cs typeface="Times New Roman" panose="02020603050405020304" pitchFamily="18" charset="0"/>
              </a:rPr>
              <a:t>of spending.</a:t>
            </a:r>
            <a:endParaRPr lang="en-US" sz="2000" kern="100" dirty="0">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800"/>
              </a:spcAft>
              <a:tabLst>
                <a:tab pos="457200" algn="l"/>
              </a:tabLst>
            </a:pPr>
            <a:r>
              <a:rPr lang="en-US" sz="2000" kern="0" dirty="0">
                <a:latin typeface="Calibri" panose="020F0502020204030204" pitchFamily="34" charset="0"/>
                <a:ea typeface="Times New Roman" panose="02020603050405020304" pitchFamily="18" charset="0"/>
                <a:cs typeface="Times New Roman" panose="02020603050405020304" pitchFamily="18" charset="0"/>
              </a:rPr>
              <a:t>2-Reduce deficits.</a:t>
            </a:r>
            <a:endParaRPr lang="en-US" sz="2000" kern="100" dirty="0">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800"/>
              </a:spcAft>
              <a:tabLst>
                <a:tab pos="457200" algn="l"/>
              </a:tabLst>
            </a:pPr>
            <a:r>
              <a:rPr lang="en-US" sz="2000" kern="0" dirty="0">
                <a:latin typeface="Calibri" panose="020F0502020204030204" pitchFamily="34" charset="0"/>
                <a:ea typeface="Times New Roman" panose="02020603050405020304" pitchFamily="18" charset="0"/>
                <a:cs typeface="Times New Roman" panose="02020603050405020304" pitchFamily="18" charset="0"/>
              </a:rPr>
              <a:t>3-Improve financial management.</a:t>
            </a:r>
            <a:endParaRPr lang="en-US" sz="2000" kern="100" dirty="0">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800"/>
              </a:spcAft>
            </a:pPr>
            <a:r>
              <a:rPr lang="en-US" sz="2000" kern="0" dirty="0">
                <a:latin typeface="Calibri" panose="020F0502020204030204" pitchFamily="34" charset="0"/>
                <a:ea typeface="Times New Roman" panose="02020603050405020304" pitchFamily="18" charset="0"/>
                <a:cs typeface="Times New Roman" panose="02020603050405020304" pitchFamily="18" charset="0"/>
              </a:rPr>
              <a:t>4- Boosting </a:t>
            </a:r>
            <a:r>
              <a:rPr lang="en-US" sz="2000" kern="0" dirty="0" smtClean="0">
                <a:latin typeface="Calibri" panose="020F0502020204030204" pitchFamily="34" charset="0"/>
                <a:ea typeface="Times New Roman" panose="02020603050405020304" pitchFamily="18" charset="0"/>
                <a:cs typeface="Times New Roman" panose="02020603050405020304" pitchFamily="18" charset="0"/>
              </a:rPr>
              <a:t>lenders </a:t>
            </a:r>
            <a:r>
              <a:rPr lang="en-US" sz="2000" kern="0" dirty="0">
                <a:latin typeface="Calibri" panose="020F0502020204030204" pitchFamily="34" charset="0"/>
                <a:ea typeface="Times New Roman" panose="02020603050405020304" pitchFamily="18" charset="0"/>
                <a:cs typeface="Times New Roman" panose="02020603050405020304" pitchFamily="18" charset="0"/>
              </a:rPr>
              <a:t>and </a:t>
            </a:r>
            <a:r>
              <a:rPr lang="en-US" sz="2000" kern="0" dirty="0" smtClean="0">
                <a:latin typeface="Calibri" panose="020F0502020204030204" pitchFamily="34" charset="0"/>
                <a:ea typeface="Times New Roman" panose="02020603050405020304" pitchFamily="18" charset="0"/>
                <a:cs typeface="Times New Roman" panose="02020603050405020304" pitchFamily="18" charset="0"/>
              </a:rPr>
              <a:t>investors </a:t>
            </a:r>
            <a:r>
              <a:rPr lang="en-US" sz="2000" kern="0" dirty="0">
                <a:latin typeface="Calibri" panose="020F0502020204030204" pitchFamily="34" charset="0"/>
                <a:ea typeface="Times New Roman" panose="02020603050405020304" pitchFamily="18" charset="0"/>
                <a:cs typeface="Times New Roman" panose="02020603050405020304" pitchFamily="18" charset="0"/>
              </a:rPr>
              <a:t>confidence</a:t>
            </a:r>
            <a:endParaRPr lang="en-US" sz="2000" kern="100" dirty="0">
              <a:latin typeface="Calibri" panose="020F0502020204030204" pitchFamily="34" charset="0"/>
              <a:ea typeface="Calibri" panose="020F0502020204030204" pitchFamily="34" charset="0"/>
              <a:cs typeface="Arial" panose="020B0604020202020204" pitchFamily="34" charset="0"/>
            </a:endParaRPr>
          </a:p>
        </p:txBody>
      </p:sp>
      <p:sp>
        <p:nvSpPr>
          <p:cNvPr id="4" name="TextBox 3">
            <a:extLst>
              <a:ext uri="{FF2B5EF4-FFF2-40B4-BE49-F238E27FC236}">
                <a16:creationId xmlns="" xmlns:a16="http://schemas.microsoft.com/office/drawing/2014/main" id="{6A0EA403-F88A-ECF1-C13B-C1882985A6C6}"/>
              </a:ext>
            </a:extLst>
          </p:cNvPr>
          <p:cNvSpPr txBox="1"/>
          <p:nvPr/>
        </p:nvSpPr>
        <p:spPr>
          <a:xfrm>
            <a:off x="451658" y="331358"/>
            <a:ext cx="11288684" cy="646331"/>
          </a:xfrm>
          <a:prstGeom prst="rect">
            <a:avLst/>
          </a:prstGeom>
          <a:noFill/>
        </p:spPr>
        <p:txBody>
          <a:bodyPr wrap="square">
            <a:spAutoFit/>
          </a:bodyPr>
          <a:lstStyle/>
          <a:p>
            <a:pPr algn="justLow"/>
            <a:r>
              <a:rPr lang="en-US" sz="1800" dirty="0">
                <a:solidFill>
                  <a:srgbClr val="FF0000"/>
                </a:solidFill>
                <a:latin typeface="Arial Rounded MT Bold" panose="020F0704030504030204" pitchFamily="34" charset="0"/>
                <a:ea typeface="+mj-ea"/>
                <a:cs typeface="+mj-cs"/>
              </a:rPr>
              <a:t>(3) What specific areas/topics were audited particularly those that relate to public debt sustainability and what were the audit observations and the recommendations made?</a:t>
            </a:r>
            <a:endParaRPr lang="en-US" dirty="0"/>
          </a:p>
        </p:txBody>
      </p:sp>
      <p:sp>
        <p:nvSpPr>
          <p:cNvPr id="2" name="Slide Number Placeholder 1"/>
          <p:cNvSpPr>
            <a:spLocks noGrp="1"/>
          </p:cNvSpPr>
          <p:nvPr>
            <p:ph type="sldNum" sz="quarter" idx="12"/>
          </p:nvPr>
        </p:nvSpPr>
        <p:spPr/>
        <p:txBody>
          <a:bodyPr/>
          <a:lstStyle/>
          <a:p>
            <a:fld id="{62146BF1-45E2-4342-A93D-43C750AC3299}" type="slidenum">
              <a:rPr lang="en-US" smtClean="0"/>
              <a:t>11</a:t>
            </a:fld>
            <a:endParaRPr lang="en-US"/>
          </a:p>
        </p:txBody>
      </p:sp>
    </p:spTree>
    <p:extLst>
      <p:ext uri="{BB962C8B-B14F-4D97-AF65-F5344CB8AC3E}">
        <p14:creationId xmlns:p14="http://schemas.microsoft.com/office/powerpoint/2010/main" val="3874649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800" u="sng" dirty="0">
                <a:latin typeface="Times New Roman" pitchFamily="18" charset="0"/>
                <a:cs typeface="Times New Roman" pitchFamily="18" charset="0"/>
              </a:rPr>
              <a:t>The most important recommendations addressed in the </a:t>
            </a:r>
            <a:r>
              <a:rPr lang="en-US" sz="2800" u="sng" dirty="0" smtClean="0">
                <a:latin typeface="Times New Roman" pitchFamily="18" charset="0"/>
                <a:cs typeface="Times New Roman" pitchFamily="18" charset="0"/>
              </a:rPr>
              <a:t>ASA's </a:t>
            </a:r>
            <a:r>
              <a:rPr lang="en-US" sz="2800" u="sng" dirty="0">
                <a:latin typeface="Times New Roman" pitchFamily="18" charset="0"/>
                <a:cs typeface="Times New Roman" pitchFamily="18" charset="0"/>
              </a:rPr>
              <a:t>reports </a:t>
            </a:r>
            <a:r>
              <a:rPr lang="en-US" sz="2800" u="sng" dirty="0" smtClean="0">
                <a:latin typeface="Times New Roman" pitchFamily="18" charset="0"/>
                <a:cs typeface="Times New Roman" pitchFamily="18" charset="0"/>
              </a:rPr>
              <a:t>regarding the audit </a:t>
            </a:r>
            <a:r>
              <a:rPr lang="en-US" sz="2800" u="sng" dirty="0">
                <a:latin typeface="Times New Roman" pitchFamily="18" charset="0"/>
                <a:cs typeface="Times New Roman" pitchFamily="18" charset="0"/>
              </a:rPr>
              <a:t>of public debt</a:t>
            </a:r>
            <a:endParaRPr lang="en-GB" sz="2800" dirty="0">
              <a:latin typeface="Times New Roman" pitchFamily="18" charset="0"/>
              <a:cs typeface="Times New Roman" pitchFamily="18"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83203485"/>
              </p:ext>
            </p:extLst>
          </p:nvPr>
        </p:nvGraphicFramePr>
        <p:xfrm>
          <a:off x="1033549" y="1533699"/>
          <a:ext cx="8808720" cy="47673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62146BF1-45E2-4342-A93D-43C750AC3299}" type="slidenum">
              <a:rPr lang="en-US" smtClean="0"/>
              <a:t>12</a:t>
            </a:fld>
            <a:endParaRPr lang="en-US"/>
          </a:p>
        </p:txBody>
      </p:sp>
    </p:spTree>
    <p:extLst>
      <p:ext uri="{BB962C8B-B14F-4D97-AF65-F5344CB8AC3E}">
        <p14:creationId xmlns:p14="http://schemas.microsoft.com/office/powerpoint/2010/main" val="167273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7">
                                            <p:graphicEl>
                                              <a:dgm id="{E22B3739-AB71-4B57-B8A3-F41B8A1E86A7}"/>
                                            </p:graphicEl>
                                          </p:spTgt>
                                        </p:tgtEl>
                                        <p:attrNameLst>
                                          <p:attrName>style.visibility</p:attrName>
                                        </p:attrNameLst>
                                      </p:cBhvr>
                                      <p:to>
                                        <p:strVal val="visible"/>
                                      </p:to>
                                    </p:set>
                                    <p:anim calcmode="lin" valueType="num">
                                      <p:cBhvr additive="base">
                                        <p:cTn id="11" dur="500" fill="hold"/>
                                        <p:tgtEl>
                                          <p:spTgt spid="7">
                                            <p:graphicEl>
                                              <a:dgm id="{E22B3739-AB71-4B57-B8A3-F41B8A1E86A7}"/>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graphicEl>
                                              <a:dgm id="{E22B3739-AB71-4B57-B8A3-F41B8A1E86A7}"/>
                                            </p:graphic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graphicEl>
                                              <a:dgm id="{1021446A-CC28-4AC8-BACF-1AA7D613ED19}"/>
                                            </p:graphicEl>
                                          </p:spTgt>
                                        </p:tgtEl>
                                        <p:attrNameLst>
                                          <p:attrName>style.visibility</p:attrName>
                                        </p:attrNameLst>
                                      </p:cBhvr>
                                      <p:to>
                                        <p:strVal val="visible"/>
                                      </p:to>
                                    </p:set>
                                    <p:anim calcmode="lin" valueType="num">
                                      <p:cBhvr additive="base">
                                        <p:cTn id="15" dur="500" fill="hold"/>
                                        <p:tgtEl>
                                          <p:spTgt spid="7">
                                            <p:graphicEl>
                                              <a:dgm id="{1021446A-CC28-4AC8-BACF-1AA7D613ED19}"/>
                                            </p:graphic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graphicEl>
                                              <a:dgm id="{1021446A-CC28-4AC8-BACF-1AA7D613ED19}"/>
                                            </p:graphic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
                                            <p:graphicEl>
                                              <a:dgm id="{AC484295-78A6-4B97-B851-FA847B9CA30B}"/>
                                            </p:graphicEl>
                                          </p:spTgt>
                                        </p:tgtEl>
                                        <p:attrNameLst>
                                          <p:attrName>style.visibility</p:attrName>
                                        </p:attrNameLst>
                                      </p:cBhvr>
                                      <p:to>
                                        <p:strVal val="visible"/>
                                      </p:to>
                                    </p:set>
                                    <p:anim calcmode="lin" valueType="num">
                                      <p:cBhvr additive="base">
                                        <p:cTn id="19" dur="500" fill="hold"/>
                                        <p:tgtEl>
                                          <p:spTgt spid="7">
                                            <p:graphicEl>
                                              <a:dgm id="{AC484295-78A6-4B97-B851-FA847B9CA30B}"/>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graphicEl>
                                              <a:dgm id="{AC484295-78A6-4B97-B851-FA847B9CA30B}"/>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graphicEl>
                                              <a:dgm id="{0A8698FF-F515-4050-AD3E-88BE99120B13}"/>
                                            </p:graphicEl>
                                          </p:spTgt>
                                        </p:tgtEl>
                                        <p:attrNameLst>
                                          <p:attrName>style.visibility</p:attrName>
                                        </p:attrNameLst>
                                      </p:cBhvr>
                                      <p:to>
                                        <p:strVal val="visible"/>
                                      </p:to>
                                    </p:set>
                                    <p:anim calcmode="lin" valueType="num">
                                      <p:cBhvr additive="base">
                                        <p:cTn id="25" dur="500" fill="hold"/>
                                        <p:tgtEl>
                                          <p:spTgt spid="7">
                                            <p:graphicEl>
                                              <a:dgm id="{0A8698FF-F515-4050-AD3E-88BE99120B13}"/>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graphicEl>
                                              <a:dgm id="{0A8698FF-F515-4050-AD3E-88BE99120B13}"/>
                                            </p:graphic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7">
                                            <p:graphicEl>
                                              <a:dgm id="{CD62B274-522B-4CD7-B6D8-521FE5763B97}"/>
                                            </p:graphicEl>
                                          </p:spTgt>
                                        </p:tgtEl>
                                        <p:attrNameLst>
                                          <p:attrName>style.visibility</p:attrName>
                                        </p:attrNameLst>
                                      </p:cBhvr>
                                      <p:to>
                                        <p:strVal val="visible"/>
                                      </p:to>
                                    </p:set>
                                    <p:anim calcmode="lin" valueType="num">
                                      <p:cBhvr additive="base">
                                        <p:cTn id="29" dur="500" fill="hold"/>
                                        <p:tgtEl>
                                          <p:spTgt spid="7">
                                            <p:graphicEl>
                                              <a:dgm id="{CD62B274-522B-4CD7-B6D8-521FE5763B97}"/>
                                            </p:graphic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graphicEl>
                                              <a:dgm id="{CD62B274-522B-4CD7-B6D8-521FE5763B97}"/>
                                            </p:graphic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7">
                                            <p:graphicEl>
                                              <a:dgm id="{5D9B64F5-463C-412B-B0AB-1923AD2AD916}"/>
                                            </p:graphicEl>
                                          </p:spTgt>
                                        </p:tgtEl>
                                        <p:attrNameLst>
                                          <p:attrName>style.visibility</p:attrName>
                                        </p:attrNameLst>
                                      </p:cBhvr>
                                      <p:to>
                                        <p:strVal val="visible"/>
                                      </p:to>
                                    </p:set>
                                    <p:anim calcmode="lin" valueType="num">
                                      <p:cBhvr additive="base">
                                        <p:cTn id="35" dur="500" fill="hold"/>
                                        <p:tgtEl>
                                          <p:spTgt spid="7">
                                            <p:graphicEl>
                                              <a:dgm id="{5D9B64F5-463C-412B-B0AB-1923AD2AD916}"/>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graphicEl>
                                              <a:dgm id="{5D9B64F5-463C-412B-B0AB-1923AD2AD916}"/>
                                            </p:graphic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7">
                                            <p:graphicEl>
                                              <a:dgm id="{52BE5959-E4A3-4C0D-BBBD-4BA570975949}"/>
                                            </p:graphicEl>
                                          </p:spTgt>
                                        </p:tgtEl>
                                        <p:attrNameLst>
                                          <p:attrName>style.visibility</p:attrName>
                                        </p:attrNameLst>
                                      </p:cBhvr>
                                      <p:to>
                                        <p:strVal val="visible"/>
                                      </p:to>
                                    </p:set>
                                    <p:anim calcmode="lin" valueType="num">
                                      <p:cBhvr additive="base">
                                        <p:cTn id="39" dur="500" fill="hold"/>
                                        <p:tgtEl>
                                          <p:spTgt spid="7">
                                            <p:graphicEl>
                                              <a:dgm id="{52BE5959-E4A3-4C0D-BBBD-4BA570975949}"/>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graphicEl>
                                              <a:dgm id="{52BE5959-E4A3-4C0D-BBBD-4BA570975949}"/>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Graphic spid="7" grpId="0">
        <p:bldSub>
          <a:bldDgm bld="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800" u="sng" dirty="0">
                <a:latin typeface="Times New Roman" pitchFamily="18" charset="0"/>
                <a:cs typeface="Times New Roman" pitchFamily="18" charset="0"/>
              </a:rPr>
              <a:t>The most important recommendations addressed in the </a:t>
            </a:r>
            <a:r>
              <a:rPr lang="en-US" sz="2800" u="sng" dirty="0" smtClean="0">
                <a:latin typeface="Times New Roman" pitchFamily="18" charset="0"/>
                <a:cs typeface="Times New Roman" pitchFamily="18" charset="0"/>
              </a:rPr>
              <a:t>ASA's </a:t>
            </a:r>
            <a:r>
              <a:rPr lang="en-US" sz="2800" u="sng" dirty="0">
                <a:latin typeface="Times New Roman" pitchFamily="18" charset="0"/>
                <a:cs typeface="Times New Roman" pitchFamily="18" charset="0"/>
              </a:rPr>
              <a:t>reports </a:t>
            </a:r>
            <a:r>
              <a:rPr lang="en-US" sz="2800" u="sng" dirty="0" smtClean="0">
                <a:latin typeface="Times New Roman" pitchFamily="18" charset="0"/>
                <a:cs typeface="Times New Roman" pitchFamily="18" charset="0"/>
              </a:rPr>
              <a:t>regarding the audit </a:t>
            </a:r>
            <a:r>
              <a:rPr lang="en-US" sz="2800" u="sng" dirty="0">
                <a:latin typeface="Times New Roman" pitchFamily="18" charset="0"/>
                <a:cs typeface="Times New Roman" pitchFamily="18" charset="0"/>
              </a:rPr>
              <a:t>of public debt</a:t>
            </a:r>
            <a:endParaRPr lang="en-GB" sz="2800" dirty="0">
              <a:latin typeface="Times New Roman" pitchFamily="18" charset="0"/>
              <a:cs typeface="Times New Roman" pitchFamily="18"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204387806"/>
              </p:ext>
            </p:extLst>
          </p:nvPr>
        </p:nvGraphicFramePr>
        <p:xfrm>
          <a:off x="1016923" y="169068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62146BF1-45E2-4342-A93D-43C750AC3299}" type="slidenum">
              <a:rPr lang="en-US" smtClean="0"/>
              <a:t>13</a:t>
            </a:fld>
            <a:endParaRPr lang="en-US"/>
          </a:p>
        </p:txBody>
      </p:sp>
    </p:spTree>
    <p:extLst>
      <p:ext uri="{BB962C8B-B14F-4D97-AF65-F5344CB8AC3E}">
        <p14:creationId xmlns:p14="http://schemas.microsoft.com/office/powerpoint/2010/main" val="2878161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graphicEl>
                                              <a:dgm id="{E22B3739-AB71-4B57-B8A3-F41B8A1E86A7}"/>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graphicEl>
                                              <a:dgm id="{1021446A-CC28-4AC8-BACF-1AA7D613ED19}"/>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graphicEl>
                                              <a:dgm id="{4F8198C1-07CC-4B97-B0C6-BAE737D11CBC}"/>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graphicEl>
                                              <a:dgm id="{0A8698FF-F515-4050-AD3E-88BE99120B13}"/>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graphicEl>
                                              <a:dgm id="{D88B7D40-96AB-47F8-97BC-EAAD9D0F55D4}"/>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graphicEl>
                                              <a:dgm id="{5D9B64F5-463C-412B-B0AB-1923AD2AD916}"/>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graphicEl>
                                              <a:dgm id="{ED7B9530-81FA-4ED9-B1EF-E49D9760B583}"/>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graphicEl>
                                              <a:dgm id="{A93AA57B-A487-403A-8E43-C3ABED2EF0FA}"/>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graphicEl>
                                              <a:dgm id="{CED05A68-7955-422C-B0A2-5FF0F8F26CB6}"/>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Graphic spid="7" grpId="0">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5ABC07EA-27E9-0F13-B9BF-7DA15FCF0345}"/>
              </a:ext>
            </a:extLst>
          </p:cNvPr>
          <p:cNvSpPr/>
          <p:nvPr/>
        </p:nvSpPr>
        <p:spPr>
          <a:xfrm>
            <a:off x="483289" y="227730"/>
            <a:ext cx="10888522" cy="71440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 xmlns:a16="http://schemas.microsoft.com/office/drawing/2014/main" id="{45A3A4F0-4C54-1B98-0CC2-7E29E084FA4A}"/>
              </a:ext>
            </a:extLst>
          </p:cNvPr>
          <p:cNvSpPr txBox="1"/>
          <p:nvPr/>
        </p:nvSpPr>
        <p:spPr>
          <a:xfrm>
            <a:off x="0" y="1030287"/>
            <a:ext cx="7150100" cy="458844"/>
          </a:xfrm>
          <a:prstGeom prst="rect">
            <a:avLst/>
          </a:prstGeom>
          <a:noFill/>
        </p:spPr>
        <p:txBody>
          <a:bodyPr wrap="square">
            <a:spAutoFit/>
          </a:bodyPr>
          <a:lstStyle/>
          <a:p>
            <a:pPr algn="r" rtl="1">
              <a:lnSpc>
                <a:spcPct val="115000"/>
              </a:lnSpc>
              <a:spcAft>
                <a:spcPts val="800"/>
              </a:spcAft>
            </a:pPr>
            <a:r>
              <a:rPr lang="en-US" sz="2200" b="1" u="sng" kern="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First: The impact </a:t>
            </a:r>
            <a:r>
              <a:rPr lang="en-US" sz="2200" b="1" u="sng" kern="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of the ASA’s observations </a:t>
            </a:r>
            <a:r>
              <a:rPr lang="en-US" sz="2200" b="1" u="sng" kern="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on the GDP</a:t>
            </a:r>
            <a:endParaRPr lang="en-US" sz="2200" u="sng" kern="100" dirty="0">
              <a:solidFill>
                <a:srgbClr val="FF0000"/>
              </a:solidFill>
              <a:latin typeface="Calibri" panose="020F0502020204030204" pitchFamily="34" charset="0"/>
              <a:ea typeface="Calibri" panose="020F0502020204030204" pitchFamily="34" charset="0"/>
              <a:cs typeface="Arial" panose="020B0604020202020204" pitchFamily="34" charset="0"/>
            </a:endParaRPr>
          </a:p>
        </p:txBody>
      </p:sp>
      <p:sp>
        <p:nvSpPr>
          <p:cNvPr id="5" name="TextBox 4">
            <a:extLst>
              <a:ext uri="{FF2B5EF4-FFF2-40B4-BE49-F238E27FC236}">
                <a16:creationId xmlns="" xmlns:a16="http://schemas.microsoft.com/office/drawing/2014/main" id="{1BC62E27-D163-767F-1D2C-793A7CDD6A96}"/>
              </a:ext>
            </a:extLst>
          </p:cNvPr>
          <p:cNvSpPr txBox="1"/>
          <p:nvPr/>
        </p:nvSpPr>
        <p:spPr>
          <a:xfrm>
            <a:off x="865098" y="1594872"/>
            <a:ext cx="10075025" cy="1130374"/>
          </a:xfrm>
          <a:prstGeom prst="rect">
            <a:avLst/>
          </a:prstGeom>
          <a:noFill/>
        </p:spPr>
        <p:txBody>
          <a:bodyPr wrap="square">
            <a:spAutoFit/>
          </a:bodyPr>
          <a:lstStyle/>
          <a:p>
            <a:pPr marL="233363" lvl="1" algn="justLow">
              <a:lnSpc>
                <a:spcPct val="115000"/>
              </a:lnSpc>
              <a:spcAft>
                <a:spcPts val="800"/>
              </a:spcAft>
            </a:pPr>
            <a:r>
              <a:rPr lang="en-US" b="1" kern="0" dirty="0">
                <a:solidFill>
                  <a:schemeClr val="accent1"/>
                </a:solidFill>
                <a:cs typeface="Times New Roman" panose="02020603050405020304" pitchFamily="18" charset="0"/>
              </a:rPr>
              <a:t>Raising the efficiency of public spending boosts productivity:</a:t>
            </a:r>
            <a:r>
              <a:rPr lang="en-US" b="1" kern="0" dirty="0">
                <a:cs typeface="Times New Roman" panose="02020603050405020304" pitchFamily="18" charset="0"/>
              </a:rPr>
              <a:t>
When the state directs its spending better, the level of public services and infrastructure improves, boosting economic activity and increasing GDP.</a:t>
            </a:r>
            <a:r>
              <a:rPr lang="ar-SA" b="1" kern="0" dirty="0">
                <a:cs typeface="Times New Roman" panose="02020603050405020304" pitchFamily="18" charset="0"/>
              </a:rPr>
              <a:t> </a:t>
            </a:r>
            <a:endParaRPr lang="en-US" b="1" kern="0" dirty="0">
              <a:cs typeface="Times New Roman" panose="02020603050405020304" pitchFamily="18" charset="0"/>
            </a:endParaRPr>
          </a:p>
        </p:txBody>
      </p:sp>
      <p:sp>
        <p:nvSpPr>
          <p:cNvPr id="7" name="TextBox 6">
            <a:extLst>
              <a:ext uri="{FF2B5EF4-FFF2-40B4-BE49-F238E27FC236}">
                <a16:creationId xmlns="" xmlns:a16="http://schemas.microsoft.com/office/drawing/2014/main" id="{69540AF1-1FDF-8C09-FB8C-05838077CDD5}"/>
              </a:ext>
            </a:extLst>
          </p:cNvPr>
          <p:cNvSpPr txBox="1"/>
          <p:nvPr/>
        </p:nvSpPr>
        <p:spPr>
          <a:xfrm>
            <a:off x="599669" y="2777132"/>
            <a:ext cx="10340454" cy="1571712"/>
          </a:xfrm>
          <a:prstGeom prst="rect">
            <a:avLst/>
          </a:prstGeom>
          <a:noFill/>
        </p:spPr>
        <p:txBody>
          <a:bodyPr wrap="square">
            <a:spAutoFit/>
          </a:bodyPr>
          <a:lstStyle/>
          <a:p>
            <a:pPr lvl="1" algn="justLow">
              <a:lnSpc>
                <a:spcPct val="115000"/>
              </a:lnSpc>
              <a:spcAft>
                <a:spcPts val="800"/>
              </a:spcAft>
            </a:pPr>
            <a:r>
              <a:rPr lang="en-US" b="1" kern="0" dirty="0">
                <a:solidFill>
                  <a:schemeClr val="accent1"/>
                </a:solidFill>
                <a:cs typeface="Times New Roman" panose="02020603050405020304" pitchFamily="18" charset="0"/>
              </a:rPr>
              <a:t>Improving the investment climate:</a:t>
            </a:r>
            <a:r>
              <a:rPr lang="en-US" b="1" kern="0" dirty="0">
                <a:cs typeface="Times New Roman" panose="02020603050405020304" pitchFamily="18" charset="0"/>
              </a:rPr>
              <a:t>
Commitment to transparency and good control gives greater confidence to domestic and foreign investors.
More investment means more production and economic growth.</a:t>
            </a:r>
          </a:p>
        </p:txBody>
      </p:sp>
      <p:sp>
        <p:nvSpPr>
          <p:cNvPr id="9" name="TextBox 8">
            <a:extLst>
              <a:ext uri="{FF2B5EF4-FFF2-40B4-BE49-F238E27FC236}">
                <a16:creationId xmlns="" xmlns:a16="http://schemas.microsoft.com/office/drawing/2014/main" id="{33FF8E89-6E07-3026-AC94-A19FBA8D3214}"/>
              </a:ext>
            </a:extLst>
          </p:cNvPr>
          <p:cNvSpPr txBox="1"/>
          <p:nvPr/>
        </p:nvSpPr>
        <p:spPr>
          <a:xfrm>
            <a:off x="599670" y="4249439"/>
            <a:ext cx="10340453" cy="1253164"/>
          </a:xfrm>
          <a:prstGeom prst="rect">
            <a:avLst/>
          </a:prstGeom>
          <a:noFill/>
        </p:spPr>
        <p:txBody>
          <a:bodyPr wrap="square">
            <a:spAutoFit/>
          </a:bodyPr>
          <a:lstStyle/>
          <a:p>
            <a:pPr lvl="1" algn="justLow">
              <a:lnSpc>
                <a:spcPct val="115000"/>
              </a:lnSpc>
              <a:spcAft>
                <a:spcPts val="800"/>
              </a:spcAft>
            </a:pPr>
            <a:r>
              <a:rPr lang="en-US" b="1" kern="0" dirty="0">
                <a:solidFill>
                  <a:schemeClr val="accent1"/>
                </a:solidFill>
                <a:cs typeface="Times New Roman" panose="02020603050405020304" pitchFamily="18" charset="0"/>
              </a:rPr>
              <a:t>Debt reduction and servicing lends room for growth:</a:t>
            </a:r>
            <a:r>
              <a:rPr lang="en-US" b="1" kern="0" dirty="0">
                <a:cs typeface="Times New Roman" panose="02020603050405020304" pitchFamily="18" charset="0"/>
              </a:rPr>
              <a:t>
Rationalization and reduced waste reduce public borrowing, reducing the burden of interest.
Thus, the surplus can be redirected to investment in productive sectors.</a:t>
            </a:r>
          </a:p>
        </p:txBody>
      </p:sp>
      <p:sp>
        <p:nvSpPr>
          <p:cNvPr id="11" name="TextBox 10">
            <a:extLst>
              <a:ext uri="{FF2B5EF4-FFF2-40B4-BE49-F238E27FC236}">
                <a16:creationId xmlns="" xmlns:a16="http://schemas.microsoft.com/office/drawing/2014/main" id="{1DC06B3F-7BEF-AD4B-CA23-B558B1149DE6}"/>
              </a:ext>
            </a:extLst>
          </p:cNvPr>
          <p:cNvSpPr txBox="1"/>
          <p:nvPr/>
        </p:nvSpPr>
        <p:spPr>
          <a:xfrm>
            <a:off x="599670" y="5548047"/>
            <a:ext cx="10605885" cy="1253164"/>
          </a:xfrm>
          <a:prstGeom prst="rect">
            <a:avLst/>
          </a:prstGeom>
          <a:noFill/>
        </p:spPr>
        <p:txBody>
          <a:bodyPr wrap="square">
            <a:spAutoFit/>
          </a:bodyPr>
          <a:lstStyle/>
          <a:p>
            <a:pPr lvl="1">
              <a:lnSpc>
                <a:spcPct val="115000"/>
              </a:lnSpc>
              <a:spcAft>
                <a:spcPts val="800"/>
              </a:spcAft>
            </a:pPr>
            <a:r>
              <a:rPr lang="en-US" b="1" kern="0" dirty="0">
                <a:solidFill>
                  <a:schemeClr val="accent1"/>
                </a:solidFill>
                <a:cs typeface="Times New Roman" panose="02020603050405020304" pitchFamily="18" charset="0"/>
              </a:rPr>
              <a:t>Stimulating the informal economy to shift to the formal economy:</a:t>
            </a:r>
            <a:r>
              <a:rPr lang="en-US" kern="0" dirty="0">
                <a:ea typeface="Times New Roman" panose="02020603050405020304" pitchFamily="18" charset="0"/>
                <a:cs typeface="Times New Roman" panose="02020603050405020304" pitchFamily="18" charset="0"/>
              </a:rPr>
              <a:t>
</a:t>
            </a:r>
            <a:r>
              <a:rPr lang="en-US" b="1" kern="0" dirty="0">
                <a:cs typeface="Times New Roman" panose="02020603050405020304" pitchFamily="18" charset="0"/>
              </a:rPr>
              <a:t>The </a:t>
            </a:r>
            <a:r>
              <a:rPr lang="en-US" b="1" kern="0" dirty="0">
                <a:cs typeface="Times New Roman" panose="02020603050405020304" pitchFamily="18" charset="0"/>
              </a:rPr>
              <a:t>ASA’s reports </a:t>
            </a:r>
            <a:r>
              <a:rPr lang="en-US" b="1" kern="0" dirty="0">
                <a:cs typeface="Times New Roman" panose="02020603050405020304" pitchFamily="18" charset="0"/>
              </a:rPr>
              <a:t>may reveal deficiencies in tax collection or weak oversight of the informal economy.
</a:t>
            </a:r>
            <a:r>
              <a:rPr lang="en-US" b="1" kern="0" dirty="0">
                <a:cs typeface="Times New Roman" panose="02020603050405020304" pitchFamily="18" charset="0"/>
              </a:rPr>
              <a:t>Therefore, addressing </a:t>
            </a:r>
            <a:r>
              <a:rPr lang="en-US" b="1" kern="0" dirty="0">
                <a:cs typeface="Times New Roman" panose="02020603050405020304" pitchFamily="18" charset="0"/>
              </a:rPr>
              <a:t>these </a:t>
            </a:r>
            <a:r>
              <a:rPr lang="en-US" b="1" kern="0" dirty="0">
                <a:cs typeface="Times New Roman" panose="02020603050405020304" pitchFamily="18" charset="0"/>
              </a:rPr>
              <a:t>aspects will lead to an increase in </a:t>
            </a:r>
            <a:r>
              <a:rPr lang="en-US" b="1" kern="0" dirty="0">
                <a:cs typeface="Times New Roman" panose="02020603050405020304" pitchFamily="18" charset="0"/>
              </a:rPr>
              <a:t>the contribution of this sector to the GDP</a:t>
            </a:r>
          </a:p>
        </p:txBody>
      </p:sp>
      <p:sp>
        <p:nvSpPr>
          <p:cNvPr id="4" name="TextBox 3">
            <a:extLst>
              <a:ext uri="{FF2B5EF4-FFF2-40B4-BE49-F238E27FC236}">
                <a16:creationId xmlns="" xmlns:a16="http://schemas.microsoft.com/office/drawing/2014/main" id="{F22D5BCC-D0FF-DF88-0FB2-1F6B945F7FDA}"/>
              </a:ext>
            </a:extLst>
          </p:cNvPr>
          <p:cNvSpPr txBox="1"/>
          <p:nvPr/>
        </p:nvSpPr>
        <p:spPr>
          <a:xfrm>
            <a:off x="673906" y="216876"/>
            <a:ext cx="10457411" cy="707886"/>
          </a:xfrm>
          <a:prstGeom prst="rect">
            <a:avLst/>
          </a:prstGeom>
          <a:noFill/>
        </p:spPr>
        <p:txBody>
          <a:bodyPr wrap="square">
            <a:spAutoFit/>
          </a:bodyPr>
          <a:lstStyle/>
          <a:p>
            <a:r>
              <a:rPr lang="en-US" sz="2000" dirty="0">
                <a:solidFill>
                  <a:srgbClr val="FF0000"/>
                </a:solidFill>
                <a:latin typeface="Arial Rounded MT Bold" panose="020F0704030504030204" pitchFamily="34" charset="0"/>
              </a:rPr>
              <a:t>(4)What are the identifiable impacts to the country's public debt sustainability of the audits conducted by your SAI?</a:t>
            </a:r>
            <a:endParaRPr lang="en-US" sz="2000" dirty="0">
              <a:solidFill>
                <a:srgbClr val="FF0000"/>
              </a:solidFill>
            </a:endParaRPr>
          </a:p>
        </p:txBody>
      </p:sp>
      <p:sp>
        <p:nvSpPr>
          <p:cNvPr id="2" name="Arrow: Right 1">
            <a:extLst>
              <a:ext uri="{FF2B5EF4-FFF2-40B4-BE49-F238E27FC236}">
                <a16:creationId xmlns="" xmlns:a16="http://schemas.microsoft.com/office/drawing/2014/main" id="{A9E45F1E-CCEC-4BA0-D54A-8944FC0A1261}"/>
              </a:ext>
            </a:extLst>
          </p:cNvPr>
          <p:cNvSpPr/>
          <p:nvPr/>
        </p:nvSpPr>
        <p:spPr>
          <a:xfrm>
            <a:off x="483289" y="1609214"/>
            <a:ext cx="599091"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 xmlns:a16="http://schemas.microsoft.com/office/drawing/2014/main" id="{9E0EE31D-F80B-B8EF-4900-6E319259F780}"/>
              </a:ext>
            </a:extLst>
          </p:cNvPr>
          <p:cNvSpPr/>
          <p:nvPr/>
        </p:nvSpPr>
        <p:spPr>
          <a:xfrm>
            <a:off x="408474" y="2743087"/>
            <a:ext cx="599091"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 xmlns:a16="http://schemas.microsoft.com/office/drawing/2014/main" id="{6FC264E8-0202-1922-6A54-BD36ACC7A1D2}"/>
              </a:ext>
            </a:extLst>
          </p:cNvPr>
          <p:cNvSpPr/>
          <p:nvPr/>
        </p:nvSpPr>
        <p:spPr>
          <a:xfrm>
            <a:off x="408475" y="4245303"/>
            <a:ext cx="599091"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 xmlns:a16="http://schemas.microsoft.com/office/drawing/2014/main" id="{FA850DAD-E402-F227-2013-6A83166CB77B}"/>
              </a:ext>
            </a:extLst>
          </p:cNvPr>
          <p:cNvSpPr/>
          <p:nvPr/>
        </p:nvSpPr>
        <p:spPr>
          <a:xfrm>
            <a:off x="408476" y="5487054"/>
            <a:ext cx="599091"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lide Number Placeholder 12"/>
          <p:cNvSpPr>
            <a:spLocks noGrp="1"/>
          </p:cNvSpPr>
          <p:nvPr>
            <p:ph type="sldNum" sz="quarter" idx="12"/>
          </p:nvPr>
        </p:nvSpPr>
        <p:spPr/>
        <p:txBody>
          <a:bodyPr/>
          <a:lstStyle/>
          <a:p>
            <a:fld id="{62146BF1-45E2-4342-A93D-43C750AC3299}" type="slidenum">
              <a:rPr lang="en-US" smtClean="0"/>
              <a:t>14</a:t>
            </a:fld>
            <a:endParaRPr lang="en-US"/>
          </a:p>
        </p:txBody>
      </p:sp>
    </p:spTree>
    <p:extLst>
      <p:ext uri="{BB962C8B-B14F-4D97-AF65-F5344CB8AC3E}">
        <p14:creationId xmlns:p14="http://schemas.microsoft.com/office/powerpoint/2010/main" val="4094968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07ADF844-D06E-E697-191A-0634C04E6783}"/>
              </a:ext>
            </a:extLst>
          </p:cNvPr>
          <p:cNvSpPr txBox="1"/>
          <p:nvPr/>
        </p:nvSpPr>
        <p:spPr>
          <a:xfrm>
            <a:off x="419871" y="929792"/>
            <a:ext cx="9264072" cy="458844"/>
          </a:xfrm>
          <a:prstGeom prst="rect">
            <a:avLst/>
          </a:prstGeom>
          <a:noFill/>
        </p:spPr>
        <p:txBody>
          <a:bodyPr wrap="square">
            <a:spAutoFit/>
          </a:bodyPr>
          <a:lstStyle/>
          <a:p>
            <a:pPr marR="2540" algn="r" rtl="1">
              <a:lnSpc>
                <a:spcPct val="115000"/>
              </a:lnSpc>
              <a:spcAft>
                <a:spcPts val="800"/>
              </a:spcAft>
            </a:pPr>
            <a:r>
              <a:rPr lang="en-US" sz="2200" b="1" u="sng" kern="0" dirty="0">
                <a:solidFill>
                  <a:srgbClr val="FF0000"/>
                </a:solidFill>
                <a:latin typeface="Calibri" panose="020F0502020204030204" pitchFamily="34" charset="0"/>
                <a:cs typeface="Times New Roman" panose="02020603050405020304" pitchFamily="18" charset="0"/>
              </a:rPr>
              <a:t>Second: The impact of the ASA’s observations on the sustainability of debt</a:t>
            </a:r>
          </a:p>
        </p:txBody>
      </p:sp>
      <p:sp>
        <p:nvSpPr>
          <p:cNvPr id="5" name="TextBox 4">
            <a:extLst>
              <a:ext uri="{FF2B5EF4-FFF2-40B4-BE49-F238E27FC236}">
                <a16:creationId xmlns="" xmlns:a16="http://schemas.microsoft.com/office/drawing/2014/main" id="{03806801-491A-62EA-4C1C-7B1723C037F2}"/>
              </a:ext>
            </a:extLst>
          </p:cNvPr>
          <p:cNvSpPr txBox="1"/>
          <p:nvPr/>
        </p:nvSpPr>
        <p:spPr>
          <a:xfrm>
            <a:off x="1030778" y="1442736"/>
            <a:ext cx="10063191" cy="1512722"/>
          </a:xfrm>
          <a:prstGeom prst="rect">
            <a:avLst/>
          </a:prstGeom>
          <a:noFill/>
        </p:spPr>
        <p:txBody>
          <a:bodyPr wrap="square">
            <a:spAutoFit/>
          </a:bodyPr>
          <a:lstStyle/>
          <a:p>
            <a:pPr marL="342900" indent="-342900" algn="justLow">
              <a:lnSpc>
                <a:spcPct val="115000"/>
              </a:lnSpc>
              <a:spcAft>
                <a:spcPts val="800"/>
              </a:spcAft>
              <a:buFont typeface="Wingdings" panose="05000000000000000000" pitchFamily="2" charset="2"/>
              <a:buChar char=""/>
              <a:tabLst>
                <a:tab pos="457200" algn="l"/>
              </a:tabLst>
            </a:pPr>
            <a:r>
              <a:rPr lang="en-US" b="1" kern="0" dirty="0">
                <a:solidFill>
                  <a:schemeClr val="accent1"/>
                </a:solidFill>
                <a:cs typeface="Times New Roman" panose="02020603050405020304" pitchFamily="18" charset="0"/>
              </a:rPr>
              <a:t>Reduce waste and improve spending efficiency:</a:t>
            </a:r>
          </a:p>
          <a:p>
            <a:pPr marL="342900" indent="-342900" algn="justLow">
              <a:lnSpc>
                <a:spcPct val="115000"/>
              </a:lnSpc>
              <a:spcAft>
                <a:spcPts val="800"/>
              </a:spcAft>
              <a:buFont typeface="Symbol" panose="05050102010706020507" pitchFamily="18" charset="2"/>
              <a:buChar char=""/>
              <a:tabLst>
                <a:tab pos="457200" algn="l"/>
              </a:tabLst>
            </a:pPr>
            <a:r>
              <a:rPr lang="en-US" kern="0" dirty="0">
                <a:solidFill>
                  <a:srgbClr val="000000"/>
                </a:solidFill>
                <a:latin typeface="Calibri" panose="020F0502020204030204" pitchFamily="34" charset="0"/>
                <a:cs typeface="Times New Roman" panose="02020603050405020304" pitchFamily="18" charset="0"/>
              </a:rPr>
              <a:t>Audit reports highlight unnecessary or recurring expenses.</a:t>
            </a:r>
          </a:p>
          <a:p>
            <a:pPr marL="342900" indent="-342900" algn="justLow">
              <a:lnSpc>
                <a:spcPct val="107000"/>
              </a:lnSpc>
              <a:spcAft>
                <a:spcPts val="800"/>
              </a:spcAft>
              <a:buFont typeface="Symbol" panose="05050102010706020507" pitchFamily="18" charset="2"/>
              <a:buChar char=""/>
            </a:pPr>
            <a:r>
              <a:rPr lang="en-US" kern="0" dirty="0">
                <a:solidFill>
                  <a:srgbClr val="000000"/>
                </a:solidFill>
                <a:latin typeface="Calibri" panose="020F0502020204030204" pitchFamily="34" charset="0"/>
                <a:cs typeface="Times New Roman" panose="02020603050405020304" pitchFamily="18" charset="0"/>
              </a:rPr>
              <a:t>Responding to these observations contributes to rationalizing government spending and reducing dependence on borrowing</a:t>
            </a:r>
          </a:p>
        </p:txBody>
      </p:sp>
      <p:sp>
        <p:nvSpPr>
          <p:cNvPr id="7" name="TextBox 6">
            <a:extLst>
              <a:ext uri="{FF2B5EF4-FFF2-40B4-BE49-F238E27FC236}">
                <a16:creationId xmlns="" xmlns:a16="http://schemas.microsoft.com/office/drawing/2014/main" id="{E1497709-EB33-7656-F6B5-D5729C051FD4}"/>
              </a:ext>
            </a:extLst>
          </p:cNvPr>
          <p:cNvSpPr txBox="1"/>
          <p:nvPr/>
        </p:nvSpPr>
        <p:spPr>
          <a:xfrm>
            <a:off x="1030778" y="3199627"/>
            <a:ext cx="9547053" cy="1230978"/>
          </a:xfrm>
          <a:prstGeom prst="rect">
            <a:avLst/>
          </a:prstGeom>
          <a:noFill/>
        </p:spPr>
        <p:txBody>
          <a:bodyPr wrap="square">
            <a:spAutoFit/>
          </a:bodyPr>
          <a:lstStyle/>
          <a:p>
            <a:pPr marL="342900" indent="-342900">
              <a:lnSpc>
                <a:spcPct val="115000"/>
              </a:lnSpc>
              <a:spcAft>
                <a:spcPts val="800"/>
              </a:spcAft>
              <a:buFont typeface="Wingdings" panose="05000000000000000000" pitchFamily="2" charset="2"/>
              <a:buChar char=""/>
              <a:tabLst>
                <a:tab pos="457200" algn="l"/>
              </a:tabLst>
            </a:pPr>
            <a:r>
              <a:rPr lang="en-US" b="1" kern="0" dirty="0">
                <a:solidFill>
                  <a:schemeClr val="accent1"/>
                </a:solidFill>
                <a:cs typeface="Times New Roman" panose="02020603050405020304" pitchFamily="18" charset="0"/>
              </a:rPr>
              <a:t>Reducing the public budget deficit:</a:t>
            </a:r>
          </a:p>
          <a:p>
            <a:pPr marL="342900" indent="-342900">
              <a:lnSpc>
                <a:spcPct val="115000"/>
              </a:lnSpc>
              <a:spcAft>
                <a:spcPts val="800"/>
              </a:spcAft>
              <a:buFont typeface="Symbol" panose="05050102010706020507" pitchFamily="18" charset="2"/>
              <a:buChar char=""/>
              <a:tabLst>
                <a:tab pos="457200" algn="l"/>
              </a:tabLst>
            </a:pPr>
            <a:r>
              <a:rPr lang="en-US" kern="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The reports detect gaps in revenue and expenditure, and helps adjust budgeting</a:t>
            </a:r>
            <a:r>
              <a:rPr lang="en-US" kern="0"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a:t>
            </a:r>
            <a:endParaRPr lang="en-US" kern="100" dirty="0">
              <a:latin typeface="Calibri" panose="020F0502020204030204" pitchFamily="34" charset="0"/>
              <a:ea typeface="Calibri" panose="020F0502020204030204" pitchFamily="34" charset="0"/>
              <a:cs typeface="Arial" panose="020B0604020202020204" pitchFamily="34" charset="0"/>
            </a:endParaRPr>
          </a:p>
          <a:p>
            <a:pPr marL="342900" indent="-342900">
              <a:lnSpc>
                <a:spcPct val="107000"/>
              </a:lnSpc>
              <a:spcAft>
                <a:spcPts val="800"/>
              </a:spcAft>
              <a:buFont typeface="Symbol" panose="05050102010706020507" pitchFamily="18" charset="2"/>
              <a:buChar char=""/>
            </a:pPr>
            <a:r>
              <a:rPr lang="en-US" kern="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Reduced deficits mean reduced need for deficit </a:t>
            </a:r>
            <a:r>
              <a:rPr lang="en-US" kern="0"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financing, </a:t>
            </a:r>
            <a:r>
              <a:rPr lang="en-US" kern="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enhancing debt sustainability</a:t>
            </a:r>
            <a:endParaRPr lang="en-US" kern="1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8">
            <a:extLst>
              <a:ext uri="{FF2B5EF4-FFF2-40B4-BE49-F238E27FC236}">
                <a16:creationId xmlns="" xmlns:a16="http://schemas.microsoft.com/office/drawing/2014/main" id="{EDDE96C1-8A76-B9BB-AF10-CFA98D042974}"/>
              </a:ext>
            </a:extLst>
          </p:cNvPr>
          <p:cNvSpPr txBox="1"/>
          <p:nvPr/>
        </p:nvSpPr>
        <p:spPr>
          <a:xfrm>
            <a:off x="1098030" y="4655899"/>
            <a:ext cx="9995939" cy="1845890"/>
          </a:xfrm>
          <a:prstGeom prst="rect">
            <a:avLst/>
          </a:prstGeom>
          <a:noFill/>
        </p:spPr>
        <p:txBody>
          <a:bodyPr wrap="square">
            <a:spAutoFit/>
          </a:bodyPr>
          <a:lstStyle/>
          <a:p>
            <a:pPr marL="342900" indent="-342900" algn="justLow">
              <a:lnSpc>
                <a:spcPct val="115000"/>
              </a:lnSpc>
              <a:spcAft>
                <a:spcPts val="800"/>
              </a:spcAft>
              <a:buFont typeface="Wingdings" panose="05000000000000000000" pitchFamily="2" charset="2"/>
              <a:buChar char=""/>
              <a:tabLst>
                <a:tab pos="457200" algn="l"/>
              </a:tabLst>
            </a:pPr>
            <a:r>
              <a:rPr lang="en-US" b="1" kern="0" dirty="0">
                <a:solidFill>
                  <a:schemeClr val="accent1"/>
                </a:solidFill>
                <a:cs typeface="Times New Roman" panose="02020603050405020304" pitchFamily="18" charset="0"/>
              </a:rPr>
              <a:t>Supporting Structural Fiscal Reforms</a:t>
            </a:r>
          </a:p>
          <a:p>
            <a:pPr marL="342900" indent="-342900" algn="justLow">
              <a:lnSpc>
                <a:spcPct val="107000"/>
              </a:lnSpc>
              <a:spcAft>
                <a:spcPts val="800"/>
              </a:spcAft>
              <a:buFont typeface="Symbol" panose="05050102010706020507" pitchFamily="18" charset="2"/>
              <a:buChar char=""/>
            </a:pPr>
            <a:r>
              <a:rPr lang="en-US" kern="0"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The </a:t>
            </a:r>
            <a:r>
              <a:rPr lang="en-US" kern="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ASA’s  recommendations may </a:t>
            </a:r>
            <a:r>
              <a:rPr lang="en-US" b="1" kern="0" dirty="0">
                <a:solidFill>
                  <a:schemeClr val="tx2"/>
                </a:solidFill>
                <a:latin typeface="Calibri" panose="020F0502020204030204" pitchFamily="34" charset="0"/>
                <a:cs typeface="Times New Roman" panose="02020603050405020304" pitchFamily="18" charset="0"/>
              </a:rPr>
              <a:t>include</a:t>
            </a:r>
            <a:r>
              <a:rPr lang="en-US" kern="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reforming subsidy systems, improving tax collection systems, or restructuring some entities</a:t>
            </a:r>
            <a:r>
              <a:rPr lang="en-US" kern="0"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a:t>
            </a:r>
            <a:endParaRPr lang="en-US" kern="100" dirty="0">
              <a:latin typeface="Calibri" panose="020F0502020204030204" pitchFamily="34" charset="0"/>
              <a:ea typeface="Calibri" panose="020F0502020204030204" pitchFamily="34" charset="0"/>
              <a:cs typeface="Arial" panose="020B0604020202020204" pitchFamily="34" charset="0"/>
            </a:endParaRPr>
          </a:p>
          <a:p>
            <a:pPr marL="342900" indent="-342900" algn="justLow">
              <a:lnSpc>
                <a:spcPct val="115000"/>
              </a:lnSpc>
              <a:spcAft>
                <a:spcPts val="800"/>
              </a:spcAft>
              <a:buFont typeface="Symbol" panose="05050102010706020507" pitchFamily="18" charset="2"/>
              <a:buChar char=""/>
              <a:tabLst>
                <a:tab pos="457200" algn="l"/>
              </a:tabLst>
            </a:pPr>
            <a:r>
              <a:rPr lang="en-US" kern="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These reforms increase the efficiency of fiscal performance and improve economic indicators, relieving pressure on public debt</a:t>
            </a:r>
            <a:r>
              <a:rPr lang="en-US" kern="0"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a:t>
            </a:r>
            <a:endParaRPr lang="en-US" kern="100" dirty="0">
              <a:latin typeface="Calibri" panose="020F0502020204030204" pitchFamily="34" charset="0"/>
              <a:ea typeface="Calibri" panose="020F0502020204030204" pitchFamily="34" charset="0"/>
              <a:cs typeface="Arial" panose="020B0604020202020204" pitchFamily="34" charset="0"/>
            </a:endParaRPr>
          </a:p>
        </p:txBody>
      </p:sp>
      <p:sp>
        <p:nvSpPr>
          <p:cNvPr id="4" name="TextBox 3">
            <a:extLst>
              <a:ext uri="{FF2B5EF4-FFF2-40B4-BE49-F238E27FC236}">
                <a16:creationId xmlns="" xmlns:a16="http://schemas.microsoft.com/office/drawing/2014/main" id="{E08F5822-BFAC-507D-E2F8-B9CAC0EB9EF6}"/>
              </a:ext>
            </a:extLst>
          </p:cNvPr>
          <p:cNvSpPr txBox="1"/>
          <p:nvPr/>
        </p:nvSpPr>
        <p:spPr>
          <a:xfrm>
            <a:off x="1030778" y="46637"/>
            <a:ext cx="10740044"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accent1">
                    <a:lumMod val="40000"/>
                    <a:lumOff val="60000"/>
                  </a:schemeClr>
                </a:solidFill>
                <a:effectLst/>
                <a:uLnTx/>
                <a:uFillTx/>
                <a:latin typeface="Arial Rounded MT Bold" panose="020F0704030504030204" pitchFamily="34" charset="0"/>
                <a:ea typeface="+mn-ea"/>
                <a:cs typeface="+mn-cs"/>
              </a:rPr>
              <a:t>(4)What are the identifiable impacts to the country's public debt sustainability of the audits conducted by your SAI?</a:t>
            </a:r>
            <a:endParaRPr kumimoji="0" lang="en-US" sz="2000" b="0" i="0"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endParaRPr>
          </a:p>
        </p:txBody>
      </p:sp>
      <p:sp>
        <p:nvSpPr>
          <p:cNvPr id="2" name="Arrow: Right 1">
            <a:extLst>
              <a:ext uri="{FF2B5EF4-FFF2-40B4-BE49-F238E27FC236}">
                <a16:creationId xmlns="" xmlns:a16="http://schemas.microsoft.com/office/drawing/2014/main" id="{6C1A1B41-3B2B-A7DC-9341-7AC871216A96}"/>
              </a:ext>
            </a:extLst>
          </p:cNvPr>
          <p:cNvSpPr/>
          <p:nvPr/>
        </p:nvSpPr>
        <p:spPr>
          <a:xfrm>
            <a:off x="481850" y="1483286"/>
            <a:ext cx="599091"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 xmlns:a16="http://schemas.microsoft.com/office/drawing/2014/main" id="{C0A9D6D0-8696-8920-394F-E1D7D8E22FA8}"/>
              </a:ext>
            </a:extLst>
          </p:cNvPr>
          <p:cNvSpPr/>
          <p:nvPr/>
        </p:nvSpPr>
        <p:spPr>
          <a:xfrm>
            <a:off x="474049" y="3092537"/>
            <a:ext cx="599091"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 xmlns:a16="http://schemas.microsoft.com/office/drawing/2014/main" id="{0A4A6325-71C7-7AFD-8678-F3ED699A3466}"/>
              </a:ext>
            </a:extLst>
          </p:cNvPr>
          <p:cNvSpPr/>
          <p:nvPr/>
        </p:nvSpPr>
        <p:spPr>
          <a:xfrm>
            <a:off x="474050" y="4674176"/>
            <a:ext cx="599091" cy="484632"/>
          </a:xfrm>
          <a:prstGeom prst="rightArrow">
            <a:avLst>
              <a:gd name="adj1" fmla="val 50000"/>
              <a:gd name="adj2" fmla="val 4657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62146BF1-45E2-4342-A93D-43C750AC3299}" type="slidenum">
              <a:rPr lang="en-US" smtClean="0"/>
              <a:t>15</a:t>
            </a:fld>
            <a:endParaRPr lang="en-US"/>
          </a:p>
        </p:txBody>
      </p:sp>
    </p:spTree>
    <p:extLst>
      <p:ext uri="{BB962C8B-B14F-4D97-AF65-F5344CB8AC3E}">
        <p14:creationId xmlns:p14="http://schemas.microsoft.com/office/powerpoint/2010/main" val="25782720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019398A9-8033-59DC-4DA7-8A9D7DD65C9E}"/>
              </a:ext>
            </a:extLst>
          </p:cNvPr>
          <p:cNvSpPr txBox="1"/>
          <p:nvPr/>
        </p:nvSpPr>
        <p:spPr>
          <a:xfrm>
            <a:off x="1163781" y="803620"/>
            <a:ext cx="8039100" cy="423834"/>
          </a:xfrm>
          <a:prstGeom prst="rect">
            <a:avLst/>
          </a:prstGeom>
          <a:noFill/>
        </p:spPr>
        <p:txBody>
          <a:bodyPr wrap="square">
            <a:spAutoFit/>
          </a:bodyPr>
          <a:lstStyle/>
          <a:p>
            <a:pPr marR="2540">
              <a:lnSpc>
                <a:spcPct val="115000"/>
              </a:lnSpc>
              <a:spcAft>
                <a:spcPts val="800"/>
              </a:spcAft>
            </a:pPr>
            <a:r>
              <a:rPr lang="en-US" sz="2000" b="1" u="sng" dirty="0">
                <a:solidFill>
                  <a:schemeClr val="accent1">
                    <a:lumMod val="40000"/>
                    <a:lumOff val="60000"/>
                  </a:schemeClr>
                </a:solidFill>
                <a:latin typeface="Calibri" panose="020F0502020204030204" pitchFamily="34" charset="0"/>
                <a:ea typeface="Times New Roman" panose="02020603050405020304" pitchFamily="18" charset="0"/>
                <a:cs typeface="Times New Roman" panose="02020603050405020304" pitchFamily="18" charset="0"/>
              </a:rPr>
              <a:t>Second: The impact of the ASA’s observations on the sustainability of debt</a:t>
            </a:r>
            <a:endParaRPr lang="en-US" sz="2000" u="sng" dirty="0">
              <a:solidFill>
                <a:schemeClr val="accent1">
                  <a:lumMod val="40000"/>
                  <a:lumOff val="60000"/>
                </a:schemeClr>
              </a:solidFill>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 xmlns:a16="http://schemas.microsoft.com/office/drawing/2014/main" id="{CC115C45-63A6-2054-348C-C21137E0B92D}"/>
              </a:ext>
            </a:extLst>
          </p:cNvPr>
          <p:cNvSpPr txBox="1"/>
          <p:nvPr/>
        </p:nvSpPr>
        <p:spPr>
          <a:xfrm>
            <a:off x="1163781" y="1842596"/>
            <a:ext cx="10241280" cy="2317686"/>
          </a:xfrm>
          <a:prstGeom prst="rect">
            <a:avLst/>
          </a:prstGeom>
          <a:noFill/>
        </p:spPr>
        <p:txBody>
          <a:bodyPr wrap="square">
            <a:spAutoFit/>
          </a:bodyPr>
          <a:lstStyle/>
          <a:p>
            <a:pPr marL="342900" indent="-342900" algn="justLow">
              <a:lnSpc>
                <a:spcPct val="115000"/>
              </a:lnSpc>
              <a:spcAft>
                <a:spcPts val="800"/>
              </a:spcAft>
              <a:buFont typeface="Wingdings" panose="05000000000000000000" pitchFamily="2" charset="2"/>
              <a:buChar char=""/>
              <a:tabLst>
                <a:tab pos="457200" algn="l"/>
              </a:tabLst>
            </a:pPr>
            <a:r>
              <a:rPr lang="en-US" b="1" kern="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Enhancing the confidence of international institutions and investors</a:t>
            </a:r>
            <a:endParaRPr lang="en-US" kern="1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marL="342900" indent="-342900" algn="justLow">
              <a:lnSpc>
                <a:spcPct val="115000"/>
              </a:lnSpc>
              <a:spcAft>
                <a:spcPts val="800"/>
              </a:spcAft>
              <a:buFont typeface="Symbol" panose="05050102010706020507" pitchFamily="18" charset="2"/>
              <a:buChar char=""/>
              <a:tabLst>
                <a:tab pos="457200" algn="l"/>
              </a:tabLst>
            </a:pPr>
            <a:r>
              <a:rPr lang="en-US" sz="2000" kern="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The state's commitment to the ASA’s observations reflects transparency and good financial management</a:t>
            </a:r>
            <a:r>
              <a:rPr lang="en-US" sz="2000" kern="0"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a:t>
            </a:r>
          </a:p>
          <a:p>
            <a:pPr marL="342900" indent="-342900" algn="justLow">
              <a:lnSpc>
                <a:spcPct val="115000"/>
              </a:lnSpc>
              <a:spcAft>
                <a:spcPts val="800"/>
              </a:spcAft>
              <a:buFont typeface="Symbol" panose="05050102010706020507" pitchFamily="18" charset="2"/>
              <a:buChar char=""/>
              <a:tabLst>
                <a:tab pos="457200" algn="l"/>
              </a:tabLst>
            </a:pPr>
            <a:r>
              <a:rPr lang="en-US" sz="2000" kern="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This improves the country's credit rating, reducing the cost of borrowing and making it easier to manage debt</a:t>
            </a:r>
            <a:r>
              <a:rPr lang="en-US" sz="2000" kern="0"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latin typeface="Calibri" panose="020F0502020204030204" pitchFamily="34" charset="0"/>
              <a:ea typeface="Calibri" panose="020F0502020204030204" pitchFamily="34" charset="0"/>
              <a:cs typeface="Arial" panose="020B0604020202020204" pitchFamily="34" charset="0"/>
            </a:endParaRPr>
          </a:p>
          <a:p>
            <a:pPr marL="342900" indent="-342900" algn="justLow">
              <a:lnSpc>
                <a:spcPct val="115000"/>
              </a:lnSpc>
              <a:spcAft>
                <a:spcPts val="800"/>
              </a:spcAft>
              <a:buFont typeface="Symbol" panose="05050102010706020507" pitchFamily="18" charset="2"/>
              <a:buChar char=""/>
              <a:tabLst>
                <a:tab pos="457200" algn="l"/>
              </a:tabLst>
            </a:pPr>
            <a:endParaRPr lang="en-US" sz="1100" kern="100" dirty="0">
              <a:latin typeface="Calibri" panose="020F0502020204030204" pitchFamily="34" charset="0"/>
              <a:ea typeface="Calibri" panose="020F0502020204030204" pitchFamily="34" charset="0"/>
              <a:cs typeface="Arial" panose="020B0604020202020204" pitchFamily="34" charset="0"/>
            </a:endParaRPr>
          </a:p>
        </p:txBody>
      </p:sp>
      <p:sp>
        <p:nvSpPr>
          <p:cNvPr id="7" name="TextBox 6">
            <a:extLst>
              <a:ext uri="{FF2B5EF4-FFF2-40B4-BE49-F238E27FC236}">
                <a16:creationId xmlns="" xmlns:a16="http://schemas.microsoft.com/office/drawing/2014/main" id="{5E07658D-99DC-4E84-B403-C5489E9FC90A}"/>
              </a:ext>
            </a:extLst>
          </p:cNvPr>
          <p:cNvSpPr txBox="1"/>
          <p:nvPr/>
        </p:nvSpPr>
        <p:spPr>
          <a:xfrm>
            <a:off x="1330036" y="4394567"/>
            <a:ext cx="10075025" cy="1610697"/>
          </a:xfrm>
          <a:prstGeom prst="rect">
            <a:avLst/>
          </a:prstGeom>
          <a:noFill/>
        </p:spPr>
        <p:txBody>
          <a:bodyPr wrap="square">
            <a:spAutoFit/>
          </a:bodyPr>
          <a:lstStyle/>
          <a:p>
            <a:pPr marL="342900" indent="-342900">
              <a:lnSpc>
                <a:spcPct val="115000"/>
              </a:lnSpc>
              <a:spcAft>
                <a:spcPts val="800"/>
              </a:spcAft>
              <a:buFont typeface="Wingdings" panose="05000000000000000000" pitchFamily="2" charset="2"/>
              <a:buChar char=""/>
              <a:tabLst>
                <a:tab pos="457200" algn="l"/>
              </a:tabLst>
            </a:pPr>
            <a:r>
              <a:rPr lang="en-US" sz="2000" b="1" kern="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Achieving long-term financial sustainability</a:t>
            </a:r>
            <a:endParaRPr lang="en-US" sz="2000" kern="1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marL="342900" indent="-342900" algn="justLow">
              <a:lnSpc>
                <a:spcPct val="115000"/>
              </a:lnSpc>
              <a:spcAft>
                <a:spcPts val="800"/>
              </a:spcAft>
              <a:buFont typeface="Symbol" panose="05050102010706020507" pitchFamily="18" charset="2"/>
              <a:buChar char=""/>
              <a:tabLst>
                <a:tab pos="457200" algn="l"/>
              </a:tabLst>
            </a:pPr>
            <a:r>
              <a:rPr lang="en-US" sz="2000" kern="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When resources are used efficiently and debt is reduced without affecting essential services, the continuity of the state is ensured in meeting its obligations without threatening financial stability.</a:t>
            </a:r>
            <a:endParaRPr lang="en-US" sz="2000" kern="100" dirty="0">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62146BF1-45E2-4342-A93D-43C750AC3299}" type="slidenum">
              <a:rPr lang="en-US" smtClean="0"/>
              <a:t>16</a:t>
            </a:fld>
            <a:endParaRPr lang="en-US"/>
          </a:p>
        </p:txBody>
      </p:sp>
    </p:spTree>
    <p:extLst>
      <p:ext uri="{BB962C8B-B14F-4D97-AF65-F5344CB8AC3E}">
        <p14:creationId xmlns:p14="http://schemas.microsoft.com/office/powerpoint/2010/main" val="3761208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a:extLst>
              <a:ext uri="{FF2B5EF4-FFF2-40B4-BE49-F238E27FC236}">
                <a16:creationId xmlns="" xmlns:a16="http://schemas.microsoft.com/office/drawing/2014/main" id="{D6D9CD7D-9E1B-E42B-6052-BD2FACAB91F5}"/>
              </a:ext>
            </a:extLst>
          </p:cNvPr>
          <p:cNvSpPr/>
          <p:nvPr/>
        </p:nvSpPr>
        <p:spPr>
          <a:xfrm>
            <a:off x="908112" y="845192"/>
            <a:ext cx="2811439" cy="1141852"/>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w="10160">
                <a:solidFill>
                  <a:srgbClr val="5B9BD5"/>
                </a:solidFill>
                <a:prstDash val="solid"/>
              </a:ln>
              <a:solidFill>
                <a:srgbClr val="FFFFFF"/>
              </a:solidFill>
              <a:effectLst>
                <a:outerShdw blurRad="38100" dist="22860" dir="5400000" algn="tl" rotWithShape="0">
                  <a:srgbClr val="000000">
                    <a:alpha val="30000"/>
                  </a:srgbClr>
                </a:outerShdw>
              </a:effectLst>
              <a:uLnTx/>
              <a:uFillTx/>
              <a:latin typeface="Calibri" panose="020F0502020204030204"/>
              <a:ea typeface="+mn-ea"/>
              <a:cs typeface="+mn-cs"/>
            </a:endParaRPr>
          </a:p>
        </p:txBody>
      </p:sp>
      <p:sp>
        <p:nvSpPr>
          <p:cNvPr id="3" name="Content Placeholder 2">
            <a:extLst>
              <a:ext uri="{FF2B5EF4-FFF2-40B4-BE49-F238E27FC236}">
                <a16:creationId xmlns="" xmlns:a16="http://schemas.microsoft.com/office/drawing/2014/main" id="{59480121-E6C6-174D-E19F-59AEA88F66CD}"/>
              </a:ext>
            </a:extLst>
          </p:cNvPr>
          <p:cNvSpPr>
            <a:spLocks noGrp="1"/>
          </p:cNvSpPr>
          <p:nvPr>
            <p:ph idx="1"/>
          </p:nvPr>
        </p:nvSpPr>
        <p:spPr>
          <a:xfrm>
            <a:off x="405708" y="2931824"/>
            <a:ext cx="10739620" cy="3432754"/>
          </a:xfrm>
        </p:spPr>
        <p:txBody>
          <a:bodyPr>
            <a:normAutofit fontScale="92500" lnSpcReduction="10000"/>
          </a:bodyPr>
          <a:lstStyle/>
          <a:p>
            <a:pPr algn="just">
              <a:lnSpc>
                <a:spcPct val="170000"/>
              </a:lnSpc>
              <a:spcAft>
                <a:spcPts val="800"/>
              </a:spcAft>
            </a:pPr>
            <a:r>
              <a:rPr lang="en-US" b="1" kern="0" smtClean="0">
                <a:latin typeface="+mj-lt"/>
                <a:ea typeface="Times New Roman" panose="02020603050405020304" pitchFamily="18" charset="0"/>
                <a:cs typeface="Times New Roman" panose="02020603050405020304" pitchFamily="18" charset="0"/>
              </a:rPr>
              <a:t>The ASA </a:t>
            </a:r>
            <a:r>
              <a:rPr lang="en-US" b="1" kern="0" dirty="0" smtClean="0">
                <a:latin typeface="+mj-lt"/>
                <a:ea typeface="Times New Roman" panose="02020603050405020304" pitchFamily="18" charset="0"/>
                <a:cs typeface="Times New Roman" panose="02020603050405020304" pitchFamily="18" charset="0"/>
              </a:rPr>
              <a:t>of Egypt plays </a:t>
            </a:r>
            <a:r>
              <a:rPr lang="en-US" b="1" kern="0" dirty="0">
                <a:latin typeface="+mj-lt"/>
                <a:ea typeface="Times New Roman" panose="02020603050405020304" pitchFamily="18" charset="0"/>
                <a:cs typeface="Times New Roman" panose="02020603050405020304" pitchFamily="18" charset="0"/>
              </a:rPr>
              <a:t>a pivotal role in ensuring the sustainability of public debt through policy review, risk analysis, and enhanced transparency and accountability. In this regard, the agency contributes to enhancing confidence in the government's financial management and protecting the economy from risks associated with public debt.</a:t>
            </a:r>
            <a:endParaRPr lang="en-US" b="1" dirty="0">
              <a:latin typeface="+mj-lt"/>
            </a:endParaRPr>
          </a:p>
        </p:txBody>
      </p:sp>
      <p:sp>
        <p:nvSpPr>
          <p:cNvPr id="5" name="TextBox 4">
            <a:extLst>
              <a:ext uri="{FF2B5EF4-FFF2-40B4-BE49-F238E27FC236}">
                <a16:creationId xmlns="" xmlns:a16="http://schemas.microsoft.com/office/drawing/2014/main" id="{F24FEABE-136E-C010-EBC4-D7E745FC3133}"/>
              </a:ext>
            </a:extLst>
          </p:cNvPr>
          <p:cNvSpPr txBox="1"/>
          <p:nvPr/>
        </p:nvSpPr>
        <p:spPr>
          <a:xfrm>
            <a:off x="-3046862" y="1139496"/>
            <a:ext cx="6093724" cy="584775"/>
          </a:xfrm>
          <a:prstGeom prst="rect">
            <a:avLst/>
          </a:prstGeom>
          <a:noFill/>
        </p:spPr>
        <p:txBody>
          <a:bodyPr wrap="square">
            <a:spAutoFit/>
          </a:bodyPr>
          <a:lstStyle/>
          <a:p>
            <a:pPr lvl="0" algn="r"/>
            <a:r>
              <a:rPr lang="en-US" sz="3200" b="1" u="sng" kern="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Conclusion:</a:t>
            </a:r>
            <a:endParaRPr kumimoji="0" lang="en-US" sz="3200" b="1" i="0" u="sng"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2" name="Slide Number Placeholder 1"/>
          <p:cNvSpPr>
            <a:spLocks noGrp="1"/>
          </p:cNvSpPr>
          <p:nvPr>
            <p:ph type="sldNum" sz="quarter" idx="12"/>
          </p:nvPr>
        </p:nvSpPr>
        <p:spPr/>
        <p:txBody>
          <a:bodyPr/>
          <a:lstStyle/>
          <a:p>
            <a:fld id="{36E61743-49D2-4F84-A0E4-10CAD4490CAE}" type="slidenum">
              <a:rPr lang="en-US" smtClean="0"/>
              <a:t>17</a:t>
            </a:fld>
            <a:endParaRPr lang="en-US"/>
          </a:p>
        </p:txBody>
      </p:sp>
      <p:pic>
        <p:nvPicPr>
          <p:cNvPr id="9" name="Picture 8">
            <a:extLst>
              <a:ext uri="{FF2B5EF4-FFF2-40B4-BE49-F238E27FC236}">
                <a16:creationId xmlns="" xmlns:a16="http://schemas.microsoft.com/office/drawing/2014/main" id="{1A029DF5-4C26-A60B-E660-40DB85C27F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0625" y="89108"/>
            <a:ext cx="2715492" cy="2234313"/>
          </a:xfrm>
          <a:prstGeom prst="rect">
            <a:avLst/>
          </a:prstGeom>
        </p:spPr>
      </p:pic>
    </p:spTree>
    <p:extLst>
      <p:ext uri="{BB962C8B-B14F-4D97-AF65-F5344CB8AC3E}">
        <p14:creationId xmlns:p14="http://schemas.microsoft.com/office/powerpoint/2010/main" val="26703345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Top Corners Rounded 3">
            <a:extLst>
              <a:ext uri="{FF2B5EF4-FFF2-40B4-BE49-F238E27FC236}">
                <a16:creationId xmlns="" xmlns:a16="http://schemas.microsoft.com/office/drawing/2014/main" id="{26A173BF-BB1B-CB62-5487-94351ADF23A8}"/>
              </a:ext>
            </a:extLst>
          </p:cNvPr>
          <p:cNvSpPr/>
          <p:nvPr/>
        </p:nvSpPr>
        <p:spPr>
          <a:xfrm>
            <a:off x="5390867" y="3346273"/>
            <a:ext cx="6237026" cy="2173406"/>
          </a:xfrm>
          <a:prstGeom prst="round2Same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 xmlns:a16="http://schemas.microsoft.com/office/drawing/2014/main" id="{D4C96DCC-CCC1-9BD3-88D6-DE1388523F2D}"/>
              </a:ext>
            </a:extLst>
          </p:cNvPr>
          <p:cNvSpPr>
            <a:spLocks noGrp="1"/>
          </p:cNvSpPr>
          <p:nvPr>
            <p:ph type="title"/>
          </p:nvPr>
        </p:nvSpPr>
        <p:spPr>
          <a:xfrm>
            <a:off x="3429001" y="3695180"/>
            <a:ext cx="10515600" cy="1325563"/>
          </a:xfrm>
        </p:spPr>
        <p:txBody>
          <a:bodyPr>
            <a:normAutofit/>
          </a:bodyPr>
          <a:lstStyle/>
          <a:p>
            <a:pPr algn="ctr"/>
            <a:r>
              <a:rPr lang="en-US" sz="6600" b="1" u="sng" dirty="0">
                <a:solidFill>
                  <a:srgbClr val="FF0000"/>
                </a:solidFill>
              </a:rPr>
              <a:t>Thank you</a:t>
            </a:r>
          </a:p>
        </p:txBody>
      </p:sp>
      <p:pic>
        <p:nvPicPr>
          <p:cNvPr id="6" name="Picture 5">
            <a:extLst>
              <a:ext uri="{FF2B5EF4-FFF2-40B4-BE49-F238E27FC236}">
                <a16:creationId xmlns="" xmlns:a16="http://schemas.microsoft.com/office/drawing/2014/main" id="{4D524AD8-B8EE-3516-48F8-5C8CAC9D0371}"/>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tretch>
            <a:fillRect/>
          </a:stretch>
        </p:blipFill>
        <p:spPr>
          <a:xfrm>
            <a:off x="255135" y="182500"/>
            <a:ext cx="4466992" cy="2980321"/>
          </a:xfrm>
          <a:prstGeom prst="rect">
            <a:avLst/>
          </a:prstGeom>
        </p:spPr>
      </p:pic>
      <p:sp>
        <p:nvSpPr>
          <p:cNvPr id="3" name="Slide Number Placeholder 2"/>
          <p:cNvSpPr>
            <a:spLocks noGrp="1"/>
          </p:cNvSpPr>
          <p:nvPr>
            <p:ph type="sldNum" sz="quarter" idx="12"/>
          </p:nvPr>
        </p:nvSpPr>
        <p:spPr/>
        <p:txBody>
          <a:bodyPr/>
          <a:lstStyle/>
          <a:p>
            <a:fld id="{36E61743-49D2-4F84-A0E4-10CAD4490CAE}" type="slidenum">
              <a:rPr lang="en-US" smtClean="0"/>
              <a:t>18</a:t>
            </a:fld>
            <a:endParaRPr lang="en-US"/>
          </a:p>
        </p:txBody>
      </p:sp>
    </p:spTree>
    <p:extLst>
      <p:ext uri="{BB962C8B-B14F-4D97-AF65-F5344CB8AC3E}">
        <p14:creationId xmlns:p14="http://schemas.microsoft.com/office/powerpoint/2010/main" val="4045326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 xmlns:a16="http://schemas.microsoft.com/office/drawing/2014/main" id="{1A029DF5-4C26-A60B-E660-40DB85C27F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0625" y="120640"/>
            <a:ext cx="2715492" cy="2234313"/>
          </a:xfrm>
          <a:prstGeom prst="rect">
            <a:avLst/>
          </a:prstGeom>
        </p:spPr>
      </p:pic>
      <p:sp>
        <p:nvSpPr>
          <p:cNvPr id="5" name="TextBox 4">
            <a:extLst>
              <a:ext uri="{FF2B5EF4-FFF2-40B4-BE49-F238E27FC236}">
                <a16:creationId xmlns="" xmlns:a16="http://schemas.microsoft.com/office/drawing/2014/main" id="{7A0B3D3A-9A78-9C67-8676-78DF1BF78215}"/>
              </a:ext>
            </a:extLst>
          </p:cNvPr>
          <p:cNvSpPr txBox="1"/>
          <p:nvPr/>
        </p:nvSpPr>
        <p:spPr>
          <a:xfrm>
            <a:off x="315883" y="-1"/>
            <a:ext cx="9809019" cy="1243738"/>
          </a:xfrm>
          <a:prstGeom prst="rect">
            <a:avLst/>
          </a:prstGeom>
          <a:noFill/>
        </p:spPr>
        <p:txBody>
          <a:bodyPr wrap="square">
            <a:spAutoFit/>
          </a:bodyPr>
          <a:lstStyle/>
          <a:p>
            <a:pPr marL="0" marR="0" lvl="0" indent="0" algn="ctr" defTabSz="914400" rtl="0" eaLnBrk="1" fontAlgn="auto" latinLnBrk="0" hangingPunct="1">
              <a:lnSpc>
                <a:spcPct val="170000"/>
              </a:lnSpc>
              <a:spcBef>
                <a:spcPts val="1000"/>
              </a:spcBef>
              <a:spcAft>
                <a:spcPts val="0"/>
              </a:spcAft>
              <a:buClrTx/>
              <a:buSzTx/>
              <a:buFont typeface="Arial" panose="020B0604020202020204" pitchFamily="34" charset="0"/>
              <a:buNone/>
              <a:tabLst/>
              <a:defRPr/>
            </a:pPr>
            <a:r>
              <a:rPr kumimoji="0" lang="en-US" sz="5000" b="0" i="0" u="none" strike="noStrike" kern="1200" cap="none" spc="0" normalizeH="0" baseline="0" noProof="0" dirty="0">
                <a:ln>
                  <a:noFill/>
                </a:ln>
                <a:solidFill>
                  <a:srgbClr val="2F5897"/>
                </a:solidFill>
                <a:effectLst>
                  <a:outerShdw blurRad="63500" dist="38100" dir="5400000" algn="t" rotWithShape="0">
                    <a:prstClr val="black">
                      <a:alpha val="25000"/>
                    </a:prstClr>
                  </a:outerShdw>
                </a:effectLst>
                <a:uLnTx/>
                <a:uFillTx/>
                <a:latin typeface="Palatino Linotype"/>
                <a:ea typeface="+mn-ea"/>
                <a:cs typeface="+mn-cs"/>
              </a:rPr>
              <a:t>Sustainability of Public Debt</a:t>
            </a:r>
            <a:endParaRPr kumimoji="0" lang="en-US" sz="15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a:extLst>
              <a:ext uri="{FF2B5EF4-FFF2-40B4-BE49-F238E27FC236}">
                <a16:creationId xmlns="" xmlns:a16="http://schemas.microsoft.com/office/drawing/2014/main" id="{B865C94C-B0EE-4DDD-65CF-B665C6EFB628}"/>
              </a:ext>
            </a:extLst>
          </p:cNvPr>
          <p:cNvSpPr/>
          <p:nvPr/>
        </p:nvSpPr>
        <p:spPr>
          <a:xfrm>
            <a:off x="459971" y="1350515"/>
            <a:ext cx="4438304" cy="9144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en-US" sz="4900" b="0" i="0" u="none" strike="noStrike" kern="1200" cap="none" spc="0" normalizeH="0" baseline="0" noProof="0" dirty="0">
                <a:ln>
                  <a:noFill/>
                </a:ln>
                <a:solidFill>
                  <a:srgbClr val="FF0000"/>
                </a:solidFill>
                <a:effectLst>
                  <a:outerShdw blurRad="63500" dist="38100" dir="5400000" algn="t" rotWithShape="0">
                    <a:prstClr val="black">
                      <a:alpha val="25000"/>
                    </a:prstClr>
                  </a:outerShdw>
                </a:effectLst>
                <a:uLnTx/>
                <a:uFillTx/>
                <a:latin typeface="Palatino Linotype"/>
                <a:ea typeface="+mj-ea"/>
                <a:cs typeface="+mj-cs"/>
              </a:rPr>
              <a:t>Introduction</a:t>
            </a:r>
            <a:endParaRPr lang="en-US" dirty="0">
              <a:solidFill>
                <a:srgbClr val="FF0000"/>
              </a:solidFill>
            </a:endParaRPr>
          </a:p>
        </p:txBody>
      </p:sp>
      <p:sp>
        <p:nvSpPr>
          <p:cNvPr id="8" name="Rectangle 7">
            <a:extLst>
              <a:ext uri="{FF2B5EF4-FFF2-40B4-BE49-F238E27FC236}">
                <a16:creationId xmlns="" xmlns:a16="http://schemas.microsoft.com/office/drawing/2014/main" id="{38AD4235-C048-D118-B226-53AF00A8C312}"/>
              </a:ext>
            </a:extLst>
          </p:cNvPr>
          <p:cNvSpPr/>
          <p:nvPr/>
        </p:nvSpPr>
        <p:spPr>
          <a:xfrm>
            <a:off x="459971" y="4412991"/>
            <a:ext cx="11272058" cy="196272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 xmlns:a16="http://schemas.microsoft.com/office/drawing/2014/main" id="{E441543D-244A-8107-D300-50D927CD4E72}"/>
              </a:ext>
            </a:extLst>
          </p:cNvPr>
          <p:cNvSpPr/>
          <p:nvPr/>
        </p:nvSpPr>
        <p:spPr>
          <a:xfrm>
            <a:off x="459971" y="2476904"/>
            <a:ext cx="11272058" cy="163251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7CA37454-DDF6-514A-F51C-1E453F27E406}"/>
              </a:ext>
            </a:extLst>
          </p:cNvPr>
          <p:cNvSpPr>
            <a:spLocks noGrp="1"/>
          </p:cNvSpPr>
          <p:nvPr>
            <p:ph type="ctrTitle"/>
          </p:nvPr>
        </p:nvSpPr>
        <p:spPr>
          <a:xfrm>
            <a:off x="482831" y="2264915"/>
            <a:ext cx="11272058" cy="1844501"/>
          </a:xfrm>
        </p:spPr>
        <p:txBody>
          <a:bodyPr>
            <a:noAutofit/>
          </a:bodyPr>
          <a:lstStyle/>
          <a:p>
            <a:pPr algn="justLow">
              <a:lnSpc>
                <a:spcPct val="100000"/>
              </a:lnSpc>
            </a:pPr>
            <a:r>
              <a:rPr lang="ar-EG" sz="2000" b="1" kern="100" dirty="0">
                <a:solidFill>
                  <a:srgbClr val="000000"/>
                </a:solidFill>
                <a:effectLst/>
                <a:ea typeface="Times New Roman" panose="02020603050405020304" pitchFamily="18" charset="0"/>
                <a:cs typeface="Times New Roman" panose="02020603050405020304" pitchFamily="18" charset="0"/>
              </a:rPr>
              <a:t>- </a:t>
            </a:r>
            <a:r>
              <a:rPr lang="en-US" sz="2000" b="1" kern="100" dirty="0">
                <a:solidFill>
                  <a:srgbClr val="000000"/>
                </a:solidFill>
                <a:effectLst/>
                <a:ea typeface="Times New Roman" panose="02020603050405020304" pitchFamily="18" charset="0"/>
                <a:cs typeface="Times New Roman" panose="02020603050405020304" pitchFamily="18" charset="0"/>
              </a:rPr>
              <a:t>The sustainability of public debt means the government's ability to meet its financial obligations related to public debt in the long term without negatively affecting the stability of the national economy, i.e. the government's ability to repay outstanding debts on time while maintaining fiscal balance and an appropriate level of debt so as not to cause significant pressure on the state's financial resources. </a:t>
            </a:r>
            <a:r>
              <a:rPr lang="en-US" sz="2000" kern="100" dirty="0">
                <a:effectLst/>
                <a:ea typeface="Calibri" panose="020F0502020204030204" pitchFamily="34" charset="0"/>
                <a:cs typeface="Arial" panose="020B0604020202020204" pitchFamily="34" charset="0"/>
              </a:rPr>
              <a:t/>
            </a:r>
            <a:br>
              <a:rPr lang="en-US" sz="2000" kern="100" dirty="0">
                <a:effectLst/>
                <a:ea typeface="Calibri" panose="020F0502020204030204" pitchFamily="34" charset="0"/>
                <a:cs typeface="Arial" panose="020B0604020202020204" pitchFamily="34" charset="0"/>
              </a:rPr>
            </a:br>
            <a:endParaRPr lang="en-US" sz="2000" dirty="0"/>
          </a:p>
        </p:txBody>
      </p:sp>
      <p:sp>
        <p:nvSpPr>
          <p:cNvPr id="3" name="Subtitle 2">
            <a:extLst>
              <a:ext uri="{FF2B5EF4-FFF2-40B4-BE49-F238E27FC236}">
                <a16:creationId xmlns="" xmlns:a16="http://schemas.microsoft.com/office/drawing/2014/main" id="{C0667289-6A56-1895-1137-04D44534EBD5}"/>
              </a:ext>
            </a:extLst>
          </p:cNvPr>
          <p:cNvSpPr>
            <a:spLocks noGrp="1"/>
          </p:cNvSpPr>
          <p:nvPr>
            <p:ph type="subTitle" idx="1"/>
          </p:nvPr>
        </p:nvSpPr>
        <p:spPr>
          <a:xfrm>
            <a:off x="609600" y="4566474"/>
            <a:ext cx="10740043" cy="1655762"/>
          </a:xfrm>
        </p:spPr>
        <p:txBody>
          <a:bodyPr>
            <a:normAutofit fontScale="25000" lnSpcReduction="20000"/>
          </a:bodyPr>
          <a:lstStyle/>
          <a:p>
            <a:pPr algn="justLow">
              <a:lnSpc>
                <a:spcPct val="120000"/>
              </a:lnSpc>
              <a:spcBef>
                <a:spcPct val="0"/>
              </a:spcBef>
            </a:pPr>
            <a:r>
              <a:rPr lang="en-US" sz="8000" b="1" kern="100" dirty="0">
                <a:solidFill>
                  <a:srgbClr val="000000"/>
                </a:solidFill>
                <a:latin typeface="+mj-lt"/>
                <a:cs typeface="Times New Roman" panose="02020603050405020304" pitchFamily="18" charset="0"/>
              </a:rPr>
              <a:t>- </a:t>
            </a:r>
            <a:r>
              <a:rPr lang="en-US" sz="8000" b="1" kern="100" dirty="0" smtClean="0">
                <a:solidFill>
                  <a:srgbClr val="000000"/>
                </a:solidFill>
                <a:latin typeface="+mj-lt"/>
                <a:cs typeface="Times New Roman" panose="02020603050405020304" pitchFamily="18" charset="0"/>
              </a:rPr>
              <a:t>The Accountability  State Authority of Egypt plays </a:t>
            </a:r>
            <a:r>
              <a:rPr lang="en-US" sz="8000" b="1" kern="100" dirty="0">
                <a:solidFill>
                  <a:srgbClr val="000000"/>
                </a:solidFill>
                <a:latin typeface="+mj-lt"/>
                <a:cs typeface="Times New Roman" panose="02020603050405020304" pitchFamily="18" charset="0"/>
              </a:rPr>
              <a:t>a pivotal role in enhancing the sustainability of external debt through the implementation of a set of supervisory and analytical measures aimed at ensuring effective and sustainable external debt management that contributes to reducing the financial burdens on the state and ensuring the government's ability to repay external debt without negatively affecting the economy.</a:t>
            </a:r>
          </a:p>
          <a:p>
            <a:pPr algn="justLow"/>
            <a:endParaRPr lang="en-US" dirty="0"/>
          </a:p>
        </p:txBody>
      </p:sp>
      <p:sp>
        <p:nvSpPr>
          <p:cNvPr id="4" name="Slide Number Placeholder 3"/>
          <p:cNvSpPr>
            <a:spLocks noGrp="1"/>
          </p:cNvSpPr>
          <p:nvPr>
            <p:ph type="sldNum" sz="quarter" idx="12"/>
          </p:nvPr>
        </p:nvSpPr>
        <p:spPr/>
        <p:txBody>
          <a:bodyPr/>
          <a:lstStyle/>
          <a:p>
            <a:fld id="{62146BF1-45E2-4342-A93D-43C750AC3299}" type="slidenum">
              <a:rPr lang="en-US" smtClean="0"/>
              <a:t>2</a:t>
            </a:fld>
            <a:endParaRPr lang="en-US"/>
          </a:p>
        </p:txBody>
      </p:sp>
    </p:spTree>
    <p:extLst>
      <p:ext uri="{BB962C8B-B14F-4D97-AF65-F5344CB8AC3E}">
        <p14:creationId xmlns:p14="http://schemas.microsoft.com/office/powerpoint/2010/main" val="2509732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C36CA989-9261-1A34-E2CB-89E5FCB0B67B}"/>
              </a:ext>
            </a:extLst>
          </p:cNvPr>
          <p:cNvSpPr/>
          <p:nvPr/>
        </p:nvSpPr>
        <p:spPr>
          <a:xfrm>
            <a:off x="432262" y="202457"/>
            <a:ext cx="10961716" cy="803241"/>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DD0E0A15-6E59-4FAE-7D45-6DCAC62D49C1}"/>
              </a:ext>
            </a:extLst>
          </p:cNvPr>
          <p:cNvSpPr>
            <a:spLocks noGrp="1"/>
          </p:cNvSpPr>
          <p:nvPr>
            <p:ph type="ctrTitle"/>
          </p:nvPr>
        </p:nvSpPr>
        <p:spPr>
          <a:xfrm>
            <a:off x="490448" y="625305"/>
            <a:ext cx="10845338" cy="1796986"/>
          </a:xfrm>
        </p:spPr>
        <p:txBody>
          <a:bodyPr>
            <a:noAutofit/>
          </a:bodyPr>
          <a:lstStyle/>
          <a:p>
            <a:pPr algn="justLow">
              <a:lnSpc>
                <a:spcPct val="100000"/>
              </a:lnSpc>
            </a:pPr>
            <a:r>
              <a:rPr lang="en-US" sz="22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Government public debt is the debt committed by the Ministry of Finance as a representative of the state and the burdens resulting from this debt, and includes internal public debt and external public debt, and therefore the total public debt is divided into two parts as follows:</a:t>
            </a:r>
            <a:r>
              <a:rPr lang="en-US" sz="2200" kern="100" dirty="0">
                <a:effectLst/>
                <a:latin typeface="Calibri" panose="020F0502020204030204" pitchFamily="34" charset="0"/>
                <a:ea typeface="Calibri" panose="020F0502020204030204" pitchFamily="34" charset="0"/>
                <a:cs typeface="Arial" panose="020B0604020202020204" pitchFamily="34" charset="0"/>
              </a:rPr>
              <a:t/>
            </a:r>
            <a:br>
              <a:rPr lang="en-US" sz="2200" kern="100" dirty="0">
                <a:effectLst/>
                <a:latin typeface="Calibri" panose="020F0502020204030204" pitchFamily="34" charset="0"/>
                <a:ea typeface="Calibri" panose="020F0502020204030204" pitchFamily="34" charset="0"/>
                <a:cs typeface="Arial" panose="020B0604020202020204" pitchFamily="34" charset="0"/>
              </a:rPr>
            </a:br>
            <a:endParaRPr lang="en-US" sz="2200" dirty="0"/>
          </a:p>
        </p:txBody>
      </p:sp>
      <p:sp>
        <p:nvSpPr>
          <p:cNvPr id="3" name="Subtitle 2">
            <a:extLst>
              <a:ext uri="{FF2B5EF4-FFF2-40B4-BE49-F238E27FC236}">
                <a16:creationId xmlns="" xmlns:a16="http://schemas.microsoft.com/office/drawing/2014/main" id="{6B9C7614-173F-C718-4463-3F6AF8A05F17}"/>
              </a:ext>
            </a:extLst>
          </p:cNvPr>
          <p:cNvSpPr>
            <a:spLocks noGrp="1"/>
          </p:cNvSpPr>
          <p:nvPr>
            <p:ph type="subTitle" idx="1"/>
          </p:nvPr>
        </p:nvSpPr>
        <p:spPr>
          <a:xfrm>
            <a:off x="149626" y="1969352"/>
            <a:ext cx="11244352" cy="1655762"/>
          </a:xfrm>
        </p:spPr>
        <p:txBody>
          <a:bodyPr>
            <a:normAutofit fontScale="25000" lnSpcReduction="20000"/>
          </a:bodyPr>
          <a:lstStyle/>
          <a:p>
            <a:pPr marL="457200" marR="0" lvl="0" indent="0" algn="justLow" defTabSz="914400" rtl="0" eaLnBrk="1" fontAlgn="auto" latinLnBrk="0" hangingPunct="1">
              <a:lnSpc>
                <a:spcPct val="120000"/>
              </a:lnSpc>
              <a:spcBef>
                <a:spcPts val="600"/>
              </a:spcBef>
              <a:spcAft>
                <a:spcPts val="600"/>
              </a:spcAft>
              <a:buClrTx/>
              <a:buSzTx/>
              <a:buFont typeface="Arial" panose="020B0604020202020204" pitchFamily="34" charset="0"/>
              <a:buNone/>
              <a:tabLst>
                <a:tab pos="974725" algn="l"/>
                <a:tab pos="1600200" algn="l"/>
              </a:tabLst>
              <a:defRPr/>
            </a:pPr>
            <a:r>
              <a:rPr lang="en-US" sz="11200" b="1"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 Domestic Public Debt</a:t>
            </a:r>
            <a:r>
              <a:rPr lang="en-US" sz="112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r>
              <a:rPr lang="ar-EG" sz="112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sz="9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9600" b="0" i="0" u="none" strike="noStrike" kern="1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Times New Roman" panose="02020603050405020304" pitchFamily="18" charset="0"/>
              </a:rPr>
              <a:t>It consists of:</a:t>
            </a:r>
            <a:endParaRPr kumimoji="0" lang="en-US" sz="96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20000"/>
              </a:lnSpc>
              <a:spcBef>
                <a:spcPts val="600"/>
              </a:spcBef>
              <a:spcAft>
                <a:spcPts val="600"/>
              </a:spcAft>
              <a:buFont typeface="+mj-lt"/>
              <a:buAutoNum type="arabicPeriod"/>
              <a:tabLst>
                <a:tab pos="457200" algn="l"/>
              </a:tabLst>
            </a:pPr>
            <a:r>
              <a:rPr lang="en-US" sz="9600" b="1" kern="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Securities issued by the Public Treasury:  </a:t>
            </a:r>
            <a:r>
              <a:rPr lang="en-US" sz="9600" kern="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They are short-term debts that do not exceed one year, and are issued either in Egyptian pounds or in foreign currency such as the US dollar and the euro.</a:t>
            </a:r>
            <a:endParaRPr lang="en-US" sz="9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20000"/>
              </a:lnSpc>
              <a:spcBef>
                <a:spcPts val="600"/>
              </a:spcBef>
              <a:spcAft>
                <a:spcPts val="600"/>
              </a:spcAft>
              <a:buFont typeface="+mj-lt"/>
              <a:buAutoNum type="arabicPeriod"/>
              <a:tabLst>
                <a:tab pos="457200" algn="l"/>
              </a:tabLst>
            </a:pPr>
            <a:r>
              <a:rPr lang="en-US" sz="9600" b="1" kern="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Public treasury bonds: </a:t>
            </a:r>
            <a:r>
              <a:rPr lang="en-US" sz="9600" kern="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They are long-term debts of more than one year, and are often issued from three years to about seven years, and there are two types of those bonds that are issued in Egypt, namely fixed-income bonds, and zero-coupon bonds.</a:t>
            </a:r>
            <a:endParaRPr lang="en-US" sz="9600" kern="100" dirty="0">
              <a:effectLst/>
              <a:latin typeface="Calibri" panose="020F0502020204030204" pitchFamily="34" charset="0"/>
              <a:ea typeface="Calibri" panose="020F0502020204030204" pitchFamily="34" charset="0"/>
              <a:cs typeface="Arial" panose="020B0604020202020204" pitchFamily="34" charset="0"/>
            </a:endParaRPr>
          </a:p>
          <a:p>
            <a:pPr algn="justLow"/>
            <a:endParaRPr lang="en-US" dirty="0"/>
          </a:p>
        </p:txBody>
      </p:sp>
      <p:sp>
        <p:nvSpPr>
          <p:cNvPr id="5" name="TextBox 4">
            <a:extLst>
              <a:ext uri="{FF2B5EF4-FFF2-40B4-BE49-F238E27FC236}">
                <a16:creationId xmlns="" xmlns:a16="http://schemas.microsoft.com/office/drawing/2014/main" id="{1D1C84FF-7A33-A54C-E9C9-0572D7EB8B2E}"/>
              </a:ext>
            </a:extLst>
          </p:cNvPr>
          <p:cNvSpPr txBox="1"/>
          <p:nvPr/>
        </p:nvSpPr>
        <p:spPr>
          <a:xfrm>
            <a:off x="432261" y="404023"/>
            <a:ext cx="10961717" cy="400110"/>
          </a:xfrm>
          <a:prstGeom prst="rect">
            <a:avLst/>
          </a:prstGeom>
          <a:noFill/>
        </p:spPr>
        <p:txBody>
          <a:bodyPr wrap="square">
            <a:spAutoFit/>
          </a:bodyPr>
          <a:lstStyle/>
          <a:p>
            <a:r>
              <a:rPr kumimoji="0" lang="en-US" sz="2000" b="0" i="0" u="none" strike="noStrike" kern="1200" cap="none" spc="0" normalizeH="0" baseline="0" noProof="0" dirty="0">
                <a:ln>
                  <a:noFill/>
                </a:ln>
                <a:solidFill>
                  <a:srgbClr val="FF0000"/>
                </a:solidFill>
                <a:effectLst/>
                <a:uLnTx/>
                <a:uFillTx/>
                <a:latin typeface="Arial Rounded MT Bold" panose="020F0704030504030204" pitchFamily="34" charset="0"/>
                <a:ea typeface="+mj-ea"/>
                <a:cs typeface="+mj-cs"/>
              </a:rPr>
              <a:t>(1) What are your (a) country's public debts composition and its trends and projections?</a:t>
            </a:r>
            <a:endParaRPr lang="en-US" dirty="0">
              <a:solidFill>
                <a:srgbClr val="FF0000"/>
              </a:solidFill>
            </a:endParaRPr>
          </a:p>
        </p:txBody>
      </p:sp>
      <p:sp>
        <p:nvSpPr>
          <p:cNvPr id="7" name="TextBox 6">
            <a:extLst>
              <a:ext uri="{FF2B5EF4-FFF2-40B4-BE49-F238E27FC236}">
                <a16:creationId xmlns="" xmlns:a16="http://schemas.microsoft.com/office/drawing/2014/main" id="{3B7BEB64-C9AB-2408-99E9-51D1924A4233}"/>
              </a:ext>
            </a:extLst>
          </p:cNvPr>
          <p:cNvSpPr txBox="1"/>
          <p:nvPr/>
        </p:nvSpPr>
        <p:spPr>
          <a:xfrm>
            <a:off x="382382" y="5253648"/>
            <a:ext cx="11011596" cy="1200329"/>
          </a:xfrm>
          <a:prstGeom prst="rect">
            <a:avLst/>
          </a:prstGeom>
          <a:noFill/>
        </p:spPr>
        <p:txBody>
          <a:bodyPr wrap="square">
            <a:spAutoFit/>
          </a:bodyPr>
          <a:lstStyle/>
          <a:p>
            <a:pPr algn="justLow"/>
            <a:r>
              <a:rPr lang="en-US" sz="2400" b="1" kern="100" dirty="0">
                <a:cs typeface="Times New Roman" panose="02020603050405020304" pitchFamily="18" charset="0"/>
              </a:rPr>
              <a:t>"Securities issued by the public treasury and treasury bonds are often issued to finance the actual needs of government spending approved in the state budget, and the issuance is managed by the Central Bank of Egypt.</a:t>
            </a:r>
            <a:endParaRPr lang="en-US" b="1" dirty="0"/>
          </a:p>
        </p:txBody>
      </p:sp>
      <p:sp>
        <p:nvSpPr>
          <p:cNvPr id="4" name="Slide Number Placeholder 3"/>
          <p:cNvSpPr>
            <a:spLocks noGrp="1"/>
          </p:cNvSpPr>
          <p:nvPr>
            <p:ph type="sldNum" sz="quarter" idx="12"/>
          </p:nvPr>
        </p:nvSpPr>
        <p:spPr/>
        <p:txBody>
          <a:bodyPr/>
          <a:lstStyle/>
          <a:p>
            <a:fld id="{62146BF1-45E2-4342-A93D-43C750AC3299}" type="slidenum">
              <a:rPr lang="en-US" smtClean="0"/>
              <a:t>3</a:t>
            </a:fld>
            <a:endParaRPr lang="en-US"/>
          </a:p>
        </p:txBody>
      </p:sp>
    </p:spTree>
    <p:extLst>
      <p:ext uri="{BB962C8B-B14F-4D97-AF65-F5344CB8AC3E}">
        <p14:creationId xmlns:p14="http://schemas.microsoft.com/office/powerpoint/2010/main" val="3676974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774A0CB9-00EA-58F2-72D2-87EF6D991A8C}"/>
              </a:ext>
            </a:extLst>
          </p:cNvPr>
          <p:cNvSpPr txBox="1"/>
          <p:nvPr/>
        </p:nvSpPr>
        <p:spPr>
          <a:xfrm>
            <a:off x="809105" y="333540"/>
            <a:ext cx="10213571" cy="369332"/>
          </a:xfrm>
          <a:prstGeom prst="rect">
            <a:avLst/>
          </a:prstGeom>
          <a:noFill/>
        </p:spPr>
        <p:txBody>
          <a:bodyPr wrap="square">
            <a:spAutoFit/>
          </a:bodyPr>
          <a:lstStyle/>
          <a:p>
            <a:r>
              <a:rPr kumimoji="0" lang="en-US" sz="1800" b="0" i="0" u="none" strike="noStrike" kern="1200" cap="none" spc="0" normalizeH="0" baseline="0" noProof="0" dirty="0">
                <a:ln>
                  <a:noFill/>
                </a:ln>
                <a:solidFill>
                  <a:schemeClr val="accent1">
                    <a:lumMod val="60000"/>
                    <a:lumOff val="40000"/>
                  </a:schemeClr>
                </a:solidFill>
                <a:effectLst/>
                <a:uLnTx/>
                <a:uFillTx/>
                <a:latin typeface="Arial Rounded MT Bold" panose="020F0704030504030204" pitchFamily="34" charset="0"/>
                <a:ea typeface="+mj-ea"/>
                <a:cs typeface="+mj-cs"/>
              </a:rPr>
              <a:t>(1) What are your (a) country's public debts composition and its trends and projections?</a:t>
            </a:r>
            <a:endParaRPr lang="en-US" dirty="0">
              <a:solidFill>
                <a:schemeClr val="accent1">
                  <a:lumMod val="60000"/>
                  <a:lumOff val="40000"/>
                </a:schemeClr>
              </a:solidFill>
            </a:endParaRPr>
          </a:p>
        </p:txBody>
      </p:sp>
      <p:sp>
        <p:nvSpPr>
          <p:cNvPr id="7" name="TextBox 6">
            <a:extLst>
              <a:ext uri="{FF2B5EF4-FFF2-40B4-BE49-F238E27FC236}">
                <a16:creationId xmlns="" xmlns:a16="http://schemas.microsoft.com/office/drawing/2014/main" id="{C2F3EC1D-D728-F627-44D2-3AE3CC6503B8}"/>
              </a:ext>
            </a:extLst>
          </p:cNvPr>
          <p:cNvSpPr txBox="1"/>
          <p:nvPr/>
        </p:nvSpPr>
        <p:spPr>
          <a:xfrm>
            <a:off x="609599" y="1054708"/>
            <a:ext cx="10568153" cy="4866973"/>
          </a:xfrm>
          <a:prstGeom prst="rect">
            <a:avLst/>
          </a:prstGeom>
          <a:noFill/>
        </p:spPr>
        <p:txBody>
          <a:bodyPr wrap="square">
            <a:spAutoFit/>
          </a:bodyPr>
          <a:lstStyle/>
          <a:p>
            <a:pPr marL="457200" algn="just">
              <a:lnSpc>
                <a:spcPct val="115000"/>
              </a:lnSpc>
              <a:spcAft>
                <a:spcPts val="800"/>
              </a:spcAft>
              <a:buNone/>
            </a:pPr>
            <a:r>
              <a:rPr lang="en-US" sz="2400" b="1"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Domestic Public Debt</a:t>
            </a:r>
            <a:r>
              <a:rPr lang="en-US" sz="2400" b="1" kern="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p>
          <a:p>
            <a:pPr marL="457200" algn="just">
              <a:lnSpc>
                <a:spcPct val="115000"/>
              </a:lnSpc>
              <a:spcAft>
                <a:spcPts val="800"/>
              </a:spcAft>
              <a:buNone/>
            </a:pPr>
            <a:r>
              <a:rPr lang="en-US" sz="2400" b="1" kern="100" dirty="0">
                <a:latin typeface="Calibri" panose="020F0502020204030204" pitchFamily="34" charset="0"/>
                <a:ea typeface="Calibri" panose="020F0502020204030204" pitchFamily="34" charset="0"/>
                <a:cs typeface="Arial" panose="020B0604020202020204" pitchFamily="34" charset="0"/>
              </a:rPr>
              <a:t>3- Public treasury bonds issued in favor of the Central Bank:  </a:t>
            </a:r>
            <a:r>
              <a:rPr lang="en-US" sz="2400" kern="100" dirty="0">
                <a:latin typeface="Calibri" panose="020F0502020204030204" pitchFamily="34" charset="0"/>
                <a:ea typeface="Calibri" panose="020F0502020204030204" pitchFamily="34" charset="0"/>
                <a:cs typeface="Arial" panose="020B0604020202020204" pitchFamily="34" charset="0"/>
              </a:rPr>
              <a:t>The Central Bank </a:t>
            </a:r>
            <a:r>
              <a:rPr lang="en-US" sz="2400" kern="100" dirty="0" smtClean="0">
                <a:latin typeface="Calibri" panose="020F0502020204030204" pitchFamily="34" charset="0"/>
                <a:ea typeface="Calibri" panose="020F0502020204030204" pitchFamily="34" charset="0"/>
                <a:cs typeface="Arial" panose="020B0604020202020204" pitchFamily="34" charset="0"/>
              </a:rPr>
              <a:t>of </a:t>
            </a:r>
            <a:r>
              <a:rPr lang="en-US" sz="2400" kern="100" dirty="0">
                <a:latin typeface="Calibri" panose="020F0502020204030204" pitchFamily="34" charset="0"/>
                <a:ea typeface="Calibri" panose="020F0502020204030204" pitchFamily="34" charset="0"/>
                <a:cs typeface="Arial" panose="020B0604020202020204" pitchFamily="34" charset="0"/>
              </a:rPr>
              <a:t>Egypt law allows financing the government and the state budget within the limits of the law, so these bonds are issued with different maturities, often </a:t>
            </a:r>
            <a:r>
              <a:rPr lang="en-US" sz="2400" kern="100" dirty="0" smtClean="0">
                <a:latin typeface="Calibri" panose="020F0502020204030204" pitchFamily="34" charset="0"/>
                <a:ea typeface="Calibri" panose="020F0502020204030204" pitchFamily="34" charset="0"/>
                <a:cs typeface="Arial" panose="020B0604020202020204" pitchFamily="34" charset="0"/>
              </a:rPr>
              <a:t>long- term, to pay </a:t>
            </a:r>
            <a:r>
              <a:rPr lang="en-US" sz="2400" kern="100" dirty="0">
                <a:latin typeface="Calibri" panose="020F0502020204030204" pitchFamily="34" charset="0"/>
                <a:ea typeface="Calibri" panose="020F0502020204030204" pitchFamily="34" charset="0"/>
                <a:cs typeface="Arial" panose="020B0604020202020204" pitchFamily="34" charset="0"/>
              </a:rPr>
              <a:t>what is due to the </a:t>
            </a:r>
            <a:r>
              <a:rPr lang="en-US" sz="2400" kern="100" dirty="0" smtClean="0">
                <a:latin typeface="Calibri" panose="020F0502020204030204" pitchFamily="34" charset="0"/>
                <a:ea typeface="Calibri" panose="020F0502020204030204" pitchFamily="34" charset="0"/>
                <a:cs typeface="Arial" panose="020B0604020202020204" pitchFamily="34" charset="0"/>
              </a:rPr>
              <a:t>Ministry of Finance.                              </a:t>
            </a:r>
            <a:r>
              <a:rPr lang="en-US" sz="2400" kern="100" dirty="0" smtClean="0">
                <a:solidFill>
                  <a:schemeClr val="accent1">
                    <a:lumMod val="40000"/>
                    <a:lumOff val="60000"/>
                  </a:schemeClr>
                </a:solidFill>
                <a:latin typeface="Calibri" panose="020F0502020204030204" pitchFamily="34" charset="0"/>
                <a:ea typeface="Calibri" panose="020F0502020204030204" pitchFamily="34" charset="0"/>
                <a:cs typeface="Arial" panose="020B0604020202020204" pitchFamily="34" charset="0"/>
              </a:rPr>
              <a:t>.</a:t>
            </a:r>
            <a:r>
              <a:rPr lang="en-US" sz="2400" kern="100" dirty="0">
                <a:latin typeface="Calibri" panose="020F0502020204030204" pitchFamily="34" charset="0"/>
                <a:ea typeface="Calibri" panose="020F0502020204030204" pitchFamily="34" charset="0"/>
                <a:cs typeface="Arial" panose="020B0604020202020204" pitchFamily="34" charset="0"/>
              </a:rPr>
              <a:t/>
            </a:r>
            <a:br>
              <a:rPr lang="en-US" sz="2400" kern="100" dirty="0">
                <a:latin typeface="Calibri" panose="020F0502020204030204" pitchFamily="34" charset="0"/>
                <a:ea typeface="Calibri" panose="020F0502020204030204" pitchFamily="34" charset="0"/>
                <a:cs typeface="Arial" panose="020B0604020202020204" pitchFamily="34" charset="0"/>
              </a:rPr>
            </a:br>
            <a:r>
              <a:rPr lang="en-US" sz="2400" b="1" kern="100" dirty="0">
                <a:latin typeface="Calibri" panose="020F0502020204030204" pitchFamily="34" charset="0"/>
                <a:ea typeface="Calibri" panose="020F0502020204030204" pitchFamily="34" charset="0"/>
                <a:cs typeface="Arial" panose="020B0604020202020204" pitchFamily="34" charset="0"/>
              </a:rPr>
              <a:t/>
            </a:r>
            <a:br>
              <a:rPr lang="en-US" sz="2400" b="1" kern="100" dirty="0">
                <a:latin typeface="Calibri" panose="020F0502020204030204" pitchFamily="34" charset="0"/>
                <a:ea typeface="Calibri" panose="020F0502020204030204" pitchFamily="34" charset="0"/>
                <a:cs typeface="Arial" panose="020B0604020202020204" pitchFamily="34" charset="0"/>
              </a:rPr>
            </a:br>
            <a:r>
              <a:rPr lang="en-US" sz="2400" b="1" kern="100" dirty="0">
                <a:latin typeface="Calibri" panose="020F0502020204030204" pitchFamily="34" charset="0"/>
                <a:ea typeface="Calibri" panose="020F0502020204030204" pitchFamily="34" charset="0"/>
                <a:cs typeface="Arial" panose="020B0604020202020204" pitchFamily="34" charset="0"/>
              </a:rPr>
              <a:t>4- Miscellaneous loans: </a:t>
            </a:r>
            <a:r>
              <a:rPr lang="en-US" sz="2400" kern="100" dirty="0">
                <a:latin typeface="Calibri" panose="020F0502020204030204" pitchFamily="34" charset="0"/>
                <a:ea typeface="Calibri" panose="020F0502020204030204" pitchFamily="34" charset="0"/>
                <a:cs typeface="Arial" panose="020B0604020202020204" pitchFamily="34" charset="0"/>
              </a:rPr>
              <a:t>One of the most important of these loans is the local component, which is the purchase of part of the dollar bonds issued abroad (international stock exchanges) from some banks or entities within the Egyptian state, and therefore this part falls within the internal debt and not the external one.</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62146BF1-45E2-4342-A93D-43C750AC3299}" type="slidenum">
              <a:rPr lang="en-US" smtClean="0"/>
              <a:t>4</a:t>
            </a:fld>
            <a:endParaRPr lang="en-US"/>
          </a:p>
        </p:txBody>
      </p:sp>
    </p:spTree>
    <p:extLst>
      <p:ext uri="{BB962C8B-B14F-4D97-AF65-F5344CB8AC3E}">
        <p14:creationId xmlns:p14="http://schemas.microsoft.com/office/powerpoint/2010/main" val="3067527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DF7C998-32A1-1317-C85C-737720E95D61}"/>
              </a:ext>
            </a:extLst>
          </p:cNvPr>
          <p:cNvSpPr>
            <a:spLocks noGrp="1"/>
          </p:cNvSpPr>
          <p:nvPr>
            <p:ph type="title"/>
          </p:nvPr>
        </p:nvSpPr>
        <p:spPr>
          <a:xfrm>
            <a:off x="289561" y="723553"/>
            <a:ext cx="10515600" cy="1325563"/>
          </a:xfrm>
        </p:spPr>
        <p:txBody>
          <a:bodyPr>
            <a:normAutofit/>
          </a:bodyPr>
          <a:lstStyle/>
          <a:p>
            <a:pPr>
              <a:lnSpc>
                <a:spcPct val="107000"/>
              </a:lnSpc>
              <a:spcAft>
                <a:spcPts val="800"/>
              </a:spcAft>
            </a:pPr>
            <a:r>
              <a:rPr lang="en-US" sz="3200" b="1"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 External Public Debt</a:t>
            </a:r>
            <a:r>
              <a:rPr lang="en-US" sz="32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r>
              <a:rPr lang="en-US" sz="3200" kern="100" dirty="0">
                <a:effectLst/>
                <a:latin typeface="Calibri" panose="020F0502020204030204" pitchFamily="34" charset="0"/>
                <a:ea typeface="Calibri" panose="020F0502020204030204" pitchFamily="34" charset="0"/>
                <a:cs typeface="Arial" panose="020B0604020202020204" pitchFamily="34" charset="0"/>
              </a:rPr>
              <a:t/>
            </a:r>
            <a:br>
              <a:rPr lang="en-US" sz="3200" kern="100" dirty="0">
                <a:effectLst/>
                <a:latin typeface="Calibri" panose="020F0502020204030204" pitchFamily="34" charset="0"/>
                <a:ea typeface="Calibri" panose="020F0502020204030204" pitchFamily="34" charset="0"/>
                <a:cs typeface="Arial" panose="020B0604020202020204" pitchFamily="34" charset="0"/>
              </a:rPr>
            </a:br>
            <a:endParaRPr lang="en-US" sz="3200" dirty="0"/>
          </a:p>
        </p:txBody>
      </p:sp>
      <p:sp>
        <p:nvSpPr>
          <p:cNvPr id="3" name="Content Placeholder 2">
            <a:extLst>
              <a:ext uri="{FF2B5EF4-FFF2-40B4-BE49-F238E27FC236}">
                <a16:creationId xmlns="" xmlns:a16="http://schemas.microsoft.com/office/drawing/2014/main" id="{E12BCB1A-4914-0CBC-78E8-D5CE7C54AF47}"/>
              </a:ext>
            </a:extLst>
          </p:cNvPr>
          <p:cNvSpPr>
            <a:spLocks noGrp="1"/>
          </p:cNvSpPr>
          <p:nvPr>
            <p:ph idx="1"/>
          </p:nvPr>
        </p:nvSpPr>
        <p:spPr>
          <a:xfrm>
            <a:off x="572193" y="1386335"/>
            <a:ext cx="10515600" cy="4351338"/>
          </a:xfrm>
        </p:spPr>
        <p:txBody>
          <a:bodyPr>
            <a:normAutofit fontScale="25000" lnSpcReduction="20000"/>
          </a:bodyPr>
          <a:lstStyle/>
          <a:p>
            <a:pPr marL="457200" indent="-228600" algn="justLow">
              <a:lnSpc>
                <a:spcPct val="120000"/>
              </a:lnSpc>
              <a:spcBef>
                <a:spcPts val="1000"/>
              </a:spcBef>
              <a:spcAft>
                <a:spcPts val="800"/>
              </a:spcAft>
              <a:buNone/>
            </a:pPr>
            <a:r>
              <a:rPr lang="en-US" sz="9600"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It consists of:</a:t>
            </a:r>
            <a:endParaRPr lang="en-US" sz="9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20000"/>
              </a:lnSpc>
              <a:spcAft>
                <a:spcPts val="800"/>
              </a:spcAft>
              <a:buFont typeface="+mj-lt"/>
              <a:buAutoNum type="arabicPeriod"/>
              <a:tabLst>
                <a:tab pos="457200" algn="l"/>
              </a:tabLst>
            </a:pPr>
            <a:r>
              <a:rPr lang="en-US" sz="9600" b="1"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Bilateral loans: </a:t>
            </a:r>
            <a:r>
              <a:rPr lang="en-US" sz="9600"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They are loans that are implemented between </a:t>
            </a:r>
            <a:r>
              <a:rPr lang="en-US" sz="9600" kern="100" dirty="0" smtClean="0">
                <a:solidFill>
                  <a:srgbClr val="000000"/>
                </a:solidFill>
                <a:effectLst/>
                <a:latin typeface="Calibri" panose="020F0502020204030204" pitchFamily="34" charset="0"/>
                <a:ea typeface="Calibri" panose="020F0502020204030204" pitchFamily="34" charset="0"/>
                <a:cs typeface="Arial" panose="020B0604020202020204" pitchFamily="34" charset="0"/>
              </a:rPr>
              <a:t>the state and </a:t>
            </a:r>
            <a:r>
              <a:rPr lang="en-US" sz="9600"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many other foreign countries, and these loans are divided into non-scheduled bilateral loans, and bilateral loans rescheduled within the framework of the Paris Club agreement.</a:t>
            </a:r>
            <a:endParaRPr lang="en-US" sz="9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20000"/>
              </a:lnSpc>
              <a:spcAft>
                <a:spcPts val="800"/>
              </a:spcAft>
              <a:buFont typeface="+mj-lt"/>
              <a:buAutoNum type="arabicPeriod"/>
              <a:tabLst>
                <a:tab pos="457200" algn="l"/>
              </a:tabLst>
            </a:pPr>
            <a:r>
              <a:rPr lang="en-US" sz="9600" b="1"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Loans of international financial bodies and organizations.</a:t>
            </a:r>
            <a:endParaRPr lang="en-US" sz="9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20000"/>
              </a:lnSpc>
              <a:spcAft>
                <a:spcPts val="800"/>
              </a:spcAft>
              <a:buFont typeface="+mj-lt"/>
              <a:buAutoNum type="arabicPeriod"/>
              <a:tabLst>
                <a:tab pos="457200" algn="l"/>
              </a:tabLst>
            </a:pPr>
            <a:r>
              <a:rPr lang="en-US" sz="9600" b="1"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Loans of Arab and international financing funds.</a:t>
            </a:r>
            <a:endParaRPr lang="en-US" sz="9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Low">
              <a:lnSpc>
                <a:spcPct val="120000"/>
              </a:lnSpc>
              <a:spcAft>
                <a:spcPts val="800"/>
              </a:spcAft>
              <a:buFont typeface="+mj-lt"/>
              <a:buAutoNum type="arabicPeriod"/>
              <a:tabLst>
                <a:tab pos="457200" algn="l"/>
              </a:tabLst>
            </a:pPr>
            <a:r>
              <a:rPr lang="en-US" sz="9600" b="1"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Dollar bonds issued on international stock exchanges and to non-resident shareholders: </a:t>
            </a:r>
            <a:r>
              <a:rPr lang="en-US" sz="9600"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These bonds are offered in multiple currencies such as the US dollar, the euro, the Japanese yen, the Chinese yuan and others, in addition to green dollar bonds, and Islamic sovereign sukuk issued in US dollars</a:t>
            </a:r>
            <a:r>
              <a:rPr lang="en-US" sz="1800"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Low"/>
            <a:endParaRPr lang="en-US" dirty="0"/>
          </a:p>
        </p:txBody>
      </p:sp>
      <p:sp>
        <p:nvSpPr>
          <p:cNvPr id="5" name="TextBox 4">
            <a:extLst>
              <a:ext uri="{FF2B5EF4-FFF2-40B4-BE49-F238E27FC236}">
                <a16:creationId xmlns="" xmlns:a16="http://schemas.microsoft.com/office/drawing/2014/main" id="{0FFBCBC5-DCE0-54D2-AA61-24BC649EF5ED}"/>
              </a:ext>
            </a:extLst>
          </p:cNvPr>
          <p:cNvSpPr txBox="1"/>
          <p:nvPr/>
        </p:nvSpPr>
        <p:spPr>
          <a:xfrm>
            <a:off x="386543" y="295710"/>
            <a:ext cx="10701250" cy="369332"/>
          </a:xfrm>
          <a:prstGeom prst="rect">
            <a:avLst/>
          </a:prstGeom>
          <a:noFill/>
        </p:spPr>
        <p:txBody>
          <a:bodyPr wrap="square">
            <a:spAutoFit/>
          </a:bodyPr>
          <a:lstStyle/>
          <a:p>
            <a:r>
              <a:rPr lang="en-US" dirty="0">
                <a:solidFill>
                  <a:schemeClr val="accent1">
                    <a:lumMod val="60000"/>
                    <a:lumOff val="40000"/>
                  </a:schemeClr>
                </a:solidFill>
                <a:latin typeface="Arial Rounded MT Bold" panose="020F0704030504030204" pitchFamily="34" charset="0"/>
                <a:ea typeface="+mj-ea"/>
                <a:cs typeface="+mj-cs"/>
              </a:rPr>
              <a:t>(1) What are your (a) country's public debts composition and its trends and projections?</a:t>
            </a:r>
          </a:p>
        </p:txBody>
      </p:sp>
      <p:sp>
        <p:nvSpPr>
          <p:cNvPr id="4" name="Slide Number Placeholder 3"/>
          <p:cNvSpPr>
            <a:spLocks noGrp="1"/>
          </p:cNvSpPr>
          <p:nvPr>
            <p:ph type="sldNum" sz="quarter" idx="12"/>
          </p:nvPr>
        </p:nvSpPr>
        <p:spPr/>
        <p:txBody>
          <a:bodyPr/>
          <a:lstStyle/>
          <a:p>
            <a:fld id="{62146BF1-45E2-4342-A93D-43C750AC3299}" type="slidenum">
              <a:rPr lang="en-US" smtClean="0"/>
              <a:t>5</a:t>
            </a:fld>
            <a:endParaRPr lang="en-US"/>
          </a:p>
        </p:txBody>
      </p:sp>
    </p:spTree>
    <p:extLst>
      <p:ext uri="{BB962C8B-B14F-4D97-AF65-F5344CB8AC3E}">
        <p14:creationId xmlns:p14="http://schemas.microsoft.com/office/powerpoint/2010/main" val="47785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9912C413-2981-AA9F-27D9-0F25C54F5F1F}"/>
              </a:ext>
            </a:extLst>
          </p:cNvPr>
          <p:cNvSpPr/>
          <p:nvPr/>
        </p:nvSpPr>
        <p:spPr>
          <a:xfrm>
            <a:off x="638695" y="514782"/>
            <a:ext cx="9153698" cy="9144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E20E169B-2432-FEDE-6BF7-CC5933291D61}"/>
              </a:ext>
            </a:extLst>
          </p:cNvPr>
          <p:cNvSpPr>
            <a:spLocks noGrp="1"/>
          </p:cNvSpPr>
          <p:nvPr>
            <p:ph type="title"/>
          </p:nvPr>
        </p:nvSpPr>
        <p:spPr>
          <a:xfrm>
            <a:off x="838200" y="315249"/>
            <a:ext cx="10515600" cy="1325563"/>
          </a:xfrm>
        </p:spPr>
        <p:txBody>
          <a:bodyPr/>
          <a:lstStyle/>
          <a:p>
            <a:r>
              <a:rPr lang="en-US" sz="3200" b="1" u="sng" kern="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Public </a:t>
            </a:r>
            <a:r>
              <a:rPr lang="en-US" sz="3200" b="1" u="sng" kern="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debt, </a:t>
            </a:r>
            <a:r>
              <a:rPr lang="en-US" sz="3200" b="1" u="sng" kern="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its trends and </a:t>
            </a:r>
            <a:r>
              <a:rPr lang="en-US" sz="3200" b="1" u="sng" kern="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projections</a:t>
            </a:r>
            <a:endParaRPr lang="en-US" dirty="0"/>
          </a:p>
        </p:txBody>
      </p:sp>
      <p:sp>
        <p:nvSpPr>
          <p:cNvPr id="3" name="Content Placeholder 2">
            <a:extLst>
              <a:ext uri="{FF2B5EF4-FFF2-40B4-BE49-F238E27FC236}">
                <a16:creationId xmlns="" xmlns:a16="http://schemas.microsoft.com/office/drawing/2014/main" id="{FF78A27D-420F-4442-5D78-ED0B38B246DE}"/>
              </a:ext>
            </a:extLst>
          </p:cNvPr>
          <p:cNvSpPr>
            <a:spLocks noGrp="1"/>
          </p:cNvSpPr>
          <p:nvPr>
            <p:ph idx="1"/>
          </p:nvPr>
        </p:nvSpPr>
        <p:spPr>
          <a:xfrm>
            <a:off x="638695" y="1840345"/>
            <a:ext cx="10515600" cy="4351338"/>
          </a:xfrm>
        </p:spPr>
        <p:txBody>
          <a:bodyPr>
            <a:noAutofit/>
          </a:bodyPr>
          <a:lstStyle/>
          <a:p>
            <a:pPr lvl="0" algn="just">
              <a:lnSpc>
                <a:spcPct val="100000"/>
              </a:lnSpc>
              <a:spcAft>
                <a:spcPts val="800"/>
              </a:spcAft>
              <a:buFont typeface="Wingdings" panose="05000000000000000000" pitchFamily="2" charset="2"/>
              <a:buChar char="q"/>
              <a:defRPr/>
            </a:pPr>
            <a:r>
              <a:rPr lang="en-US" sz="2000" b="1" kern="100" dirty="0">
                <a:solidFill>
                  <a:prstClr val="black"/>
                </a:solidFill>
                <a:latin typeface="Calibri" panose="020F0502020204030204" pitchFamily="34" charset="0"/>
                <a:ea typeface="Calibri" panose="020F0502020204030204" pitchFamily="34" charset="0"/>
                <a:cs typeface="Times New Roman" panose="02020603050405020304" pitchFamily="18" charset="0"/>
              </a:rPr>
              <a:t>The International Monetary Fund (IMF) reported this year that external debt challenges continue to be addressed globally, with many countries, especially emerging markets and developing economies, expected to see high debt levels. According to IMF estimates, external debt is expected to exceed 40% of GDP in most emerging economies</a:t>
            </a:r>
            <a:r>
              <a:rPr lang="en-US" sz="2000" b="1" kern="100"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a:t>
            </a:r>
            <a:endParaRPr lang="en-US" sz="2000" b="1" kern="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00000"/>
              </a:lnSpc>
              <a:spcAft>
                <a:spcPts val="800"/>
              </a:spcAft>
              <a:buFont typeface="Wingdings" panose="05000000000000000000" pitchFamily="2" charset="2"/>
              <a:buChar char="q"/>
              <a:defRPr/>
            </a:pPr>
            <a:r>
              <a:rPr lang="en-US" sz="2000" b="1" kern="100"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en-US" sz="2000" b="1" kern="100" dirty="0">
                <a:solidFill>
                  <a:prstClr val="black"/>
                </a:solidFill>
                <a:latin typeface="Calibri" panose="020F0502020204030204" pitchFamily="34" charset="0"/>
                <a:ea typeface="Calibri" panose="020F0502020204030204" pitchFamily="34" charset="0"/>
                <a:cs typeface="Times New Roman" panose="02020603050405020304" pitchFamily="18" charset="0"/>
              </a:rPr>
              <a:t>Egypt's external debt management has improved recently, </a:t>
            </a:r>
            <a:r>
              <a:rPr lang="en-US" sz="2000" b="1" kern="100"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due </a:t>
            </a:r>
            <a:r>
              <a:rPr lang="en-US" sz="2000" b="1" kern="100" dirty="0">
                <a:solidFill>
                  <a:prstClr val="black"/>
                </a:solidFill>
                <a:latin typeface="Calibri" panose="020F0502020204030204" pitchFamily="34" charset="0"/>
                <a:ea typeface="Calibri" panose="020F0502020204030204" pitchFamily="34" charset="0"/>
                <a:cs typeface="Times New Roman" panose="02020603050405020304" pitchFamily="18" charset="0"/>
              </a:rPr>
              <a:t>to a series of fiscal policies adopted by the government aimed at controlling borrowing rates and reducing debt service burdens. The Ministry of Finance and the Central Bank of Egypt implemented an integrated strategy that included the issuance of long-term bonds and the restructuring of some existing debt, which contributed to easing short-term financial pressures and stabilizing external debt levels.</a:t>
            </a:r>
            <a:endParaRPr lang="en-US" sz="2000" dirty="0"/>
          </a:p>
        </p:txBody>
      </p:sp>
      <p:sp>
        <p:nvSpPr>
          <p:cNvPr id="5" name="Slide Number Placeholder 4"/>
          <p:cNvSpPr>
            <a:spLocks noGrp="1"/>
          </p:cNvSpPr>
          <p:nvPr>
            <p:ph type="sldNum" sz="quarter" idx="12"/>
          </p:nvPr>
        </p:nvSpPr>
        <p:spPr/>
        <p:txBody>
          <a:bodyPr/>
          <a:lstStyle/>
          <a:p>
            <a:fld id="{62146BF1-45E2-4342-A93D-43C750AC3299}" type="slidenum">
              <a:rPr lang="en-US" smtClean="0"/>
              <a:t>6</a:t>
            </a:fld>
            <a:endParaRPr lang="en-US"/>
          </a:p>
        </p:txBody>
      </p:sp>
    </p:spTree>
    <p:extLst>
      <p:ext uri="{BB962C8B-B14F-4D97-AF65-F5344CB8AC3E}">
        <p14:creationId xmlns:p14="http://schemas.microsoft.com/office/powerpoint/2010/main" val="1077078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DC1C7B5A-37A7-0F18-3743-A6194EA56BF6}"/>
              </a:ext>
            </a:extLst>
          </p:cNvPr>
          <p:cNvSpPr/>
          <p:nvPr/>
        </p:nvSpPr>
        <p:spPr>
          <a:xfrm>
            <a:off x="382385" y="515389"/>
            <a:ext cx="11427229" cy="103077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91BA222A-1FA6-CA8F-EB0E-24479694C1E5}"/>
              </a:ext>
            </a:extLst>
          </p:cNvPr>
          <p:cNvSpPr>
            <a:spLocks noGrp="1"/>
          </p:cNvSpPr>
          <p:nvPr>
            <p:ph type="title"/>
          </p:nvPr>
        </p:nvSpPr>
        <p:spPr>
          <a:xfrm>
            <a:off x="605443" y="351370"/>
            <a:ext cx="11105803" cy="1325563"/>
          </a:xfrm>
        </p:spPr>
        <p:txBody>
          <a:bodyPr/>
          <a:lstStyle/>
          <a:p>
            <a:r>
              <a:rPr lang="en-US" sz="24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Debt strategies developed and implemented by the Debt Management Organization to ensure debt at sustainable levels</a:t>
            </a:r>
            <a:endParaRPr lang="en-US" dirty="0"/>
          </a:p>
        </p:txBody>
      </p:sp>
      <p:sp>
        <p:nvSpPr>
          <p:cNvPr id="3" name="Content Placeholder 2">
            <a:extLst>
              <a:ext uri="{FF2B5EF4-FFF2-40B4-BE49-F238E27FC236}">
                <a16:creationId xmlns="" xmlns:a16="http://schemas.microsoft.com/office/drawing/2014/main" id="{D89162F9-AEF5-E8FA-B26A-1B3CB0A79D57}"/>
              </a:ext>
            </a:extLst>
          </p:cNvPr>
          <p:cNvSpPr>
            <a:spLocks noGrp="1"/>
          </p:cNvSpPr>
          <p:nvPr>
            <p:ph idx="1"/>
          </p:nvPr>
        </p:nvSpPr>
        <p:spPr>
          <a:xfrm>
            <a:off x="605443" y="1991273"/>
            <a:ext cx="10515600" cy="4351338"/>
          </a:xfrm>
        </p:spPr>
        <p:txBody>
          <a:bodyPr>
            <a:noAutofit/>
          </a:bodyPr>
          <a:lstStyle/>
          <a:p>
            <a:pPr lvl="0" algn="justLow">
              <a:lnSpc>
                <a:spcPct val="100000"/>
              </a:lnSpc>
              <a:spcAft>
                <a:spcPts val="800"/>
              </a:spcAft>
              <a:buFont typeface="Wingdings" panose="05000000000000000000" pitchFamily="2" charset="2"/>
              <a:buChar char="q"/>
              <a:defRPr/>
            </a:pPr>
            <a:r>
              <a:rPr lang="en-US" sz="2200" kern="100" dirty="0">
                <a:solidFill>
                  <a:prstClr val="black"/>
                </a:solidFill>
                <a:latin typeface="Calibri" panose="020F0502020204030204" pitchFamily="34" charset="0"/>
                <a:ea typeface="Times New Roman" panose="02020603050405020304" pitchFamily="18" charset="0"/>
                <a:cs typeface="Arial" panose="020B0604020202020204" pitchFamily="34" charset="0"/>
              </a:rPr>
              <a:t>Debt management is under the jurisdiction of the Ministry of Finance. According to the annual budget law, the Ministry of Finance is responsible for borrowing, domestically and internationally, to finance the budget deficit and refinance existing debt.
  The Debt Management Unit of the Ministry of Finance manages the country's debt in the most cost-effective way by borrowing from the local and international market using a variety of tools with different features and maturities that meet the needs of different investors.
 The main task of the Debt Management Unit is to strengthen debt management in Egypt, in addition to that, the Ministry of Finance </a:t>
            </a:r>
            <a:r>
              <a:rPr lang="en-US" sz="2200" kern="100" dirty="0" smtClean="0">
                <a:solidFill>
                  <a:prstClr val="black"/>
                </a:solidFill>
                <a:latin typeface="Calibri" panose="020F0502020204030204" pitchFamily="34" charset="0"/>
                <a:ea typeface="Times New Roman" panose="02020603050405020304" pitchFamily="18" charset="0"/>
                <a:cs typeface="Arial" panose="020B0604020202020204" pitchFamily="34" charset="0"/>
              </a:rPr>
              <a:t> continues </a:t>
            </a:r>
            <a:r>
              <a:rPr lang="en-US" sz="2200" kern="100" dirty="0">
                <a:solidFill>
                  <a:prstClr val="black"/>
                </a:solidFill>
                <a:latin typeface="Calibri" panose="020F0502020204030204" pitchFamily="34" charset="0"/>
                <a:ea typeface="Times New Roman" panose="02020603050405020304" pitchFamily="18" charset="0"/>
                <a:cs typeface="Arial" panose="020B0604020202020204" pitchFamily="34" charset="0"/>
              </a:rPr>
              <a:t>its efforts to improve the central government debt structure as well as the relative size of overall financing needs, in addition to enhancing the resilience of the debt level and debt service in the face of macroeconomic shocks.</a:t>
            </a:r>
            <a:endParaRPr lang="en-US" sz="2200" dirty="0"/>
          </a:p>
        </p:txBody>
      </p:sp>
      <p:sp>
        <p:nvSpPr>
          <p:cNvPr id="5" name="Slide Number Placeholder 4"/>
          <p:cNvSpPr>
            <a:spLocks noGrp="1"/>
          </p:cNvSpPr>
          <p:nvPr>
            <p:ph type="sldNum" sz="quarter" idx="12"/>
          </p:nvPr>
        </p:nvSpPr>
        <p:spPr/>
        <p:txBody>
          <a:bodyPr/>
          <a:lstStyle/>
          <a:p>
            <a:fld id="{62146BF1-45E2-4342-A93D-43C750AC3299}" type="slidenum">
              <a:rPr lang="en-US" smtClean="0"/>
              <a:t>7</a:t>
            </a:fld>
            <a:endParaRPr lang="en-US"/>
          </a:p>
        </p:txBody>
      </p:sp>
    </p:spTree>
    <p:extLst>
      <p:ext uri="{BB962C8B-B14F-4D97-AF65-F5344CB8AC3E}">
        <p14:creationId xmlns:p14="http://schemas.microsoft.com/office/powerpoint/2010/main" val="3437920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E97E645-8E84-1266-1428-2F1737E4237A}"/>
              </a:ext>
            </a:extLst>
          </p:cNvPr>
          <p:cNvSpPr>
            <a:spLocks noGrp="1"/>
          </p:cNvSpPr>
          <p:nvPr>
            <p:ph idx="1"/>
          </p:nvPr>
        </p:nvSpPr>
        <p:spPr>
          <a:xfrm>
            <a:off x="1070956" y="782802"/>
            <a:ext cx="10515600" cy="4351338"/>
          </a:xfrm>
        </p:spPr>
        <p:txBody>
          <a:bodyPr>
            <a:normAutofit lnSpcReduction="10000"/>
          </a:bodyPr>
          <a:lstStyle/>
          <a:p>
            <a:pPr marL="0" lvl="0" indent="0" algn="just">
              <a:spcBef>
                <a:spcPct val="0"/>
              </a:spcBef>
              <a:buNone/>
              <a:defRPr/>
            </a:pPr>
            <a:r>
              <a:rPr lang="en-US" sz="2400" b="1" kern="0" dirty="0">
                <a:solidFill>
                  <a:srgbClr val="FF0000"/>
                </a:solidFill>
                <a:ea typeface="Times New Roman" panose="02020603050405020304" pitchFamily="18" charset="0"/>
                <a:cs typeface="Times New Roman" panose="02020603050405020304" pitchFamily="18" charset="0"/>
              </a:rPr>
              <a:t>Effective Debt </a:t>
            </a:r>
            <a:r>
              <a:rPr lang="en-US" sz="2400" b="1" kern="0" dirty="0" smtClean="0">
                <a:solidFill>
                  <a:srgbClr val="FF0000"/>
                </a:solidFill>
                <a:ea typeface="Times New Roman" panose="02020603050405020304" pitchFamily="18" charset="0"/>
                <a:cs typeface="Times New Roman" panose="02020603050405020304" pitchFamily="18" charset="0"/>
              </a:rPr>
              <a:t>Management: </a:t>
            </a:r>
            <a:r>
              <a:rPr lang="en-US" sz="2400" kern="0" dirty="0" smtClean="0">
                <a:ea typeface="Times New Roman" panose="02020603050405020304" pitchFamily="18" charset="0"/>
                <a:cs typeface="Times New Roman" panose="02020603050405020304" pitchFamily="18" charset="0"/>
              </a:rPr>
              <a:t>Egypt's </a:t>
            </a:r>
            <a:r>
              <a:rPr lang="en-US" sz="2400" kern="0" dirty="0">
                <a:ea typeface="Times New Roman" panose="02020603050405020304" pitchFamily="18" charset="0"/>
                <a:cs typeface="Times New Roman" panose="02020603050405020304" pitchFamily="18" charset="0"/>
              </a:rPr>
              <a:t>Comprehensive strategy has been adopted aimed at alleviating the debt burden, enhancing financial stability, and supporting the path of sustainable economic growth. This strategy is based on several main </a:t>
            </a:r>
            <a:r>
              <a:rPr lang="en-US" sz="2400" kern="0" dirty="0" smtClean="0">
                <a:ea typeface="Times New Roman" panose="02020603050405020304" pitchFamily="18" charset="0"/>
                <a:cs typeface="Times New Roman" panose="02020603050405020304" pitchFamily="18" charset="0"/>
              </a:rPr>
              <a:t>pillars: </a:t>
            </a:r>
            <a:r>
              <a:rPr lang="en-US" sz="2400" kern="0" dirty="0" smtClean="0">
                <a:solidFill>
                  <a:schemeClr val="accent1">
                    <a:lumMod val="20000"/>
                    <a:lumOff val="80000"/>
                  </a:schemeClr>
                </a:solidFill>
                <a:ea typeface="Times New Roman" panose="02020603050405020304" pitchFamily="18" charset="0"/>
                <a:cs typeface="Times New Roman" panose="02020603050405020304" pitchFamily="18" charset="0"/>
              </a:rPr>
              <a:t>:</a:t>
            </a:r>
            <a:r>
              <a:rPr lang="en-US" sz="2400" kern="0" dirty="0" smtClean="0">
                <a:ea typeface="Times New Roman" panose="02020603050405020304" pitchFamily="18" charset="0"/>
                <a:cs typeface="Times New Roman" panose="02020603050405020304" pitchFamily="18" charset="0"/>
              </a:rPr>
              <a:t> </a:t>
            </a:r>
            <a:r>
              <a:rPr lang="en-US" sz="2400" kern="0" dirty="0">
                <a:ea typeface="Times New Roman" panose="02020603050405020304" pitchFamily="18" charset="0"/>
                <a:cs typeface="Times New Roman" panose="02020603050405020304" pitchFamily="18" charset="0"/>
              </a:rPr>
              <a:t/>
            </a:r>
            <a:br>
              <a:rPr lang="en-US" sz="2400" kern="0" dirty="0">
                <a:ea typeface="Times New Roman" panose="02020603050405020304" pitchFamily="18" charset="0"/>
                <a:cs typeface="Times New Roman" panose="02020603050405020304" pitchFamily="18" charset="0"/>
              </a:rPr>
            </a:br>
            <a:r>
              <a:rPr lang="en-US" sz="2400" kern="0" dirty="0">
                <a:ea typeface="Times New Roman" panose="02020603050405020304" pitchFamily="18" charset="0"/>
                <a:cs typeface="Times New Roman" panose="02020603050405020304" pitchFamily="18" charset="0"/>
              </a:rPr>
              <a:t/>
            </a:r>
            <a:br>
              <a:rPr lang="en-US" sz="2400" kern="0" dirty="0">
                <a:ea typeface="Times New Roman" panose="02020603050405020304" pitchFamily="18" charset="0"/>
                <a:cs typeface="Times New Roman" panose="02020603050405020304" pitchFamily="18" charset="0"/>
              </a:rPr>
            </a:br>
            <a:r>
              <a:rPr lang="en-US" sz="2400" b="1" kern="0" dirty="0">
                <a:solidFill>
                  <a:srgbClr val="FF0000"/>
                </a:solidFill>
                <a:ea typeface="Times New Roman" panose="02020603050405020304" pitchFamily="18" charset="0"/>
                <a:cs typeface="Times New Roman" panose="02020603050405020304" pitchFamily="18" charset="0"/>
              </a:rPr>
              <a:t>First: </a:t>
            </a:r>
            <a:r>
              <a:rPr lang="en-US" sz="2400" kern="0" dirty="0">
                <a:ea typeface="Times New Roman" panose="02020603050405020304" pitchFamily="18" charset="0"/>
                <a:cs typeface="Times New Roman" panose="02020603050405020304" pitchFamily="18" charset="0"/>
              </a:rPr>
              <a:t>restructuring external debt and replacing short-term liabilities with long-term instruments. </a:t>
            </a:r>
            <a:endParaRPr lang="en-US" sz="2400" kern="0" dirty="0" smtClean="0">
              <a:ea typeface="Times New Roman" panose="02020603050405020304" pitchFamily="18" charset="0"/>
              <a:cs typeface="Times New Roman" panose="02020603050405020304" pitchFamily="18" charset="0"/>
            </a:endParaRPr>
          </a:p>
          <a:p>
            <a:pPr marL="0" lvl="0" indent="0" algn="just">
              <a:spcBef>
                <a:spcPct val="0"/>
              </a:spcBef>
              <a:buNone/>
              <a:defRPr/>
            </a:pPr>
            <a:endParaRPr lang="en-US" sz="2400" b="1" kern="0" dirty="0" smtClean="0">
              <a:solidFill>
                <a:srgbClr val="FF0000"/>
              </a:solidFill>
              <a:latin typeface="Calibri Light" panose="020F0302020204030204"/>
              <a:cs typeface="Times New Roman" panose="02020603050405020304" pitchFamily="18" charset="0"/>
            </a:endParaRPr>
          </a:p>
          <a:p>
            <a:pPr marL="0" lvl="0" indent="0" algn="just">
              <a:spcBef>
                <a:spcPct val="0"/>
              </a:spcBef>
              <a:buNone/>
              <a:defRPr/>
            </a:pPr>
            <a:r>
              <a:rPr lang="en-US" sz="2400" b="1" kern="0" dirty="0" smtClean="0">
                <a:solidFill>
                  <a:srgbClr val="FF0000"/>
                </a:solidFill>
                <a:latin typeface="Calibri Light" panose="020F0302020204030204"/>
                <a:cs typeface="Times New Roman" panose="02020603050405020304" pitchFamily="18" charset="0"/>
              </a:rPr>
              <a:t>Second</a:t>
            </a:r>
            <a:r>
              <a:rPr lang="en-US" sz="2400" kern="0" dirty="0">
                <a:solidFill>
                  <a:srgbClr val="FF0000"/>
                </a:solidFill>
                <a:latin typeface="Calibri Light" panose="020F0302020204030204"/>
                <a:cs typeface="Times New Roman" panose="02020603050405020304" pitchFamily="18" charset="0"/>
              </a:rPr>
              <a:t>: </a:t>
            </a:r>
            <a:r>
              <a:rPr lang="en-US" sz="2400" kern="0" dirty="0">
                <a:latin typeface="Calibri Light" panose="020F0302020204030204"/>
                <a:cs typeface="Times New Roman" panose="02020603050405020304" pitchFamily="18" charset="0"/>
              </a:rPr>
              <a:t>increasing government revenues </a:t>
            </a:r>
            <a:r>
              <a:rPr lang="en-US" sz="2400" kern="0" dirty="0" smtClean="0">
                <a:latin typeface="Calibri Light" panose="020F0302020204030204"/>
                <a:cs typeface="Times New Roman" panose="02020603050405020304" pitchFamily="18" charset="0"/>
              </a:rPr>
              <a:t>to </a:t>
            </a:r>
            <a:r>
              <a:rPr lang="en-US" sz="2400" kern="0" dirty="0">
                <a:latin typeface="Calibri Light" panose="020F0302020204030204"/>
                <a:cs typeface="Times New Roman" panose="02020603050405020304" pitchFamily="18" charset="0"/>
              </a:rPr>
              <a:t>reduce the need for additional borrowing. This can be achieved by broadening the tax base through tax system reforms aimed at reducing tax evasion and enhancing collection efficiency. Moreover, emphasis is placed on increasing non-tax revenues by improving revenues for public projects, and improving the use of state-owned assets through partial privatization or public-private partnerships.</a:t>
            </a:r>
            <a:endParaRPr lang="en-US" dirty="0"/>
          </a:p>
        </p:txBody>
      </p:sp>
      <p:sp>
        <p:nvSpPr>
          <p:cNvPr id="4" name="Slide Number Placeholder 3"/>
          <p:cNvSpPr>
            <a:spLocks noGrp="1"/>
          </p:cNvSpPr>
          <p:nvPr>
            <p:ph type="sldNum" sz="quarter" idx="12"/>
          </p:nvPr>
        </p:nvSpPr>
        <p:spPr/>
        <p:txBody>
          <a:bodyPr/>
          <a:lstStyle/>
          <a:p>
            <a:fld id="{62146BF1-45E2-4342-A93D-43C750AC3299}" type="slidenum">
              <a:rPr lang="en-US" smtClean="0"/>
              <a:t>8</a:t>
            </a:fld>
            <a:endParaRPr lang="en-US"/>
          </a:p>
        </p:txBody>
      </p:sp>
    </p:spTree>
    <p:extLst>
      <p:ext uri="{BB962C8B-B14F-4D97-AF65-F5344CB8AC3E}">
        <p14:creationId xmlns:p14="http://schemas.microsoft.com/office/powerpoint/2010/main" val="307473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B36AA6-624B-38B4-E3AD-837AF3246701}"/>
              </a:ext>
            </a:extLst>
          </p:cNvPr>
          <p:cNvSpPr>
            <a:spLocks noGrp="1"/>
          </p:cNvSpPr>
          <p:nvPr>
            <p:ph type="ctrTitle"/>
          </p:nvPr>
        </p:nvSpPr>
        <p:spPr>
          <a:xfrm>
            <a:off x="964275" y="608409"/>
            <a:ext cx="10008525" cy="1983582"/>
          </a:xfrm>
        </p:spPr>
        <p:txBody>
          <a:bodyPr>
            <a:normAutofit fontScale="90000"/>
          </a:bodyPr>
          <a:lstStyle/>
          <a:p>
            <a:pPr algn="justLow">
              <a:lnSpc>
                <a:spcPct val="150000"/>
              </a:lnSpc>
            </a:pPr>
            <a:r>
              <a:rPr lang="en-US" sz="2400" b="1" kern="0" dirty="0">
                <a:solidFill>
                  <a:srgbClr val="FF0000"/>
                </a:solidFill>
                <a:latin typeface="Calibri" panose="020F0502020204030204"/>
                <a:ea typeface="+mn-ea"/>
                <a:cs typeface="Arial" panose="020B0604020202020204" pitchFamily="34" charset="0"/>
              </a:rPr>
              <a:t>Third:</a:t>
            </a:r>
            <a:r>
              <a:rPr lang="en-US" sz="2400" kern="0" dirty="0">
                <a:latin typeface="Calibri" panose="020F0502020204030204"/>
                <a:ea typeface="+mn-ea"/>
                <a:cs typeface="Arial" panose="020B0604020202020204" pitchFamily="34" charset="0"/>
              </a:rPr>
              <a:t> Gradually reducing the fiscal deficit </a:t>
            </a:r>
            <a:r>
              <a:rPr lang="en-US" sz="2400" kern="0" dirty="0" smtClean="0">
                <a:latin typeface="Calibri" panose="020F0502020204030204"/>
                <a:ea typeface="+mn-ea"/>
                <a:cs typeface="Arial" panose="020B0604020202020204" pitchFamily="34" charset="0"/>
              </a:rPr>
              <a:t>by rationalizing  </a:t>
            </a:r>
            <a:r>
              <a:rPr lang="en-US" sz="2400" kern="0" dirty="0">
                <a:latin typeface="Calibri" panose="020F0502020204030204"/>
                <a:ea typeface="+mn-ea"/>
                <a:cs typeface="Arial" panose="020B0604020202020204" pitchFamily="34" charset="0"/>
              </a:rPr>
              <a:t>public spending while maintaining strategic investments in high-return infrastructure projects.</a:t>
            </a:r>
            <a:br>
              <a:rPr lang="en-US" sz="2400" kern="0" dirty="0">
                <a:latin typeface="Calibri" panose="020F0502020204030204"/>
                <a:ea typeface="+mn-ea"/>
                <a:cs typeface="Arial" panose="020B0604020202020204" pitchFamily="34" charset="0"/>
              </a:rPr>
            </a:br>
            <a:r>
              <a:rPr lang="en-US" sz="2400" kern="0" dirty="0">
                <a:latin typeface="Calibri" panose="020F0502020204030204"/>
                <a:ea typeface="+mn-ea"/>
                <a:cs typeface="Arial" panose="020B0604020202020204" pitchFamily="34" charset="0"/>
              </a:rPr>
              <a:t>In addition, diversification of funding sources remains a key element of the strategy.</a:t>
            </a:r>
            <a:endParaRPr lang="en-US" dirty="0"/>
          </a:p>
        </p:txBody>
      </p:sp>
      <p:sp>
        <p:nvSpPr>
          <p:cNvPr id="3" name="Subtitle 2">
            <a:extLst>
              <a:ext uri="{FF2B5EF4-FFF2-40B4-BE49-F238E27FC236}">
                <a16:creationId xmlns="" xmlns:a16="http://schemas.microsoft.com/office/drawing/2014/main" id="{6D45D7C5-4761-27ED-5CA5-5601F4CF2D53}"/>
              </a:ext>
            </a:extLst>
          </p:cNvPr>
          <p:cNvSpPr>
            <a:spLocks noGrp="1"/>
          </p:cNvSpPr>
          <p:nvPr>
            <p:ph type="subTitle" idx="1"/>
          </p:nvPr>
        </p:nvSpPr>
        <p:spPr>
          <a:xfrm>
            <a:off x="888075" y="3018069"/>
            <a:ext cx="10147069" cy="1655762"/>
          </a:xfrm>
        </p:spPr>
        <p:txBody>
          <a:bodyPr>
            <a:noAutofit/>
          </a:bodyPr>
          <a:lstStyle/>
          <a:p>
            <a:pPr lvl="0" algn="justLow">
              <a:lnSpc>
                <a:spcPct val="150000"/>
              </a:lnSpc>
              <a:spcBef>
                <a:spcPts val="0"/>
              </a:spcBef>
              <a:defRPr/>
            </a:pPr>
            <a:r>
              <a:rPr lang="en-US" sz="2200" kern="0" dirty="0">
                <a:cs typeface="Arial" panose="020B0604020202020204" pitchFamily="34" charset="0"/>
              </a:rPr>
              <a:t>Egypt is a pioneer in the green bond market in the Middle East and North Africa. In 2020, Egypt became the first country in the region to issue sovereign green bonds worth $ 750 million</a:t>
            </a:r>
            <a:r>
              <a:rPr lang="en-US" sz="2200" kern="0" dirty="0" smtClean="0">
                <a:cs typeface="Arial" panose="020B0604020202020204" pitchFamily="34" charset="0"/>
              </a:rPr>
              <a:t>, </a:t>
            </a:r>
            <a:r>
              <a:rPr lang="en-US" sz="2200" kern="0" dirty="0">
                <a:cs typeface="Arial" panose="020B0604020202020204" pitchFamily="34" charset="0"/>
              </a:rPr>
              <a:t>The bonds’ proceeds were allocated to finance clean transport, renewable energy, pollution prevention and </a:t>
            </a:r>
            <a:r>
              <a:rPr lang="en-US" sz="2200" kern="0" dirty="0" smtClean="0">
                <a:cs typeface="Arial" panose="020B0604020202020204" pitchFamily="34" charset="0"/>
              </a:rPr>
              <a:t>fighting, </a:t>
            </a:r>
            <a:r>
              <a:rPr lang="en-US" sz="2200" kern="0" dirty="0">
                <a:cs typeface="Arial" panose="020B0604020202020204" pitchFamily="34" charset="0"/>
              </a:rPr>
              <a:t>sustainable management of drinking water and sanitation, energy usage efficiency and adaptation to Climate Change.</a:t>
            </a:r>
          </a:p>
          <a:p>
            <a:pPr lvl="0" algn="justLow">
              <a:lnSpc>
                <a:spcPct val="170000"/>
              </a:lnSpc>
              <a:spcBef>
                <a:spcPts val="0"/>
              </a:spcBef>
              <a:defRPr/>
            </a:pPr>
            <a:endParaRPr lang="en-US" sz="2200" kern="0" dirty="0">
              <a:latin typeface="Calibri" panose="020F0502020204030204"/>
              <a:cs typeface="Arial" panose="020B0604020202020204" pitchFamily="34" charset="0"/>
            </a:endParaRPr>
          </a:p>
        </p:txBody>
      </p:sp>
      <p:sp>
        <p:nvSpPr>
          <p:cNvPr id="4" name="Slide Number Placeholder 3"/>
          <p:cNvSpPr>
            <a:spLocks noGrp="1"/>
          </p:cNvSpPr>
          <p:nvPr>
            <p:ph type="sldNum" sz="quarter" idx="12"/>
          </p:nvPr>
        </p:nvSpPr>
        <p:spPr/>
        <p:txBody>
          <a:bodyPr/>
          <a:lstStyle/>
          <a:p>
            <a:fld id="{62146BF1-45E2-4342-A93D-43C750AC3299}" type="slidenum">
              <a:rPr lang="en-US" smtClean="0"/>
              <a:t>9</a:t>
            </a:fld>
            <a:endParaRPr lang="en-US"/>
          </a:p>
        </p:txBody>
      </p:sp>
    </p:spTree>
    <p:extLst>
      <p:ext uri="{BB962C8B-B14F-4D97-AF65-F5344CB8AC3E}">
        <p14:creationId xmlns:p14="http://schemas.microsoft.com/office/powerpoint/2010/main" val="15917564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621</TotalTime>
  <Words>1416</Words>
  <Application>Microsoft Office PowerPoint</Application>
  <PresentationFormat>Custom</PresentationFormat>
  <Paragraphs>101</Paragraphs>
  <Slides>18</Slides>
  <Notes>0</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Office Theme</vt:lpstr>
      <vt:lpstr>1_Office Theme</vt:lpstr>
      <vt:lpstr>PowerPoint Presentation</vt:lpstr>
      <vt:lpstr>- The sustainability of public debt means the government's ability to meet its financial obligations related to public debt in the long term without negatively affecting the stability of the national economy, i.e. the government's ability to repay outstanding debts on time while maintaining fiscal balance and an appropriate level of debt so as not to cause significant pressure on the state's financial resources.  </vt:lpstr>
      <vt:lpstr>Government public debt is the debt committed by the Ministry of Finance as a representative of the state and the burdens resulting from this debt, and includes internal public debt and external public debt, and therefore the total public debt is divided into two parts as follows: </vt:lpstr>
      <vt:lpstr>PowerPoint Presentation</vt:lpstr>
      <vt:lpstr>(b) External Public Debt: </vt:lpstr>
      <vt:lpstr>Public debt, its trends and projections</vt:lpstr>
      <vt:lpstr>Debt strategies developed and implemented by the Debt Management Organization to ensure debt at sustainable levels</vt:lpstr>
      <vt:lpstr>PowerPoint Presentation</vt:lpstr>
      <vt:lpstr>Third: Gradually reducing the fiscal deficit by rationalizing  public spending while maintaining strategic investments in high-return infrastructure projects. In addition, diversification of funding sources remains a key element of the strategy.</vt:lpstr>
      <vt:lpstr>The legal articles governing the mandate of the Accountability State Authority to review the public debt</vt:lpstr>
      <vt:lpstr>PowerPoint Presentation</vt:lpstr>
      <vt:lpstr>The most important recommendations addressed in the ASA's reports regarding the audit of public debt</vt:lpstr>
      <vt:lpstr>The most important recommendations addressed in the ASA's reports regarding the audit of public debt</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Mohamed Hany</dc:creator>
  <cp:lastModifiedBy>Alaa Ahmed</cp:lastModifiedBy>
  <cp:revision>36</cp:revision>
  <cp:lastPrinted>2025-04-30T17:44:52Z</cp:lastPrinted>
  <dcterms:created xsi:type="dcterms:W3CDTF">2025-04-29T07:24:47Z</dcterms:created>
  <dcterms:modified xsi:type="dcterms:W3CDTF">2025-04-30T18:24:12Z</dcterms:modified>
</cp:coreProperties>
</file>