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68" r:id="rId6"/>
    <p:sldId id="274" r:id="rId7"/>
    <p:sldId id="267" r:id="rId8"/>
    <p:sldId id="265" r:id="rId9"/>
    <p:sldId id="266" r:id="rId10"/>
    <p:sldId id="259" r:id="rId11"/>
    <p:sldId id="275" r:id="rId12"/>
    <p:sldId id="276" r:id="rId13"/>
    <p:sldId id="277" r:id="rId14"/>
    <p:sldId id="261" r:id="rId15"/>
    <p:sldId id="263" r:id="rId16"/>
    <p:sldId id="270" r:id="rId17"/>
    <p:sldId id="443" r:id="rId18"/>
    <p:sldId id="449" r:id="rId19"/>
    <p:sldId id="441" r:id="rId20"/>
    <p:sldId id="264" r:id="rId21"/>
    <p:sldId id="271" r:id="rId22"/>
    <p:sldId id="262" r:id="rId23"/>
    <p:sldId id="448" r:id="rId24"/>
    <p:sldId id="4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5/12/2025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5/12/2025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5/12/2025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5/12/2025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5/12/2025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5/12/2025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5/12/2025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5/12/2025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5/12/2025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5/12/2025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5/12/2025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5/12/2025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nstitutionofindia.net/articles/article-293-borrowing-by-stat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Autofit/>
          </a:bodyPr>
          <a:lstStyle/>
          <a:p>
            <a:pPr algn="ctr"/>
            <a:r>
              <a:rPr lang="en-US" sz="6000" dirty="0"/>
              <a:t>IDI-WGPD WEBINAR </a:t>
            </a:r>
            <a:br>
              <a:rPr lang="en-US" sz="6000" dirty="0"/>
            </a:br>
            <a:r>
              <a:rPr lang="en-US" sz="6000" dirty="0"/>
              <a:t>14.5.2025</a:t>
            </a:r>
            <a:br>
              <a:rPr lang="en-US" sz="6000" dirty="0"/>
            </a:br>
            <a:r>
              <a:rPr lang="en-US" sz="6000" dirty="0"/>
              <a:t>Public Debt Sustainability</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pPr algn="ctr"/>
            <a:r>
              <a:rPr lang="en-US" b="1" dirty="0">
                <a:solidFill>
                  <a:schemeClr val="tx1">
                    <a:lumMod val="85000"/>
                    <a:lumOff val="15000"/>
                  </a:schemeClr>
                </a:solidFill>
              </a:rPr>
              <a:t>SAI INDIA</a:t>
            </a:r>
            <a:endParaRPr lang="en-US" sz="2400" b="1"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0FE12-B2D2-C9B8-8F1C-281AE2817A83}"/>
              </a:ext>
            </a:extLst>
          </p:cNvPr>
          <p:cNvSpPr>
            <a:spLocks noGrp="1"/>
          </p:cNvSpPr>
          <p:nvPr>
            <p:ph type="title"/>
          </p:nvPr>
        </p:nvSpPr>
        <p:spPr>
          <a:xfrm>
            <a:off x="-703529" y="939746"/>
            <a:ext cx="11088499" cy="1450757"/>
          </a:xfrm>
        </p:spPr>
        <p:txBody>
          <a:bodyPr>
            <a:normAutofit fontScale="90000"/>
          </a:bodyPr>
          <a:lstStyle/>
          <a:p>
            <a:pPr marL="1868170">
              <a:spcBef>
                <a:spcPts val="630"/>
              </a:spcBef>
            </a:pPr>
            <a:r>
              <a:rPr lang="en-US" sz="4800" b="1" dirty="0">
                <a:effectLst/>
                <a:latin typeface="Times New Roman" panose="02020603050405020304" pitchFamily="18" charset="0"/>
                <a:ea typeface="Times New Roman" panose="02020603050405020304" pitchFamily="18" charset="0"/>
              </a:rPr>
              <a:t>DMS:3 Benchmark</a:t>
            </a:r>
            <a:r>
              <a:rPr lang="en-US" sz="4800" b="1" spc="-25" dirty="0">
                <a:effectLst/>
                <a:latin typeface="Times New Roman" panose="02020603050405020304" pitchFamily="18" charset="0"/>
                <a:ea typeface="Times New Roman" panose="02020603050405020304" pitchFamily="18" charset="0"/>
              </a:rPr>
              <a:t> </a:t>
            </a:r>
            <a:r>
              <a:rPr lang="en-US" sz="4800" b="1" dirty="0">
                <a:effectLst/>
                <a:latin typeface="Times New Roman" panose="02020603050405020304" pitchFamily="18" charset="0"/>
                <a:ea typeface="Times New Roman" panose="02020603050405020304" pitchFamily="18" charset="0"/>
              </a:rPr>
              <a:t>Share</a:t>
            </a:r>
            <a:r>
              <a:rPr lang="en-US" sz="4800" b="1" spc="-20" dirty="0">
                <a:effectLst/>
                <a:latin typeface="Times New Roman" panose="02020603050405020304" pitchFamily="18" charset="0"/>
                <a:ea typeface="Times New Roman" panose="02020603050405020304" pitchFamily="18" charset="0"/>
              </a:rPr>
              <a:t> </a:t>
            </a:r>
            <a:r>
              <a:rPr lang="en-US" sz="4800" b="1" dirty="0">
                <a:effectLst/>
                <a:latin typeface="Times New Roman" panose="02020603050405020304" pitchFamily="18" charset="0"/>
                <a:ea typeface="Times New Roman" panose="02020603050405020304" pitchFamily="18" charset="0"/>
              </a:rPr>
              <a:t>of</a:t>
            </a:r>
            <a:r>
              <a:rPr lang="en-US" sz="4800" b="1" spc="-15" dirty="0">
                <a:effectLst/>
                <a:latin typeface="Times New Roman" panose="02020603050405020304" pitchFamily="18" charset="0"/>
                <a:ea typeface="Times New Roman" panose="02020603050405020304" pitchFamily="18" charset="0"/>
              </a:rPr>
              <a:t> </a:t>
            </a:r>
            <a:r>
              <a:rPr lang="en-US" sz="4800" b="1" dirty="0">
                <a:effectLst/>
                <a:latin typeface="Times New Roman" panose="02020603050405020304" pitchFamily="18" charset="0"/>
                <a:ea typeface="Times New Roman" panose="02020603050405020304" pitchFamily="18" charset="0"/>
              </a:rPr>
              <a:t>External</a:t>
            </a:r>
            <a:r>
              <a:rPr lang="en-US" sz="4800" b="1" spc="-10" dirty="0">
                <a:latin typeface="Times New Roman" panose="02020603050405020304" pitchFamily="18" charset="0"/>
                <a:ea typeface="Times New Roman" panose="02020603050405020304" pitchFamily="18" charset="0"/>
              </a:rPr>
              <a:t> </a:t>
            </a:r>
            <a:r>
              <a:rPr lang="en-US" sz="4800" b="1" spc="-20" dirty="0">
                <a:effectLst/>
                <a:latin typeface="Times New Roman" panose="02020603050405020304" pitchFamily="18" charset="0"/>
                <a:ea typeface="Times New Roman" panose="02020603050405020304" pitchFamily="18" charset="0"/>
              </a:rPr>
              <a:t>Debt</a:t>
            </a:r>
            <a:br>
              <a:rPr lang="en-IN" sz="4800" dirty="0">
                <a:effectLst/>
                <a:latin typeface="Times New Roman" panose="02020603050405020304" pitchFamily="18" charset="0"/>
                <a:ea typeface="Times New Roman" panose="02020603050405020304" pitchFamily="18" charset="0"/>
              </a:rPr>
            </a:br>
            <a:endParaRPr lang="en-IN" dirty="0"/>
          </a:p>
        </p:txBody>
      </p:sp>
      <p:graphicFrame>
        <p:nvGraphicFramePr>
          <p:cNvPr id="7" name="Content Placeholder 6">
            <a:extLst>
              <a:ext uri="{FF2B5EF4-FFF2-40B4-BE49-F238E27FC236}">
                <a16:creationId xmlns:a16="http://schemas.microsoft.com/office/drawing/2014/main" id="{54D2036D-DF63-F216-457C-F1C58C960806}"/>
              </a:ext>
            </a:extLst>
          </p:cNvPr>
          <p:cNvGraphicFramePr>
            <a:graphicFrameLocks noGrp="1"/>
          </p:cNvGraphicFramePr>
          <p:nvPr>
            <p:ph idx="1"/>
            <p:extLst>
              <p:ext uri="{D42A27DB-BD31-4B8C-83A1-F6EECF244321}">
                <p14:modId xmlns:p14="http://schemas.microsoft.com/office/powerpoint/2010/main" val="3493271929"/>
              </p:ext>
            </p:extLst>
          </p:nvPr>
        </p:nvGraphicFramePr>
        <p:xfrm>
          <a:off x="1212980" y="2743200"/>
          <a:ext cx="9955763" cy="1851578"/>
        </p:xfrm>
        <a:graphic>
          <a:graphicData uri="http://schemas.openxmlformats.org/drawingml/2006/table">
            <a:tbl>
              <a:tblPr firstRow="1" firstCol="1" lastRow="1" lastCol="1" bandRow="1" bandCol="1">
                <a:tableStyleId>{5C22544A-7EE6-4342-B048-85BDC9FD1C3A}</a:tableStyleId>
              </a:tblPr>
              <a:tblGrid>
                <a:gridCol w="3969075">
                  <a:extLst>
                    <a:ext uri="{9D8B030D-6E8A-4147-A177-3AD203B41FA5}">
                      <a16:colId xmlns:a16="http://schemas.microsoft.com/office/drawing/2014/main" val="4014789970"/>
                    </a:ext>
                  </a:extLst>
                </a:gridCol>
                <a:gridCol w="2976806">
                  <a:extLst>
                    <a:ext uri="{9D8B030D-6E8A-4147-A177-3AD203B41FA5}">
                      <a16:colId xmlns:a16="http://schemas.microsoft.com/office/drawing/2014/main" val="2919491122"/>
                    </a:ext>
                  </a:extLst>
                </a:gridCol>
                <a:gridCol w="3009882">
                  <a:extLst>
                    <a:ext uri="{9D8B030D-6E8A-4147-A177-3AD203B41FA5}">
                      <a16:colId xmlns:a16="http://schemas.microsoft.com/office/drawing/2014/main" val="2942541953"/>
                    </a:ext>
                  </a:extLst>
                </a:gridCol>
              </a:tblGrid>
              <a:tr h="1156996">
                <a:tc>
                  <a:txBody>
                    <a:bodyPr/>
                    <a:lstStyle/>
                    <a:p>
                      <a:pPr algn="l">
                        <a:spcBef>
                          <a:spcPts val="190"/>
                        </a:spcBef>
                        <a:buNone/>
                      </a:pPr>
                      <a:r>
                        <a:rPr lang="en-US" sz="1600" dirty="0">
                          <a:effectLst/>
                        </a:rPr>
                        <a:t> </a:t>
                      </a:r>
                      <a:endParaRPr lang="en-IN" sz="1600" dirty="0">
                        <a:effectLst/>
                      </a:endParaRPr>
                    </a:p>
                    <a:p>
                      <a:pPr marL="5715" algn="ctr">
                        <a:buNone/>
                      </a:pPr>
                      <a:endParaRPr lang="en-US" sz="1600" spc="-10" dirty="0">
                        <a:effectLst/>
                      </a:endParaRPr>
                    </a:p>
                    <a:p>
                      <a:pPr marL="5715" algn="ctr">
                        <a:buNone/>
                      </a:pPr>
                      <a:r>
                        <a:rPr lang="en-US" sz="1600" spc="-10" dirty="0">
                          <a:effectLst/>
                        </a:rPr>
                        <a:t>Indicator</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2870" marR="99060" algn="ctr">
                        <a:lnSpc>
                          <a:spcPts val="1255"/>
                        </a:lnSpc>
                        <a:buNone/>
                      </a:pPr>
                      <a:endParaRPr lang="en-US" sz="1600" dirty="0">
                        <a:effectLst/>
                      </a:endParaRPr>
                    </a:p>
                    <a:p>
                      <a:pPr marL="102870" marR="99060" algn="ctr">
                        <a:lnSpc>
                          <a:spcPts val="1255"/>
                        </a:lnSpc>
                        <a:buNone/>
                      </a:pPr>
                      <a:endParaRPr lang="en-US" sz="1600" dirty="0">
                        <a:effectLst/>
                      </a:endParaRPr>
                    </a:p>
                    <a:p>
                      <a:pPr marL="102870" marR="99060" algn="ctr">
                        <a:lnSpc>
                          <a:spcPts val="1255"/>
                        </a:lnSpc>
                        <a:buNone/>
                      </a:pPr>
                      <a:endParaRPr lang="en-US" sz="1600" dirty="0">
                        <a:effectLst/>
                      </a:endParaRPr>
                    </a:p>
                    <a:p>
                      <a:pPr marL="102870" marR="99060" algn="ctr">
                        <a:lnSpc>
                          <a:spcPts val="1255"/>
                        </a:lnSpc>
                        <a:buNone/>
                      </a:pPr>
                      <a:r>
                        <a:rPr lang="en-US" sz="1600" dirty="0">
                          <a:effectLst/>
                        </a:rPr>
                        <a:t>Benchmark</a:t>
                      </a:r>
                      <a:r>
                        <a:rPr lang="en-US" sz="1600" spc="-35" dirty="0">
                          <a:effectLst/>
                        </a:rPr>
                        <a:t> </a:t>
                      </a:r>
                      <a:r>
                        <a:rPr lang="en-US" sz="1600" spc="-10" dirty="0">
                          <a:effectLst/>
                        </a:rPr>
                        <a:t>Share</a:t>
                      </a:r>
                      <a:endParaRPr lang="en-IN" sz="1600" dirty="0">
                        <a:effectLst/>
                      </a:endParaRPr>
                    </a:p>
                    <a:p>
                      <a:pPr marL="102870" marR="97155" algn="ctr">
                        <a:lnSpc>
                          <a:spcPts val="1450"/>
                        </a:lnSpc>
                        <a:spcBef>
                          <a:spcPts val="10"/>
                        </a:spcBef>
                        <a:buNone/>
                      </a:pPr>
                      <a:r>
                        <a:rPr lang="en-US" sz="1600" dirty="0">
                          <a:effectLst/>
                        </a:rPr>
                        <a:t>(as</a:t>
                      </a:r>
                      <a:r>
                        <a:rPr lang="en-US" sz="1600" spc="-65" dirty="0">
                          <a:effectLst/>
                        </a:rPr>
                        <a:t> </a:t>
                      </a:r>
                      <a:r>
                        <a:rPr lang="en-US" sz="1600" dirty="0">
                          <a:effectLst/>
                        </a:rPr>
                        <a:t>per</a:t>
                      </a:r>
                      <a:r>
                        <a:rPr lang="en-US" sz="1600" spc="-65" dirty="0">
                          <a:effectLst/>
                        </a:rPr>
                        <a:t> </a:t>
                      </a:r>
                      <a:r>
                        <a:rPr lang="en-US" sz="1600" dirty="0">
                          <a:effectLst/>
                        </a:rPr>
                        <a:t>cent</a:t>
                      </a:r>
                      <a:r>
                        <a:rPr lang="en-US" sz="1600" spc="-60" dirty="0">
                          <a:effectLst/>
                        </a:rPr>
                        <a:t> </a:t>
                      </a:r>
                      <a:r>
                        <a:rPr lang="en-US" sz="1600" dirty="0">
                          <a:effectLst/>
                        </a:rPr>
                        <a:t>of public debt)</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8445" marR="17145" indent="-158750" algn="l">
                        <a:lnSpc>
                          <a:spcPct val="115000"/>
                        </a:lnSpc>
                        <a:spcBef>
                          <a:spcPts val="725"/>
                        </a:spcBef>
                        <a:buNone/>
                      </a:pPr>
                      <a:endParaRPr lang="en-US" sz="1600" dirty="0">
                        <a:effectLst/>
                      </a:endParaRPr>
                    </a:p>
                    <a:p>
                      <a:pPr marL="258445" marR="17145" indent="-158750" algn="l">
                        <a:lnSpc>
                          <a:spcPct val="115000"/>
                        </a:lnSpc>
                        <a:spcBef>
                          <a:spcPts val="725"/>
                        </a:spcBef>
                        <a:buNone/>
                      </a:pPr>
                      <a:r>
                        <a:rPr lang="en-US" sz="1600" dirty="0">
                          <a:effectLst/>
                        </a:rPr>
                        <a:t>Leeway</a:t>
                      </a:r>
                      <a:r>
                        <a:rPr lang="en-US" sz="1600" spc="-60" dirty="0">
                          <a:effectLst/>
                        </a:rPr>
                        <a:t> </a:t>
                      </a:r>
                      <a:r>
                        <a:rPr lang="en-US" sz="1600" dirty="0">
                          <a:effectLst/>
                        </a:rPr>
                        <a:t>(as</a:t>
                      </a:r>
                      <a:r>
                        <a:rPr lang="en-US" sz="1600" spc="-60" dirty="0">
                          <a:effectLst/>
                        </a:rPr>
                        <a:t> </a:t>
                      </a:r>
                      <a:r>
                        <a:rPr lang="en-US" sz="1600" dirty="0">
                          <a:effectLst/>
                        </a:rPr>
                        <a:t>per</a:t>
                      </a:r>
                      <a:r>
                        <a:rPr lang="en-US" sz="1600" spc="-65" dirty="0">
                          <a:effectLst/>
                        </a:rPr>
                        <a:t> </a:t>
                      </a:r>
                      <a:r>
                        <a:rPr lang="en-US" sz="1600" dirty="0">
                          <a:effectLst/>
                        </a:rPr>
                        <a:t>cent of public debt)</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2816495"/>
                  </a:ext>
                </a:extLst>
              </a:tr>
              <a:tr h="694582">
                <a:tc>
                  <a:txBody>
                    <a:bodyPr/>
                    <a:lstStyle/>
                    <a:p>
                      <a:pPr marL="67945" algn="l">
                        <a:lnSpc>
                          <a:spcPts val="1245"/>
                        </a:lnSpc>
                        <a:buNone/>
                      </a:pPr>
                      <a:endParaRPr lang="en-US" sz="1600" dirty="0">
                        <a:effectLst/>
                      </a:endParaRPr>
                    </a:p>
                    <a:p>
                      <a:pPr marL="67945" algn="l">
                        <a:lnSpc>
                          <a:spcPts val="1245"/>
                        </a:lnSpc>
                        <a:buNone/>
                      </a:pPr>
                      <a:endParaRPr lang="en-US" sz="1600" dirty="0">
                        <a:effectLst/>
                      </a:endParaRPr>
                    </a:p>
                    <a:p>
                      <a:pPr marL="67945" algn="ctr">
                        <a:lnSpc>
                          <a:spcPts val="1245"/>
                        </a:lnSpc>
                        <a:buNone/>
                      </a:pPr>
                      <a:r>
                        <a:rPr lang="en-US" sz="1600" dirty="0">
                          <a:effectLst/>
                        </a:rPr>
                        <a:t>External</a:t>
                      </a:r>
                      <a:r>
                        <a:rPr lang="en-US" sz="1600" spc="-30" dirty="0">
                          <a:effectLst/>
                        </a:rPr>
                        <a:t> </a:t>
                      </a:r>
                      <a:r>
                        <a:rPr lang="en-US" sz="1600" spc="-20" dirty="0">
                          <a:effectLst/>
                        </a:rPr>
                        <a:t>debt</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2870" marR="97155" algn="ctr">
                        <a:lnSpc>
                          <a:spcPts val="1245"/>
                        </a:lnSpc>
                        <a:buNone/>
                      </a:pPr>
                      <a:endParaRPr lang="en-US" sz="1600" spc="-50" dirty="0">
                        <a:effectLst/>
                      </a:endParaRPr>
                    </a:p>
                    <a:p>
                      <a:pPr marL="102870" marR="97155" algn="ctr">
                        <a:lnSpc>
                          <a:spcPts val="1245"/>
                        </a:lnSpc>
                        <a:buNone/>
                      </a:pPr>
                      <a:endParaRPr lang="en-US" sz="1600" spc="-50" dirty="0">
                        <a:effectLst/>
                      </a:endParaRPr>
                    </a:p>
                    <a:p>
                      <a:pPr marL="102870" marR="97155" algn="ctr">
                        <a:lnSpc>
                          <a:spcPts val="1245"/>
                        </a:lnSpc>
                        <a:buNone/>
                      </a:pPr>
                      <a:r>
                        <a:rPr lang="en-US" sz="1600" spc="-50" dirty="0">
                          <a:effectLst/>
                        </a:rPr>
                        <a:t>7</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lnSpc>
                          <a:spcPts val="1245"/>
                        </a:lnSpc>
                        <a:buNone/>
                      </a:pPr>
                      <a:endParaRPr lang="en-US" sz="1600" spc="-25" dirty="0">
                        <a:effectLst/>
                      </a:endParaRPr>
                    </a:p>
                    <a:p>
                      <a:pPr marL="6985" algn="ctr">
                        <a:lnSpc>
                          <a:spcPts val="1245"/>
                        </a:lnSpc>
                        <a:buNone/>
                      </a:pPr>
                      <a:endParaRPr lang="en-US" sz="1600" spc="-25" dirty="0">
                        <a:effectLst/>
                      </a:endParaRPr>
                    </a:p>
                    <a:p>
                      <a:pPr marL="6985" algn="ctr">
                        <a:lnSpc>
                          <a:spcPts val="1245"/>
                        </a:lnSpc>
                        <a:buNone/>
                      </a:pPr>
                      <a:r>
                        <a:rPr lang="en-US" sz="1600" spc="-25" dirty="0">
                          <a:effectLst/>
                        </a:rPr>
                        <a:t>±3</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73636846"/>
                  </a:ext>
                </a:extLst>
              </a:tr>
            </a:tbl>
          </a:graphicData>
        </a:graphic>
      </p:graphicFrame>
    </p:spTree>
    <p:extLst>
      <p:ext uri="{BB962C8B-B14F-4D97-AF65-F5344CB8AC3E}">
        <p14:creationId xmlns:p14="http://schemas.microsoft.com/office/powerpoint/2010/main" val="343745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E788-2542-E5BA-277E-8E29F91FC159}"/>
              </a:ext>
            </a:extLst>
          </p:cNvPr>
          <p:cNvSpPr>
            <a:spLocks noGrp="1"/>
          </p:cNvSpPr>
          <p:nvPr>
            <p:ph type="title"/>
          </p:nvPr>
        </p:nvSpPr>
        <p:spPr/>
        <p:txBody>
          <a:bodyPr>
            <a:normAutofit fontScale="90000"/>
          </a:bodyPr>
          <a:lstStyle/>
          <a:p>
            <a:r>
              <a:rPr lang="en-IN" dirty="0"/>
              <a:t>SAI mandate to audit PD and PDM</a:t>
            </a:r>
            <a:br>
              <a:rPr lang="en-IN" dirty="0"/>
            </a:br>
            <a:endParaRPr lang="en-IN" dirty="0"/>
          </a:p>
        </p:txBody>
      </p:sp>
      <p:sp>
        <p:nvSpPr>
          <p:cNvPr id="3" name="Content Placeholder 2">
            <a:extLst>
              <a:ext uri="{FF2B5EF4-FFF2-40B4-BE49-F238E27FC236}">
                <a16:creationId xmlns:a16="http://schemas.microsoft.com/office/drawing/2014/main" id="{007BEBF2-D98B-786A-222E-DC0D64D003C1}"/>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n-US" sz="2800" dirty="0"/>
              <a:t>As per Article 149 of the Constitution of India read with the provisions of the Comptroller and Auditor General of India (Duties, Powers and Conditions of Service) Act, 1971, it is the duty of the SAI India to audit all receipts and expenditure of the Union Government and State Governments. </a:t>
            </a:r>
          </a:p>
          <a:p>
            <a:pPr algn="just">
              <a:buFont typeface="Wingdings" panose="05000000000000000000" pitchFamily="2" charset="2"/>
              <a:buChar char="Ø"/>
            </a:pPr>
            <a:r>
              <a:rPr lang="en-US" sz="2800" dirty="0"/>
              <a:t> As Public debt is a component of receipts of the Union Government it is thus within the scope of SAI India’s audit mandate.</a:t>
            </a:r>
            <a:endParaRPr lang="en-IN" sz="2800" dirty="0"/>
          </a:p>
        </p:txBody>
      </p:sp>
    </p:spTree>
    <p:extLst>
      <p:ext uri="{BB962C8B-B14F-4D97-AF65-F5344CB8AC3E}">
        <p14:creationId xmlns:p14="http://schemas.microsoft.com/office/powerpoint/2010/main" val="138419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02FD0-65A8-1D3F-419D-66A0765539C3}"/>
              </a:ext>
            </a:extLst>
          </p:cNvPr>
          <p:cNvSpPr>
            <a:spLocks noGrp="1"/>
          </p:cNvSpPr>
          <p:nvPr>
            <p:ph type="title"/>
          </p:nvPr>
        </p:nvSpPr>
        <p:spPr>
          <a:xfrm>
            <a:off x="1097280" y="286603"/>
            <a:ext cx="10058400" cy="1821598"/>
          </a:xfrm>
        </p:spPr>
        <p:txBody>
          <a:bodyPr>
            <a:normAutofit fontScale="90000"/>
          </a:bodyPr>
          <a:lstStyle/>
          <a:p>
            <a:r>
              <a:rPr lang="en-IN" dirty="0"/>
              <a:t>What areas were audited, particularly those relating to PD sustainability</a:t>
            </a:r>
            <a:br>
              <a:rPr lang="en-IN" dirty="0"/>
            </a:br>
            <a:endParaRPr lang="en-IN" dirty="0"/>
          </a:p>
        </p:txBody>
      </p:sp>
      <p:sp>
        <p:nvSpPr>
          <p:cNvPr id="3" name="Content Placeholder 2">
            <a:extLst>
              <a:ext uri="{FF2B5EF4-FFF2-40B4-BE49-F238E27FC236}">
                <a16:creationId xmlns:a16="http://schemas.microsoft.com/office/drawing/2014/main" id="{E03D69FF-9718-C16F-B63C-FD3F2A4CC1FB}"/>
              </a:ext>
            </a:extLst>
          </p:cNvPr>
          <p:cNvSpPr>
            <a:spLocks noGrp="1"/>
          </p:cNvSpPr>
          <p:nvPr>
            <p:ph idx="1"/>
          </p:nvPr>
        </p:nvSpPr>
        <p:spPr/>
        <p:txBody>
          <a:bodyPr/>
          <a:lstStyle/>
          <a:p>
            <a:pPr algn="just"/>
            <a:r>
              <a:rPr lang="en-US" dirty="0"/>
              <a:t>The Performance Audit on Public Debt Management was conducted in 2015 and another study was undertaken in 2020 to assess whether the Government of India:</a:t>
            </a:r>
          </a:p>
          <a:p>
            <a:pPr algn="just"/>
            <a:r>
              <a:rPr lang="en-US" dirty="0"/>
              <a:t>• had a clear and explicit </a:t>
            </a:r>
            <a:r>
              <a:rPr lang="en-US" b="1" u="sng" dirty="0"/>
              <a:t>legal as well as organizational framework </a:t>
            </a:r>
            <a:r>
              <a:rPr lang="en-US" dirty="0"/>
              <a:t>for managing Public Debt; </a:t>
            </a:r>
          </a:p>
          <a:p>
            <a:pPr algn="just"/>
            <a:r>
              <a:rPr lang="en-US" dirty="0"/>
              <a:t>• had a debt management strategy to enable </a:t>
            </a:r>
            <a:r>
              <a:rPr lang="en-US" b="1" u="sng" dirty="0"/>
              <a:t>minimization of the risk and cost </a:t>
            </a:r>
            <a:r>
              <a:rPr lang="en-US" dirty="0"/>
              <a:t>involved;</a:t>
            </a:r>
          </a:p>
          <a:p>
            <a:pPr algn="just"/>
            <a:r>
              <a:rPr lang="en-US" dirty="0"/>
              <a:t> • had established an arrangement for effective execution of </a:t>
            </a:r>
            <a:r>
              <a:rPr lang="en-US" b="1" u="sng" dirty="0"/>
              <a:t>debt management activities </a:t>
            </a:r>
            <a:r>
              <a:rPr lang="en-US" dirty="0"/>
              <a:t>and adopted </a:t>
            </a:r>
            <a:r>
              <a:rPr lang="en-US" b="1" u="sng" dirty="0"/>
              <a:t>sound practices in debt servicing</a:t>
            </a:r>
            <a:r>
              <a:rPr lang="en-US" dirty="0"/>
              <a:t>; </a:t>
            </a:r>
          </a:p>
          <a:p>
            <a:pPr algn="just"/>
            <a:r>
              <a:rPr lang="en-US" dirty="0"/>
              <a:t> • had set up </a:t>
            </a:r>
            <a:r>
              <a:rPr lang="en-US" b="1" u="sng" dirty="0"/>
              <a:t>effective information systems </a:t>
            </a:r>
            <a:r>
              <a:rPr lang="en-US" dirty="0"/>
              <a:t>which enabled a complete and accurate public debt reporting system/debt database, to provide reliable financial information and to meet legal requirements. </a:t>
            </a:r>
            <a:endParaRPr lang="en-IN" dirty="0"/>
          </a:p>
        </p:txBody>
      </p:sp>
    </p:spTree>
    <p:extLst>
      <p:ext uri="{BB962C8B-B14F-4D97-AF65-F5344CB8AC3E}">
        <p14:creationId xmlns:p14="http://schemas.microsoft.com/office/powerpoint/2010/main" val="353484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D7F4-E4FF-9065-D663-DB9D46888C3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C6DBA275-0032-19A7-D722-4331B05FA4B1}"/>
              </a:ext>
            </a:extLst>
          </p:cNvPr>
          <p:cNvSpPr>
            <a:spLocks noGrp="1"/>
          </p:cNvSpPr>
          <p:nvPr>
            <p:ph idx="1"/>
          </p:nvPr>
        </p:nvSpPr>
        <p:spPr/>
        <p:txBody>
          <a:bodyPr>
            <a:normAutofit fontScale="92500" lnSpcReduction="10000"/>
          </a:bodyPr>
          <a:lstStyle/>
          <a:p>
            <a:pPr algn="just">
              <a:buFont typeface="Arial" panose="020B0604020202020204" pitchFamily="34" charset="0"/>
              <a:buChar char="•"/>
            </a:pPr>
            <a:r>
              <a:rPr lang="en-IN" sz="2400" b="0" i="0" dirty="0">
                <a:solidFill>
                  <a:schemeClr val="tx1"/>
                </a:solidFill>
                <a:effectLst/>
                <a:latin typeface="Times-Roman"/>
              </a:rPr>
              <a:t> </a:t>
            </a:r>
            <a:r>
              <a:rPr lang="en-IN" sz="2400" b="1" i="0" u="sng" dirty="0">
                <a:solidFill>
                  <a:schemeClr val="tx1"/>
                </a:solidFill>
                <a:effectLst/>
                <a:latin typeface="Times-Roman"/>
              </a:rPr>
              <a:t>Debt Management Strategy </a:t>
            </a:r>
            <a:r>
              <a:rPr lang="en-IN" sz="2400" b="0" i="0" dirty="0">
                <a:solidFill>
                  <a:schemeClr val="tx1"/>
                </a:solidFill>
                <a:effectLst/>
                <a:latin typeface="Times-Roman"/>
              </a:rPr>
              <a:t>met objectives of containing debt cost, risk management and  market development.</a:t>
            </a:r>
            <a:endParaRPr lang="en-IN" sz="2400" dirty="0">
              <a:solidFill>
                <a:schemeClr val="tx1"/>
              </a:solidFill>
              <a:latin typeface="Times-Roman"/>
            </a:endParaRPr>
          </a:p>
          <a:p>
            <a:pPr>
              <a:buFont typeface="Arial" panose="020B0604020202020204" pitchFamily="34" charset="0"/>
              <a:buChar char="•"/>
            </a:pPr>
            <a:r>
              <a:rPr lang="en-IN" sz="2400" b="0" i="0" dirty="0">
                <a:solidFill>
                  <a:schemeClr val="tx1"/>
                </a:solidFill>
                <a:effectLst/>
                <a:latin typeface="Times-Roman"/>
              </a:rPr>
              <a:t> The MIS / Database provided complete, accurate and reliable </a:t>
            </a:r>
            <a:r>
              <a:rPr lang="en-IN" sz="2400" b="1" i="0" u="sng" dirty="0">
                <a:solidFill>
                  <a:schemeClr val="tx1"/>
                </a:solidFill>
                <a:effectLst/>
                <a:latin typeface="Times-Roman"/>
              </a:rPr>
              <a:t>public debt  reporting </a:t>
            </a:r>
            <a:r>
              <a:rPr lang="en-IN" sz="2400" b="0" i="0" dirty="0">
                <a:solidFill>
                  <a:schemeClr val="tx1"/>
                </a:solidFill>
                <a:effectLst/>
                <a:latin typeface="Times-Roman"/>
              </a:rPr>
              <a:t>and related financial information.</a:t>
            </a:r>
            <a:r>
              <a:rPr lang="en-IN" sz="2400" dirty="0">
                <a:solidFill>
                  <a:schemeClr val="tx1"/>
                </a:solidFill>
              </a:rPr>
              <a:t> </a:t>
            </a:r>
          </a:p>
          <a:p>
            <a:pPr marL="0" indent="0">
              <a:buNone/>
            </a:pPr>
            <a:r>
              <a:rPr lang="en-IN" sz="2400" dirty="0">
                <a:solidFill>
                  <a:schemeClr val="tx1"/>
                </a:solidFill>
              </a:rPr>
              <a:t> </a:t>
            </a:r>
          </a:p>
          <a:p>
            <a:pPr marL="0" indent="0">
              <a:buNone/>
            </a:pPr>
            <a:r>
              <a:rPr lang="en-IN" sz="2400" dirty="0">
                <a:solidFill>
                  <a:schemeClr val="tx1"/>
                </a:solidFill>
              </a:rPr>
              <a:t>Significantly, at the sub-national levels too, SAI, through its offices across all the 28 provinces, has been regularly examining the issue of public debt and commenting on adequacy of disclosures and its sustainability.</a:t>
            </a:r>
            <a:br>
              <a:rPr lang="en-IN" dirty="0">
                <a:solidFill>
                  <a:schemeClr val="tx1"/>
                </a:solidFill>
              </a:rPr>
            </a:br>
            <a:endParaRPr lang="en-IN" dirty="0">
              <a:solidFill>
                <a:schemeClr val="tx1"/>
              </a:solidFill>
            </a:endParaRPr>
          </a:p>
        </p:txBody>
      </p:sp>
    </p:spTree>
    <p:extLst>
      <p:ext uri="{BB962C8B-B14F-4D97-AF65-F5344CB8AC3E}">
        <p14:creationId xmlns:p14="http://schemas.microsoft.com/office/powerpoint/2010/main" val="381266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2F95-A0F0-8F64-F767-E4C01D37D270}"/>
              </a:ext>
            </a:extLst>
          </p:cNvPr>
          <p:cNvSpPr>
            <a:spLocks noGrp="1"/>
          </p:cNvSpPr>
          <p:nvPr>
            <p:ph type="title"/>
          </p:nvPr>
        </p:nvSpPr>
        <p:spPr>
          <a:xfrm>
            <a:off x="1066800" y="757943"/>
            <a:ext cx="10058400" cy="702303"/>
          </a:xfrm>
        </p:spPr>
        <p:txBody>
          <a:bodyPr>
            <a:noAutofit/>
          </a:bodyPr>
          <a:lstStyle/>
          <a:p>
            <a:r>
              <a:rPr lang="en-IN" sz="4000" dirty="0"/>
              <a:t>FISCAL INDICATORS COMPUTED &amp; COMMENTED UPON</a:t>
            </a:r>
          </a:p>
        </p:txBody>
      </p:sp>
      <p:sp>
        <p:nvSpPr>
          <p:cNvPr id="3" name="Content Placeholder 2">
            <a:extLst>
              <a:ext uri="{FF2B5EF4-FFF2-40B4-BE49-F238E27FC236}">
                <a16:creationId xmlns:a16="http://schemas.microsoft.com/office/drawing/2014/main" id="{3F42B489-86EB-CA5B-3520-6ABA811C40DE}"/>
              </a:ext>
            </a:extLst>
          </p:cNvPr>
          <p:cNvSpPr>
            <a:spLocks noGrp="1"/>
          </p:cNvSpPr>
          <p:nvPr>
            <p:ph idx="1"/>
          </p:nvPr>
        </p:nvSpPr>
        <p:spPr>
          <a:xfrm>
            <a:off x="1097280" y="1845734"/>
            <a:ext cx="10601384" cy="4460798"/>
          </a:xfrm>
        </p:spPr>
        <p:txBody>
          <a:bodyPr>
            <a:normAutofit lnSpcReduction="10000"/>
          </a:bodyPr>
          <a:lstStyle/>
          <a:p>
            <a:pPr marL="0" indent="0">
              <a:buNone/>
            </a:pPr>
            <a:r>
              <a:rPr lang="en-IN" b="1" dirty="0"/>
              <a:t>     </a:t>
            </a:r>
            <a:r>
              <a:rPr lang="en-IN" b="1" dirty="0">
                <a:solidFill>
                  <a:schemeClr val="tx2"/>
                </a:solidFill>
              </a:rPr>
              <a:t>A. Review of government’s fiscal parameters' viz </a:t>
            </a:r>
            <a:r>
              <a:rPr lang="en-IN" dirty="0"/>
              <a:t>–</a:t>
            </a:r>
          </a:p>
          <a:p>
            <a:pPr marL="806958" lvl="1" indent="-514350">
              <a:buFont typeface="+mj-lt"/>
              <a:buAutoNum type="romanLcPeriod"/>
            </a:pPr>
            <a:r>
              <a:rPr lang="en-IN" dirty="0"/>
              <a:t>Revenue Deficit/Fiscal Deficit</a:t>
            </a:r>
          </a:p>
          <a:p>
            <a:pPr marL="806958" lvl="1" indent="-514350">
              <a:buFont typeface="+mj-lt"/>
              <a:buAutoNum type="romanLcPeriod"/>
            </a:pPr>
            <a:r>
              <a:rPr lang="en-IN" dirty="0"/>
              <a:t>Debt to GSDP/GDP ratio</a:t>
            </a:r>
          </a:p>
          <a:p>
            <a:pPr marL="806958" lvl="1" indent="-514350">
              <a:buFont typeface="+mj-lt"/>
              <a:buAutoNum type="romanLcPeriod"/>
            </a:pPr>
            <a:r>
              <a:rPr lang="en-IN" dirty="0"/>
              <a:t>Revenue Receipts as a % of GSDP</a:t>
            </a:r>
          </a:p>
          <a:p>
            <a:pPr marL="635508" lvl="1" indent="-342900">
              <a:buAutoNum type="alphaUcPeriod" startAt="2"/>
            </a:pPr>
            <a:r>
              <a:rPr lang="en-IN" sz="2000" b="1" dirty="0">
                <a:solidFill>
                  <a:schemeClr val="tx2"/>
                </a:solidFill>
              </a:rPr>
              <a:t>Financing pattern of F.D- </a:t>
            </a:r>
          </a:p>
          <a:p>
            <a:pPr marL="692658" lvl="1" indent="-400050">
              <a:buAutoNum type="romanLcPeriod"/>
            </a:pPr>
            <a:r>
              <a:rPr lang="en-IN" dirty="0"/>
              <a:t>Quantum and maturity profile of Market Borrowings</a:t>
            </a:r>
          </a:p>
          <a:p>
            <a:pPr marL="692658" lvl="1" indent="-400050">
              <a:buAutoNum type="romanLcPeriod"/>
            </a:pPr>
            <a:r>
              <a:rPr lang="en-IN" dirty="0"/>
              <a:t>Loans from Union Government</a:t>
            </a:r>
          </a:p>
          <a:p>
            <a:pPr marL="692658" lvl="1" indent="-400050">
              <a:buAutoNum type="romanLcPeriod"/>
            </a:pPr>
            <a:r>
              <a:rPr lang="en-IN" dirty="0"/>
              <a:t>Special Securities against Savings funds etc.</a:t>
            </a:r>
          </a:p>
          <a:p>
            <a:pPr marL="749808" lvl="1" indent="-457200">
              <a:buAutoNum type="alphaUcPeriod" startAt="3"/>
            </a:pPr>
            <a:r>
              <a:rPr lang="en-IN" sz="2000" b="1" dirty="0">
                <a:solidFill>
                  <a:schemeClr val="tx2"/>
                </a:solidFill>
              </a:rPr>
              <a:t>Components of Public Debt –</a:t>
            </a:r>
          </a:p>
          <a:p>
            <a:pPr marL="692658" lvl="1" indent="-400050">
              <a:buAutoNum type="romanLcPeriod"/>
            </a:pPr>
            <a:r>
              <a:rPr lang="en-IN" dirty="0"/>
              <a:t>Internal</a:t>
            </a:r>
          </a:p>
          <a:p>
            <a:pPr marL="692658" lvl="1" indent="-400050">
              <a:buAutoNum type="romanLcPeriod"/>
            </a:pPr>
            <a:r>
              <a:rPr lang="en-IN" dirty="0"/>
              <a:t>External	</a:t>
            </a:r>
          </a:p>
          <a:p>
            <a:pPr marL="692658" lvl="1" indent="-400050">
              <a:buAutoNum type="romanLcPeriod"/>
            </a:pPr>
            <a:r>
              <a:rPr lang="en-IN" dirty="0"/>
              <a:t>Budgeted/Off- Budget Borrowings</a:t>
            </a:r>
          </a:p>
          <a:p>
            <a:pPr marL="292608" lvl="1" indent="0">
              <a:buNone/>
            </a:pPr>
            <a:r>
              <a:rPr lang="en-IN" dirty="0"/>
              <a:t>	</a:t>
            </a:r>
          </a:p>
        </p:txBody>
      </p:sp>
    </p:spTree>
    <p:extLst>
      <p:ext uri="{BB962C8B-B14F-4D97-AF65-F5344CB8AC3E}">
        <p14:creationId xmlns:p14="http://schemas.microsoft.com/office/powerpoint/2010/main" val="246638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4F04-DD54-2485-D19F-BBED8AE2FB22}"/>
              </a:ext>
            </a:extLst>
          </p:cNvPr>
          <p:cNvSpPr>
            <a:spLocks noGrp="1"/>
          </p:cNvSpPr>
          <p:nvPr>
            <p:ph type="title"/>
          </p:nvPr>
        </p:nvSpPr>
        <p:spPr/>
        <p:txBody>
          <a:bodyPr/>
          <a:lstStyle/>
          <a:p>
            <a:r>
              <a:rPr lang="en-IN" dirty="0"/>
              <a:t>Areas of SAI audit observations</a:t>
            </a:r>
          </a:p>
        </p:txBody>
      </p:sp>
      <p:sp>
        <p:nvSpPr>
          <p:cNvPr id="3" name="Content Placeholder 2">
            <a:extLst>
              <a:ext uri="{FF2B5EF4-FFF2-40B4-BE49-F238E27FC236}">
                <a16:creationId xmlns:a16="http://schemas.microsoft.com/office/drawing/2014/main" id="{8971307D-7C5A-D902-39EE-F5BF8CE1173E}"/>
              </a:ext>
            </a:extLst>
          </p:cNvPr>
          <p:cNvSpPr>
            <a:spLocks noGrp="1"/>
          </p:cNvSpPr>
          <p:nvPr>
            <p:ph idx="1"/>
          </p:nvPr>
        </p:nvSpPr>
        <p:spPr/>
        <p:txBody>
          <a:bodyPr>
            <a:normAutofit/>
          </a:bodyPr>
          <a:lstStyle/>
          <a:p>
            <a:pPr>
              <a:buFont typeface="Wingdings" panose="05000000000000000000" pitchFamily="2" charset="2"/>
              <a:buChar char="v"/>
            </a:pPr>
            <a:r>
              <a:rPr lang="en-IN" sz="2400" dirty="0"/>
              <a:t> 	Disclosing the undisclosed Off budget borrowings (through PSUs) and 	commenting on impact on total liabilities. </a:t>
            </a:r>
          </a:p>
          <a:p>
            <a:pPr>
              <a:buFont typeface="Wingdings" panose="05000000000000000000" pitchFamily="2" charset="2"/>
              <a:buChar char="v"/>
            </a:pPr>
            <a:r>
              <a:rPr lang="en-IN" sz="2400" dirty="0"/>
              <a:t> 	Maturity profile of public debt with preponderance of short term debt in 	some provincial governments.</a:t>
            </a:r>
          </a:p>
          <a:p>
            <a:pPr>
              <a:buFont typeface="Wingdings" panose="05000000000000000000" pitchFamily="2" charset="2"/>
              <a:buChar char="v"/>
            </a:pPr>
            <a:r>
              <a:rPr lang="en-IN" sz="2400" dirty="0"/>
              <a:t>         Trends in Debt servicing obligations as a percentage of revenue 		receipts.</a:t>
            </a:r>
          </a:p>
          <a:p>
            <a:pPr>
              <a:buFont typeface="Wingdings" panose="05000000000000000000" pitchFamily="2" charset="2"/>
              <a:buChar char="v"/>
            </a:pPr>
            <a:r>
              <a:rPr lang="en-IN" sz="2400" dirty="0"/>
              <a:t>         Analysis of Domar Gap to comment on debt sustainability.</a:t>
            </a:r>
          </a:p>
          <a:p>
            <a:pPr>
              <a:buFont typeface="Wingdings" panose="05000000000000000000" pitchFamily="2" charset="2"/>
              <a:buChar char="v"/>
            </a:pPr>
            <a:endParaRPr lang="en-IN" sz="2400" dirty="0"/>
          </a:p>
        </p:txBody>
      </p:sp>
    </p:spTree>
    <p:extLst>
      <p:ext uri="{BB962C8B-B14F-4D97-AF65-F5344CB8AC3E}">
        <p14:creationId xmlns:p14="http://schemas.microsoft.com/office/powerpoint/2010/main" val="91548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5178-83E8-9EF8-30C6-C1AF4B62A171}"/>
              </a:ext>
            </a:extLst>
          </p:cNvPr>
          <p:cNvSpPr>
            <a:spLocks noGrp="1"/>
          </p:cNvSpPr>
          <p:nvPr>
            <p:ph type="title"/>
          </p:nvPr>
        </p:nvSpPr>
        <p:spPr/>
        <p:txBody>
          <a:bodyPr>
            <a:normAutofit/>
          </a:bodyPr>
          <a:lstStyle/>
          <a:p>
            <a:r>
              <a:rPr lang="en-IN" sz="4000" dirty="0"/>
              <a:t>SAI reports relied upon for case in Apex Court</a:t>
            </a:r>
          </a:p>
        </p:txBody>
      </p:sp>
      <p:sp>
        <p:nvSpPr>
          <p:cNvPr id="3" name="Content Placeholder 2">
            <a:extLst>
              <a:ext uri="{FF2B5EF4-FFF2-40B4-BE49-F238E27FC236}">
                <a16:creationId xmlns:a16="http://schemas.microsoft.com/office/drawing/2014/main" id="{C295C0D5-0414-8396-E00E-84DF42041171}"/>
              </a:ext>
            </a:extLst>
          </p:cNvPr>
          <p:cNvSpPr>
            <a:spLocks noGrp="1"/>
          </p:cNvSpPr>
          <p:nvPr>
            <p:ph idx="1"/>
          </p:nvPr>
        </p:nvSpPr>
        <p:spPr/>
        <p:txBody>
          <a:bodyPr>
            <a:normAutofit fontScale="85000" lnSpcReduction="20000"/>
          </a:bodyPr>
          <a:lstStyle/>
          <a:p>
            <a:pPr algn="just" fontAlgn="base"/>
            <a:r>
              <a:rPr lang="en-US" sz="2400" b="0" i="0" u="none" strike="noStrike" dirty="0">
                <a:solidFill>
                  <a:srgbClr val="000000"/>
                </a:solidFill>
                <a:effectLst/>
              </a:rPr>
              <a:t>The Union exercises an oversight over provincial government borrowings through Article</a:t>
            </a:r>
            <a:r>
              <a:rPr lang="en-US" sz="2400" b="0" i="0" strike="noStrike" dirty="0">
                <a:solidFill>
                  <a:srgbClr val="000000"/>
                </a:solidFill>
                <a:effectLst/>
              </a:rPr>
              <a:t> </a:t>
            </a:r>
            <a:r>
              <a:rPr lang="en-US" sz="2400" b="0" i="0" strike="noStrike" dirty="0">
                <a:solidFill>
                  <a:schemeClr val="tx2"/>
                </a:solidFill>
                <a:effectLst/>
                <a:hlinkClick r:id="rId2">
                  <a:extLst>
                    <a:ext uri="{A12FA001-AC4F-418D-AE19-62706E023703}">
                      <ahyp:hlinkClr xmlns:ahyp="http://schemas.microsoft.com/office/drawing/2018/hyperlinkcolor" val="tx"/>
                    </a:ext>
                  </a:extLst>
                </a:hlinkClick>
              </a:rPr>
              <a:t>293(3)</a:t>
            </a:r>
            <a:r>
              <a:rPr lang="en-US" sz="2400" b="0" i="0" strike="noStrike" dirty="0">
                <a:solidFill>
                  <a:schemeClr val="tx2"/>
                </a:solidFill>
                <a:effectLst/>
              </a:rPr>
              <a:t> </a:t>
            </a:r>
            <a:r>
              <a:rPr lang="en-US" sz="2400" b="0" i="0" u="none" strike="noStrike" dirty="0">
                <a:solidFill>
                  <a:srgbClr val="000000"/>
                </a:solidFill>
                <a:effectLst/>
              </a:rPr>
              <a:t>and (4) of the Constitution of India</a:t>
            </a:r>
            <a:r>
              <a:rPr lang="en-US" sz="2400" dirty="0">
                <a:solidFill>
                  <a:srgbClr val="000000"/>
                </a:solidFill>
              </a:rPr>
              <a:t> w</a:t>
            </a:r>
            <a:r>
              <a:rPr lang="en-US" sz="2400" b="0" i="0" u="none" strike="noStrike" dirty="0">
                <a:solidFill>
                  <a:srgbClr val="000000"/>
                </a:solidFill>
                <a:effectLst/>
              </a:rPr>
              <a:t>hich mandates that without the Union government’s ‘consent’, a state may not ‘…raise any loan if there is still outstanding any part of a loan which has been made to the State by the Government of India…’</a:t>
            </a:r>
            <a:r>
              <a:rPr lang="en-US" sz="2400" dirty="0">
                <a:solidFill>
                  <a:srgbClr val="000000"/>
                </a:solidFill>
              </a:rPr>
              <a:t> and that the Union when giving this consent may impose conditions.</a:t>
            </a:r>
            <a:endParaRPr lang="en-US" sz="2400" b="0" i="0" u="none" strike="noStrike" dirty="0">
              <a:solidFill>
                <a:srgbClr val="000000"/>
              </a:solidFill>
              <a:effectLst/>
            </a:endParaRPr>
          </a:p>
          <a:p>
            <a:pPr algn="just" fontAlgn="base"/>
            <a:r>
              <a:rPr lang="en-US" sz="2400" b="0" i="0" u="none" strike="noStrike" dirty="0">
                <a:solidFill>
                  <a:srgbClr val="000000"/>
                </a:solidFill>
                <a:effectLst/>
              </a:rPr>
              <a:t>In 2023, the Union exercised this power by imposing a Borrowing Ceiling on Kerala state. This meant Kerala couldn’t borrow beyond this amount from any source. Kerala state approached the SC of the country to protest.</a:t>
            </a:r>
          </a:p>
          <a:p>
            <a:pPr algn="just" fontAlgn="base"/>
            <a:r>
              <a:rPr lang="en-US" sz="2400" dirty="0">
                <a:solidFill>
                  <a:srgbClr val="000000"/>
                </a:solidFill>
              </a:rPr>
              <a:t>In April 2024, National government relied on SAI India’s state Financial Audit reports for PD computation to validate its action and to thereby avoided a SC stay on imposition of borrowing ceiling by </a:t>
            </a:r>
            <a:r>
              <a:rPr lang="en-US" sz="2400" dirty="0" err="1">
                <a:solidFill>
                  <a:srgbClr val="000000"/>
                </a:solidFill>
              </a:rPr>
              <a:t>GoI</a:t>
            </a:r>
            <a:r>
              <a:rPr lang="en-US" sz="2400" dirty="0">
                <a:solidFill>
                  <a:srgbClr val="000000"/>
                </a:solidFill>
              </a:rPr>
              <a:t>.</a:t>
            </a:r>
            <a:endParaRPr lang="en-IN" sz="2400" dirty="0"/>
          </a:p>
        </p:txBody>
      </p:sp>
    </p:spTree>
    <p:extLst>
      <p:ext uri="{BB962C8B-B14F-4D97-AF65-F5344CB8AC3E}">
        <p14:creationId xmlns:p14="http://schemas.microsoft.com/office/powerpoint/2010/main" val="269487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F661-3BD8-BA02-0D5F-9578CA42F649}"/>
              </a:ext>
            </a:extLst>
          </p:cNvPr>
          <p:cNvSpPr>
            <a:spLocks noGrp="1"/>
          </p:cNvSpPr>
          <p:nvPr>
            <p:ph type="title"/>
          </p:nvPr>
        </p:nvSpPr>
        <p:spPr>
          <a:xfrm>
            <a:off x="1097280" y="2182552"/>
            <a:ext cx="10058400" cy="291548"/>
          </a:xfrm>
        </p:spPr>
        <p:txBody>
          <a:bodyPr>
            <a:normAutofit fontScale="90000"/>
          </a:bodyPr>
          <a:lstStyle/>
          <a:p>
            <a:br>
              <a:rPr lang="en-IN" dirty="0"/>
            </a:br>
            <a:br>
              <a:rPr lang="en-IN" dirty="0"/>
            </a:br>
            <a:r>
              <a:rPr lang="en-IN" dirty="0"/>
              <a:t>SAI’s Audit recommendations on PDS/PDM</a:t>
            </a:r>
            <a:br>
              <a:rPr lang="en-IN" dirty="0"/>
            </a:br>
            <a:endParaRPr lang="en-IN" dirty="0"/>
          </a:p>
        </p:txBody>
      </p:sp>
      <p:sp>
        <p:nvSpPr>
          <p:cNvPr id="3" name="Content Placeholder 2">
            <a:extLst>
              <a:ext uri="{FF2B5EF4-FFF2-40B4-BE49-F238E27FC236}">
                <a16:creationId xmlns:a16="http://schemas.microsoft.com/office/drawing/2014/main" id="{DD5F65D7-C247-0A38-212F-EE61A785EA01}"/>
              </a:ext>
            </a:extLst>
          </p:cNvPr>
          <p:cNvSpPr>
            <a:spLocks noGrp="1"/>
          </p:cNvSpPr>
          <p:nvPr>
            <p:ph idx="1"/>
          </p:nvPr>
        </p:nvSpPr>
        <p:spPr>
          <a:xfrm>
            <a:off x="1097280" y="2033556"/>
            <a:ext cx="10864565" cy="4824444"/>
          </a:xfrm>
        </p:spPr>
        <p:txBody>
          <a:bodyPr>
            <a:normAutofit/>
          </a:bodyPr>
          <a:lstStyle/>
          <a:p>
            <a:pPr algn="just">
              <a:buFont typeface="Arial" panose="020B0604020202020204" pitchFamily="34" charset="0"/>
              <a:buChar char="•"/>
            </a:pPr>
            <a:r>
              <a:rPr lang="en-US" sz="2400" dirty="0"/>
              <a:t>Legal framework, consisting of both the primary as well as secondary legislation, may include the definition of public debt, debt management objectives, borrowing purposes, and the requirement of debt management strategy. This should be done in a phased manner. </a:t>
            </a:r>
          </a:p>
          <a:p>
            <a:pPr algn="just">
              <a:buFont typeface="Arial" panose="020B0604020202020204" pitchFamily="34" charset="0"/>
              <a:buChar char="•"/>
            </a:pPr>
            <a:r>
              <a:rPr lang="en-US" sz="2400" dirty="0"/>
              <a:t> A centralized database of internal debt, external debt and other liabilities may be developed. </a:t>
            </a:r>
          </a:p>
          <a:p>
            <a:pPr algn="just">
              <a:buFont typeface="Arial" panose="020B0604020202020204" pitchFamily="34" charset="0"/>
              <a:buChar char="•"/>
            </a:pPr>
            <a:r>
              <a:rPr lang="en-US" sz="2400" dirty="0"/>
              <a:t> Conditions of ‘Finance </a:t>
            </a:r>
            <a:r>
              <a:rPr lang="en-US" sz="2400" dirty="0" err="1"/>
              <a:t>Plus’</a:t>
            </a:r>
            <a:r>
              <a:rPr lang="en-US" sz="2400" dirty="0"/>
              <a:t> criteria aimed at maximizing access and leverage of</a:t>
            </a:r>
            <a:br>
              <a:rPr lang="en-US" sz="2400" dirty="0"/>
            </a:br>
            <a:r>
              <a:rPr lang="en-US" sz="2400" dirty="0"/>
              <a:t>Multilateral Financial Institutions’/Multilateral Development Banks’ knowledge </a:t>
            </a:r>
            <a:r>
              <a:rPr lang="en-US" sz="2400" dirty="0" err="1"/>
              <a:t>base,international</a:t>
            </a:r>
            <a:r>
              <a:rPr lang="en-US" sz="2400" dirty="0"/>
              <a:t> experience and familiarity with best practices may be applied </a:t>
            </a:r>
            <a:br>
              <a:rPr lang="en-US" sz="2400" dirty="0"/>
            </a:br>
            <a:endParaRPr lang="en-US" sz="2400" dirty="0"/>
          </a:p>
          <a:p>
            <a:pPr marL="0" indent="0" algn="just">
              <a:buNone/>
            </a:pPr>
            <a:endParaRPr lang="en-IN" sz="2400" dirty="0"/>
          </a:p>
        </p:txBody>
      </p:sp>
    </p:spTree>
    <p:extLst>
      <p:ext uri="{BB962C8B-B14F-4D97-AF65-F5344CB8AC3E}">
        <p14:creationId xmlns:p14="http://schemas.microsoft.com/office/powerpoint/2010/main" val="48218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D06B-F484-315D-28F5-0787344308FE}"/>
              </a:ext>
            </a:extLst>
          </p:cNvPr>
          <p:cNvSpPr>
            <a:spLocks noGrp="1"/>
          </p:cNvSpPr>
          <p:nvPr>
            <p:ph type="title"/>
          </p:nvPr>
        </p:nvSpPr>
        <p:spPr>
          <a:xfrm>
            <a:off x="1097280" y="473216"/>
            <a:ext cx="10058400" cy="1450757"/>
          </a:xfrm>
        </p:spPr>
        <p:txBody>
          <a:bodyPr>
            <a:normAutofit/>
          </a:bodyPr>
          <a:lstStyle/>
          <a:p>
            <a:r>
              <a:rPr lang="en-IN" sz="4000" dirty="0"/>
              <a:t>SAI’s Audit recommendations on PDS/PDM</a:t>
            </a:r>
          </a:p>
        </p:txBody>
      </p:sp>
      <p:sp>
        <p:nvSpPr>
          <p:cNvPr id="3" name="Content Placeholder 2">
            <a:extLst>
              <a:ext uri="{FF2B5EF4-FFF2-40B4-BE49-F238E27FC236}">
                <a16:creationId xmlns:a16="http://schemas.microsoft.com/office/drawing/2014/main" id="{1DFF9400-B9FF-C3A5-D2A4-A47E42E1A6C8}"/>
              </a:ext>
            </a:extLst>
          </p:cNvPr>
          <p:cNvSpPr>
            <a:spLocks noGrp="1"/>
          </p:cNvSpPr>
          <p:nvPr>
            <p:ph idx="1"/>
          </p:nvPr>
        </p:nvSpPr>
        <p:spPr>
          <a:xfrm>
            <a:off x="1097280" y="2108201"/>
            <a:ext cx="10058400" cy="4059334"/>
          </a:xfrm>
        </p:spPr>
        <p:txBody>
          <a:bodyPr>
            <a:normAutofit/>
          </a:bodyPr>
          <a:lstStyle/>
          <a:p>
            <a:pPr algn="just">
              <a:buFont typeface="Arial" panose="020B0604020202020204" pitchFamily="34" charset="0"/>
              <a:buChar char="•"/>
            </a:pPr>
            <a:r>
              <a:rPr lang="en-US" sz="2800" dirty="0"/>
              <a:t> Steps may be taken to ensure that the public debt information systems support analytical functions. </a:t>
            </a:r>
          </a:p>
          <a:p>
            <a:pPr algn="just">
              <a:buFont typeface="Arial" panose="020B0604020202020204" pitchFamily="34" charset="0"/>
              <a:buChar char="•"/>
            </a:pPr>
            <a:r>
              <a:rPr lang="en-US" sz="2800" dirty="0"/>
              <a:t> Mechanism may be developed to ensure consistency in the  reporting of public debt by RBI and DEA and amongst the various divisions of DEA. </a:t>
            </a:r>
          </a:p>
          <a:p>
            <a:pPr algn="just">
              <a:buFont typeface="Arial" panose="020B0604020202020204" pitchFamily="34" charset="0"/>
              <a:buChar char="•"/>
            </a:pPr>
            <a:r>
              <a:rPr lang="en-US" sz="2800" dirty="0"/>
              <a:t> Recommendation to better manage the cost of market borrowing.</a:t>
            </a:r>
            <a:endParaRPr lang="en-IN" sz="2800" dirty="0"/>
          </a:p>
          <a:p>
            <a:pPr algn="just"/>
            <a:endParaRPr lang="en-IN" sz="2800" dirty="0"/>
          </a:p>
        </p:txBody>
      </p:sp>
    </p:spTree>
    <p:extLst>
      <p:ext uri="{BB962C8B-B14F-4D97-AF65-F5344CB8AC3E}">
        <p14:creationId xmlns:p14="http://schemas.microsoft.com/office/powerpoint/2010/main" val="342596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09AA-B64C-2E7F-ABCA-4BBAC0AE8AFE}"/>
              </a:ext>
            </a:extLst>
          </p:cNvPr>
          <p:cNvSpPr>
            <a:spLocks noGrp="1"/>
          </p:cNvSpPr>
          <p:nvPr>
            <p:ph type="title"/>
          </p:nvPr>
        </p:nvSpPr>
        <p:spPr>
          <a:xfrm>
            <a:off x="1066800" y="886408"/>
            <a:ext cx="10058400" cy="905070"/>
          </a:xfrm>
        </p:spPr>
        <p:txBody>
          <a:bodyPr>
            <a:noAutofit/>
          </a:bodyPr>
          <a:lstStyle/>
          <a:p>
            <a:r>
              <a:rPr lang="en-IN" sz="4800" dirty="0"/>
              <a:t>Impact and Way Forward</a:t>
            </a:r>
          </a:p>
        </p:txBody>
      </p:sp>
      <p:sp>
        <p:nvSpPr>
          <p:cNvPr id="3" name="Content Placeholder 2">
            <a:extLst>
              <a:ext uri="{FF2B5EF4-FFF2-40B4-BE49-F238E27FC236}">
                <a16:creationId xmlns:a16="http://schemas.microsoft.com/office/drawing/2014/main" id="{B6C29C64-C751-54CB-DED3-CA296FF81381}"/>
              </a:ext>
            </a:extLst>
          </p:cNvPr>
          <p:cNvSpPr>
            <a:spLocks noGrp="1"/>
          </p:cNvSpPr>
          <p:nvPr>
            <p:ph idx="1"/>
          </p:nvPr>
        </p:nvSpPr>
        <p:spPr>
          <a:xfrm>
            <a:off x="1097280" y="1959429"/>
            <a:ext cx="10631300" cy="4329404"/>
          </a:xfrm>
        </p:spPr>
        <p:txBody>
          <a:bodyPr>
            <a:normAutofit fontScale="92500"/>
          </a:bodyPr>
          <a:lstStyle/>
          <a:p>
            <a:pPr>
              <a:buFontTx/>
              <a:buChar char="-"/>
            </a:pPr>
            <a:r>
              <a:rPr lang="en-IN" dirty="0"/>
              <a:t> Off Budget Borrowings have come to a complete halt at the Union Level. At the provincial level, regular reporting on them has resulted in a downward trend in OBB.</a:t>
            </a:r>
          </a:p>
          <a:p>
            <a:pPr>
              <a:buFontTx/>
              <a:buChar char="-"/>
            </a:pPr>
            <a:r>
              <a:rPr lang="en-IN" dirty="0"/>
              <a:t> PDMC was established in 2016 with a plan to establish a separate DMO in a phased manner. COVID Pandemic halted the efforts but they are now resuming.</a:t>
            </a:r>
          </a:p>
          <a:p>
            <a:pPr marL="0" indent="0">
              <a:buNone/>
            </a:pPr>
            <a:r>
              <a:rPr lang="en-US" sz="1800" b="0" i="0" dirty="0">
                <a:solidFill>
                  <a:srgbClr val="000000"/>
                </a:solidFill>
                <a:effectLst/>
                <a:latin typeface="ArialMT"/>
              </a:rPr>
              <a:t>- India is now set to attain the goal outlined in the Budget for FY 2021-22 and reach fiscal deficit level below 4.5 per cent of GDP in FY 2025-26.</a:t>
            </a:r>
            <a:r>
              <a:rPr lang="en-US" dirty="0"/>
              <a:t> This will have a salutary impact on the debt requirement by the country.</a:t>
            </a:r>
          </a:p>
          <a:p>
            <a:pPr>
              <a:buFontTx/>
              <a:buChar char="-"/>
            </a:pPr>
            <a:r>
              <a:rPr lang="en-US" dirty="0"/>
              <a:t> DSA continues to be refined by SAI India</a:t>
            </a:r>
          </a:p>
          <a:p>
            <a:pPr>
              <a:buFontTx/>
              <a:buChar char="-"/>
            </a:pPr>
            <a:r>
              <a:rPr lang="en-US" dirty="0"/>
              <a:t> </a:t>
            </a:r>
            <a:r>
              <a:rPr lang="en-US" dirty="0" err="1"/>
              <a:t>MoUs</a:t>
            </a:r>
            <a:r>
              <a:rPr lang="en-US" dirty="0"/>
              <a:t> signed with economic think tanks by SAI India to help with refining the DSA.</a:t>
            </a:r>
          </a:p>
          <a:p>
            <a:pPr>
              <a:buFontTx/>
              <a:buChar char="-"/>
            </a:pPr>
            <a:r>
              <a:rPr lang="en-US" dirty="0"/>
              <a:t> WB and IMF Reports on India’s economy and policies have been overall appreciative of the macro economic stability, growth projections and the DMS followed by the country.</a:t>
            </a:r>
            <a:br>
              <a:rPr lang="en-US" dirty="0"/>
            </a:br>
            <a:endParaRPr lang="en-IN" dirty="0"/>
          </a:p>
        </p:txBody>
      </p:sp>
    </p:spTree>
    <p:extLst>
      <p:ext uri="{BB962C8B-B14F-4D97-AF65-F5344CB8AC3E}">
        <p14:creationId xmlns:p14="http://schemas.microsoft.com/office/powerpoint/2010/main" val="206724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C5F8-0576-8E65-AB7F-034C688C9595}"/>
              </a:ext>
            </a:extLst>
          </p:cNvPr>
          <p:cNvSpPr>
            <a:spLocks noGrp="1"/>
          </p:cNvSpPr>
          <p:nvPr>
            <p:ph type="title"/>
          </p:nvPr>
        </p:nvSpPr>
        <p:spPr/>
        <p:txBody>
          <a:bodyPr>
            <a:normAutofit/>
          </a:bodyPr>
          <a:lstStyle/>
          <a:p>
            <a:r>
              <a:rPr lang="en-IN" sz="4800" dirty="0"/>
              <a:t>India’s Public Debt</a:t>
            </a:r>
          </a:p>
        </p:txBody>
      </p:sp>
      <p:graphicFrame>
        <p:nvGraphicFramePr>
          <p:cNvPr id="4" name="Content Placeholder 3">
            <a:extLst>
              <a:ext uri="{FF2B5EF4-FFF2-40B4-BE49-F238E27FC236}">
                <a16:creationId xmlns:a16="http://schemas.microsoft.com/office/drawing/2014/main" id="{C9A21243-7E21-D15D-C503-4185EA8D6315}"/>
              </a:ext>
            </a:extLst>
          </p:cNvPr>
          <p:cNvGraphicFramePr>
            <a:graphicFrameLocks noGrp="1"/>
          </p:cNvGraphicFramePr>
          <p:nvPr>
            <p:ph idx="1"/>
            <p:extLst>
              <p:ext uri="{D42A27DB-BD31-4B8C-83A1-F6EECF244321}">
                <p14:modId xmlns:p14="http://schemas.microsoft.com/office/powerpoint/2010/main" val="1550239524"/>
              </p:ext>
            </p:extLst>
          </p:nvPr>
        </p:nvGraphicFramePr>
        <p:xfrm>
          <a:off x="1427584" y="2091373"/>
          <a:ext cx="9535885" cy="3992188"/>
        </p:xfrm>
        <a:graphic>
          <a:graphicData uri="http://schemas.openxmlformats.org/drawingml/2006/table">
            <a:tbl>
              <a:tblPr firstRow="1" firstCol="1" bandRow="1">
                <a:tableStyleId>{5C22544A-7EE6-4342-B048-85BDC9FD1C3A}</a:tableStyleId>
              </a:tblPr>
              <a:tblGrid>
                <a:gridCol w="4453379">
                  <a:extLst>
                    <a:ext uri="{9D8B030D-6E8A-4147-A177-3AD203B41FA5}">
                      <a16:colId xmlns:a16="http://schemas.microsoft.com/office/drawing/2014/main" val="1963623310"/>
                    </a:ext>
                  </a:extLst>
                </a:gridCol>
                <a:gridCol w="2586960">
                  <a:extLst>
                    <a:ext uri="{9D8B030D-6E8A-4147-A177-3AD203B41FA5}">
                      <a16:colId xmlns:a16="http://schemas.microsoft.com/office/drawing/2014/main" val="2571844697"/>
                    </a:ext>
                  </a:extLst>
                </a:gridCol>
                <a:gridCol w="2495546">
                  <a:extLst>
                    <a:ext uri="{9D8B030D-6E8A-4147-A177-3AD203B41FA5}">
                      <a16:colId xmlns:a16="http://schemas.microsoft.com/office/drawing/2014/main" val="2586266028"/>
                    </a:ext>
                  </a:extLst>
                </a:gridCol>
              </a:tblGrid>
              <a:tr h="689117">
                <a:tc gridSpan="3">
                  <a:txBody>
                    <a:bodyPr/>
                    <a:lstStyle/>
                    <a:p>
                      <a:pPr algn="ctr">
                        <a:spcAft>
                          <a:spcPts val="600"/>
                        </a:spcAft>
                        <a:buNone/>
                      </a:pPr>
                      <a:r>
                        <a:rPr lang="en-IN" sz="2000" b="1" kern="100" dirty="0">
                          <a:effectLst/>
                          <a:latin typeface="Times New Roman" panose="02020603050405020304" pitchFamily="18" charset="0"/>
                          <a:ea typeface="Calibri" panose="020F0502020204030204" pitchFamily="34" charset="0"/>
                          <a:cs typeface="Times New Roman" panose="02020603050405020304" pitchFamily="18" charset="0"/>
                        </a:rPr>
                        <a:t>Debt Position of the Government of India   ( </a:t>
                      </a:r>
                      <a:r>
                        <a:rPr lang="en-IN" sz="2000" b="1" kern="100" dirty="0">
                          <a:effectLst/>
                          <a:latin typeface="Rupee Foradian"/>
                          <a:ea typeface="Calibri" panose="020F0502020204030204" pitchFamily="34" charset="0"/>
                          <a:cs typeface="Times New Roman" panose="02020603050405020304" pitchFamily="18" charset="0"/>
                        </a:rPr>
                        <a:t>$ </a:t>
                      </a:r>
                      <a:r>
                        <a:rPr lang="en-IN" sz="2000" b="1" kern="100" dirty="0">
                          <a:effectLst/>
                          <a:latin typeface="Times New Roman" panose="02020603050405020304" pitchFamily="18" charset="0"/>
                          <a:ea typeface="Calibri" panose="020F0502020204030204" pitchFamily="34" charset="0"/>
                          <a:cs typeface="Times New Roman" panose="02020603050405020304" pitchFamily="18" charset="0"/>
                        </a:rPr>
                        <a:t>in Billion )</a:t>
                      </a:r>
                      <a:endParaRPr lang="en-I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858171609"/>
                  </a:ext>
                </a:extLst>
              </a:tr>
              <a:tr h="1022712">
                <a:tc>
                  <a:txBody>
                    <a:bodyPr/>
                    <a:lstStyle/>
                    <a:p>
                      <a:pPr algn="l">
                        <a:spcAft>
                          <a:spcPts val="600"/>
                        </a:spcAft>
                        <a:buNone/>
                      </a:pPr>
                      <a:r>
                        <a:rPr lang="en-IN" sz="20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buNone/>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As on</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600"/>
                        </a:spcAft>
                        <a:buNone/>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31</a:t>
                      </a:r>
                      <a:r>
                        <a:rPr lang="en-IN" sz="2000" kern="1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March 2022</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buNone/>
                      </a:pPr>
                      <a:r>
                        <a:rPr lang="en-IN" sz="2000" kern="100">
                          <a:effectLst/>
                          <a:latin typeface="Times New Roman" panose="02020603050405020304" pitchFamily="18" charset="0"/>
                          <a:ea typeface="Calibri" panose="020F0502020204030204" pitchFamily="34" charset="0"/>
                          <a:cs typeface="Times New Roman" panose="02020603050405020304" pitchFamily="18" charset="0"/>
                        </a:rPr>
                        <a:t>As on</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600"/>
                        </a:spcAft>
                        <a:buNone/>
                      </a:pPr>
                      <a:r>
                        <a:rPr lang="en-IN" sz="2000" kern="100">
                          <a:effectLst/>
                          <a:latin typeface="Times New Roman" panose="02020603050405020304" pitchFamily="18" charset="0"/>
                          <a:ea typeface="Calibri" panose="020F0502020204030204" pitchFamily="34" charset="0"/>
                          <a:cs typeface="Times New Roman" panose="02020603050405020304" pitchFamily="18" charset="0"/>
                        </a:rPr>
                        <a:t>31</a:t>
                      </a:r>
                      <a:r>
                        <a:rPr lang="en-IN" sz="2000" kern="100" baseline="30000">
                          <a:effectLst/>
                          <a:latin typeface="Times New Roman" panose="02020603050405020304" pitchFamily="18" charset="0"/>
                          <a:ea typeface="Calibri" panose="020F0502020204030204" pitchFamily="34" charset="0"/>
                          <a:cs typeface="Times New Roman" panose="02020603050405020304" pitchFamily="18" charset="0"/>
                        </a:rPr>
                        <a:t>st</a:t>
                      </a:r>
                      <a:r>
                        <a:rPr lang="en-IN" sz="2000" kern="100">
                          <a:effectLst/>
                          <a:latin typeface="Times New Roman" panose="02020603050405020304" pitchFamily="18" charset="0"/>
                          <a:ea typeface="Calibri" panose="020F0502020204030204" pitchFamily="34" charset="0"/>
                          <a:cs typeface="Times New Roman" panose="02020603050405020304" pitchFamily="18" charset="0"/>
                        </a:rPr>
                        <a:t> March 2023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7142977"/>
                  </a:ext>
                </a:extLst>
              </a:tr>
              <a:tr h="902125">
                <a:tc>
                  <a:txBody>
                    <a:bodyPr/>
                    <a:lstStyle/>
                    <a:p>
                      <a:pPr algn="l">
                        <a:spcAft>
                          <a:spcPts val="600"/>
                        </a:spcAft>
                        <a:buNone/>
                      </a:pPr>
                      <a:r>
                        <a:rPr lang="en-IN" sz="2000" kern="100">
                          <a:effectLst/>
                          <a:latin typeface="Times New Roman" panose="02020603050405020304" pitchFamily="18" charset="0"/>
                          <a:ea typeface="Calibri" panose="020F0502020204030204" pitchFamily="34" charset="0"/>
                          <a:cs typeface="Times New Roman" panose="02020603050405020304" pitchFamily="18" charset="0"/>
                        </a:rPr>
                        <a:t>Internal Debt and other liabilities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buNone/>
                      </a:pPr>
                      <a:r>
                        <a:rPr lang="en-I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1728.82</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buNone/>
                      </a:pPr>
                      <a:r>
                        <a:rPr lang="en-I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1793.90</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0835338"/>
                  </a:ext>
                </a:extLst>
              </a:tr>
              <a:tr h="689117">
                <a:tc>
                  <a:txBody>
                    <a:bodyPr/>
                    <a:lstStyle/>
                    <a:p>
                      <a:pPr algn="l">
                        <a:spcAft>
                          <a:spcPts val="600"/>
                        </a:spcAft>
                        <a:buNone/>
                      </a:pPr>
                      <a:r>
                        <a:rPr lang="en-IN" sz="2000" kern="100">
                          <a:effectLst/>
                          <a:latin typeface="Times New Roman" panose="02020603050405020304" pitchFamily="18" charset="0"/>
                          <a:ea typeface="Calibri" panose="020F0502020204030204" pitchFamily="34" charset="0"/>
                          <a:cs typeface="Times New Roman" panose="02020603050405020304" pitchFamily="18" charset="0"/>
                        </a:rPr>
                        <a:t>External Debt#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buNone/>
                      </a:pPr>
                      <a:r>
                        <a:rPr lang="en-IN"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56.42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buNone/>
                      </a:pPr>
                      <a:r>
                        <a:rPr lang="en-I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57.05</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1862200"/>
                  </a:ext>
                </a:extLst>
              </a:tr>
              <a:tr h="689117">
                <a:tc>
                  <a:txBody>
                    <a:bodyPr/>
                    <a:lstStyle/>
                    <a:p>
                      <a:pPr algn="l">
                        <a:spcAft>
                          <a:spcPts val="600"/>
                        </a:spcAft>
                        <a:buNone/>
                      </a:pPr>
                      <a:r>
                        <a:rPr lang="en-IN" sz="2000" b="1" kern="100">
                          <a:effectLst/>
                          <a:latin typeface="Times New Roman" panose="02020603050405020304" pitchFamily="18" charset="0"/>
                          <a:ea typeface="Calibri" panose="020F0502020204030204" pitchFamily="34" charset="0"/>
                          <a:cs typeface="Times New Roman" panose="02020603050405020304" pitchFamily="18" charset="0"/>
                        </a:rPr>
                        <a:t>Total</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buNone/>
                      </a:pPr>
                      <a:r>
                        <a:rPr lang="en-IN" sz="20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1785.23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buNone/>
                      </a:pPr>
                      <a:r>
                        <a:rPr lang="en-IN"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1850.95</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063732"/>
                  </a:ext>
                </a:extLst>
              </a:tr>
            </a:tbl>
          </a:graphicData>
        </a:graphic>
      </p:graphicFrame>
    </p:spTree>
    <p:extLst>
      <p:ext uri="{BB962C8B-B14F-4D97-AF65-F5344CB8AC3E}">
        <p14:creationId xmlns:p14="http://schemas.microsoft.com/office/powerpoint/2010/main" val="209361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A95-ADB2-D03E-1619-A8805E8DEC8A}"/>
              </a:ext>
            </a:extLst>
          </p:cNvPr>
          <p:cNvSpPr>
            <a:spLocks noGrp="1"/>
          </p:cNvSpPr>
          <p:nvPr>
            <p:ph type="title"/>
          </p:nvPr>
        </p:nvSpPr>
        <p:spPr>
          <a:xfrm>
            <a:off x="985313" y="2619256"/>
            <a:ext cx="10058400" cy="1450757"/>
          </a:xfrm>
        </p:spPr>
        <p:txBody>
          <a:bodyPr/>
          <a:lstStyle/>
          <a:p>
            <a:pPr algn="ctr"/>
            <a:r>
              <a:rPr lang="en-IN" b="1" dirty="0"/>
              <a:t>Thank You</a:t>
            </a:r>
          </a:p>
        </p:txBody>
      </p:sp>
    </p:spTree>
    <p:extLst>
      <p:ext uri="{BB962C8B-B14F-4D97-AF65-F5344CB8AC3E}">
        <p14:creationId xmlns:p14="http://schemas.microsoft.com/office/powerpoint/2010/main" val="3454362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AFE8-E7EB-BD60-0326-D3F11D1EDBA4}"/>
              </a:ext>
            </a:extLst>
          </p:cNvPr>
          <p:cNvSpPr>
            <a:spLocks noGrp="1"/>
          </p:cNvSpPr>
          <p:nvPr>
            <p:ph type="title"/>
          </p:nvPr>
        </p:nvSpPr>
        <p:spPr>
          <a:xfrm>
            <a:off x="1087949" y="-102637"/>
            <a:ext cx="10058400" cy="1450757"/>
          </a:xfrm>
        </p:spPr>
        <p:txBody>
          <a:bodyPr/>
          <a:lstStyle/>
          <a:p>
            <a:r>
              <a:rPr lang="en-IN" dirty="0">
                <a:solidFill>
                  <a:schemeClr val="tx1"/>
                </a:solidFill>
              </a:rPr>
              <a:t>India’s Latest Public Debt Stats</a:t>
            </a:r>
          </a:p>
        </p:txBody>
      </p:sp>
      <p:pic>
        <p:nvPicPr>
          <p:cNvPr id="5" name="Content Placeholder 4">
            <a:extLst>
              <a:ext uri="{FF2B5EF4-FFF2-40B4-BE49-F238E27FC236}">
                <a16:creationId xmlns:a16="http://schemas.microsoft.com/office/drawing/2014/main" id="{E641A5C9-E5C9-F107-307A-026AD5DAB6DE}"/>
              </a:ext>
            </a:extLst>
          </p:cNvPr>
          <p:cNvPicPr>
            <a:picLocks noGrp="1" noChangeAspect="1"/>
          </p:cNvPicPr>
          <p:nvPr>
            <p:ph idx="1"/>
          </p:nvPr>
        </p:nvPicPr>
        <p:blipFill>
          <a:blip r:embed="rId2"/>
          <a:stretch>
            <a:fillRect/>
          </a:stretch>
        </p:blipFill>
        <p:spPr>
          <a:xfrm>
            <a:off x="1087632" y="2092691"/>
            <a:ext cx="10058400" cy="3013326"/>
          </a:xfrm>
        </p:spPr>
      </p:pic>
      <p:pic>
        <p:nvPicPr>
          <p:cNvPr id="6" name="Picture 5">
            <a:extLst>
              <a:ext uri="{FF2B5EF4-FFF2-40B4-BE49-F238E27FC236}">
                <a16:creationId xmlns:a16="http://schemas.microsoft.com/office/drawing/2014/main" id="{655E91FC-95D8-801B-1D70-F29E5A2FCAEC}"/>
              </a:ext>
            </a:extLst>
          </p:cNvPr>
          <p:cNvPicPr>
            <a:picLocks noChangeAspect="1"/>
          </p:cNvPicPr>
          <p:nvPr/>
        </p:nvPicPr>
        <p:blipFill>
          <a:blip r:embed="rId3"/>
          <a:stretch>
            <a:fillRect/>
          </a:stretch>
        </p:blipFill>
        <p:spPr>
          <a:xfrm>
            <a:off x="781934" y="5106017"/>
            <a:ext cx="10364098" cy="493819"/>
          </a:xfrm>
          <a:prstGeom prst="rect">
            <a:avLst/>
          </a:prstGeom>
        </p:spPr>
      </p:pic>
      <p:sp>
        <p:nvSpPr>
          <p:cNvPr id="8" name="TextBox 7">
            <a:extLst>
              <a:ext uri="{FF2B5EF4-FFF2-40B4-BE49-F238E27FC236}">
                <a16:creationId xmlns:a16="http://schemas.microsoft.com/office/drawing/2014/main" id="{A27441A8-7BE7-93BD-1D4B-254AA1E8ED13}"/>
              </a:ext>
            </a:extLst>
          </p:cNvPr>
          <p:cNvSpPr txBox="1"/>
          <p:nvPr/>
        </p:nvSpPr>
        <p:spPr>
          <a:xfrm>
            <a:off x="1835798" y="5230504"/>
            <a:ext cx="8797050" cy="369332"/>
          </a:xfrm>
          <a:prstGeom prst="rect">
            <a:avLst/>
          </a:prstGeom>
          <a:noFill/>
        </p:spPr>
        <p:txBody>
          <a:bodyPr wrap="square">
            <a:spAutoFit/>
          </a:bodyPr>
          <a:lstStyle/>
          <a:p>
            <a:r>
              <a:rPr lang="en-US" dirty="0"/>
              <a:t>Of the total debt of $ 2.13 trillion, only 3.4 percent is composed of external debt.</a:t>
            </a:r>
          </a:p>
        </p:txBody>
      </p:sp>
    </p:spTree>
    <p:extLst>
      <p:ext uri="{BB962C8B-B14F-4D97-AF65-F5344CB8AC3E}">
        <p14:creationId xmlns:p14="http://schemas.microsoft.com/office/powerpoint/2010/main" val="157981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CA065-4875-E7F8-7FA5-2EACC4DA07F9}"/>
              </a:ext>
            </a:extLst>
          </p:cNvPr>
          <p:cNvPicPr>
            <a:picLocks noChangeAspect="1"/>
          </p:cNvPicPr>
          <p:nvPr/>
        </p:nvPicPr>
        <p:blipFill>
          <a:blip r:embed="rId2"/>
          <a:stretch>
            <a:fillRect/>
          </a:stretch>
        </p:blipFill>
        <p:spPr>
          <a:xfrm>
            <a:off x="821094" y="718457"/>
            <a:ext cx="10188347" cy="4814595"/>
          </a:xfrm>
          <a:prstGeom prst="rect">
            <a:avLst/>
          </a:prstGeom>
        </p:spPr>
      </p:pic>
    </p:spTree>
    <p:extLst>
      <p:ext uri="{BB962C8B-B14F-4D97-AF65-F5344CB8AC3E}">
        <p14:creationId xmlns:p14="http://schemas.microsoft.com/office/powerpoint/2010/main" val="5909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059ECC3-7875-C3A5-739A-70FAD26889BF}"/>
              </a:ext>
            </a:extLst>
          </p:cNvPr>
          <p:cNvSpPr>
            <a:spLocks noGrp="1"/>
          </p:cNvSpPr>
          <p:nvPr>
            <p:ph type="title"/>
          </p:nvPr>
        </p:nvSpPr>
        <p:spPr>
          <a:xfrm>
            <a:off x="643466" y="786383"/>
            <a:ext cx="3517567" cy="2093975"/>
          </a:xfrm>
        </p:spPr>
        <p:txBody>
          <a:bodyPr/>
          <a:lstStyle/>
          <a:p>
            <a:endParaRPr lang="en-US"/>
          </a:p>
        </p:txBody>
      </p:sp>
      <p:pic>
        <p:nvPicPr>
          <p:cNvPr id="6" name="Content Placeholder 5">
            <a:extLst>
              <a:ext uri="{FF2B5EF4-FFF2-40B4-BE49-F238E27FC236}">
                <a16:creationId xmlns:a16="http://schemas.microsoft.com/office/drawing/2014/main" id="{0AC612A2-87F4-FCC0-80D0-4EFEB4D58DD5}"/>
              </a:ext>
            </a:extLst>
          </p:cNvPr>
          <p:cNvPicPr>
            <a:picLocks noGrp="1" noChangeAspect="1"/>
          </p:cNvPicPr>
          <p:nvPr>
            <p:ph idx="1"/>
          </p:nvPr>
        </p:nvPicPr>
        <p:blipFill>
          <a:blip r:embed="rId2"/>
          <a:stretch>
            <a:fillRect/>
          </a:stretch>
        </p:blipFill>
        <p:spPr>
          <a:xfrm>
            <a:off x="4665306" y="2007734"/>
            <a:ext cx="6722022" cy="4169131"/>
          </a:xfrm>
          <a:noFill/>
        </p:spPr>
      </p:pic>
      <p:sp>
        <p:nvSpPr>
          <p:cNvPr id="13" name="Text Placeholder 3">
            <a:extLst>
              <a:ext uri="{FF2B5EF4-FFF2-40B4-BE49-F238E27FC236}">
                <a16:creationId xmlns:a16="http://schemas.microsoft.com/office/drawing/2014/main" id="{F8BF076A-6672-3E9F-20BD-4B99541D0793}"/>
              </a:ext>
            </a:extLst>
          </p:cNvPr>
          <p:cNvSpPr>
            <a:spLocks noGrp="1"/>
          </p:cNvSpPr>
          <p:nvPr>
            <p:ph type="body" sz="half" idx="2"/>
          </p:nvPr>
        </p:nvSpPr>
        <p:spPr>
          <a:xfrm>
            <a:off x="643465" y="3043050"/>
            <a:ext cx="3517567" cy="3064505"/>
          </a:xfrm>
        </p:spPr>
        <p:txBody>
          <a:bodyPr/>
          <a:lstStyle/>
          <a:p>
            <a:r>
              <a:rPr lang="en-US" dirty="0"/>
              <a:t>Trends in Debt to GDP Ratio of India</a:t>
            </a:r>
          </a:p>
        </p:txBody>
      </p:sp>
    </p:spTree>
    <p:extLst>
      <p:ext uri="{BB962C8B-B14F-4D97-AF65-F5344CB8AC3E}">
        <p14:creationId xmlns:p14="http://schemas.microsoft.com/office/powerpoint/2010/main" val="281061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0BD5-F9C4-1FF1-12FD-8147055C8332}"/>
              </a:ext>
            </a:extLst>
          </p:cNvPr>
          <p:cNvSpPr>
            <a:spLocks noGrp="1"/>
          </p:cNvSpPr>
          <p:nvPr>
            <p:ph type="title"/>
          </p:nvPr>
        </p:nvSpPr>
        <p:spPr>
          <a:xfrm>
            <a:off x="643466" y="786383"/>
            <a:ext cx="3517567" cy="2093975"/>
          </a:xfrm>
        </p:spPr>
        <p:txBody>
          <a:bodyPr anchor="b">
            <a:normAutofit/>
          </a:bodyPr>
          <a:lstStyle/>
          <a:p>
            <a:r>
              <a:rPr lang="en-IN" dirty="0"/>
              <a:t>Composition of debt</a:t>
            </a:r>
          </a:p>
        </p:txBody>
      </p:sp>
      <p:pic>
        <p:nvPicPr>
          <p:cNvPr id="5" name="Picture 4">
            <a:extLst>
              <a:ext uri="{FF2B5EF4-FFF2-40B4-BE49-F238E27FC236}">
                <a16:creationId xmlns:a16="http://schemas.microsoft.com/office/drawing/2014/main" id="{2972A581-6C90-54AE-5BB5-C58843671157}"/>
              </a:ext>
            </a:extLst>
          </p:cNvPr>
          <p:cNvPicPr>
            <a:picLocks noChangeAspect="1"/>
          </p:cNvPicPr>
          <p:nvPr/>
        </p:nvPicPr>
        <p:blipFill>
          <a:blip r:embed="rId2"/>
          <a:stretch>
            <a:fillRect/>
          </a:stretch>
        </p:blipFill>
        <p:spPr>
          <a:xfrm>
            <a:off x="4749282" y="2007734"/>
            <a:ext cx="6638046" cy="4327752"/>
          </a:xfrm>
          <a:prstGeom prst="rect">
            <a:avLst/>
          </a:prstGeom>
          <a:noFill/>
        </p:spPr>
      </p:pic>
      <p:sp>
        <p:nvSpPr>
          <p:cNvPr id="3" name="Content Placeholder 2">
            <a:extLst>
              <a:ext uri="{FF2B5EF4-FFF2-40B4-BE49-F238E27FC236}">
                <a16:creationId xmlns:a16="http://schemas.microsoft.com/office/drawing/2014/main" id="{AE042965-6BD0-2A3F-2A78-258839AD6531}"/>
              </a:ext>
            </a:extLst>
          </p:cNvPr>
          <p:cNvSpPr>
            <a:spLocks noGrp="1"/>
          </p:cNvSpPr>
          <p:nvPr>
            <p:ph type="body" sz="half" idx="2"/>
          </p:nvPr>
        </p:nvSpPr>
        <p:spPr>
          <a:xfrm>
            <a:off x="643465" y="3043050"/>
            <a:ext cx="3517567" cy="3064505"/>
          </a:xfrm>
        </p:spPr>
        <p:txBody>
          <a:bodyPr>
            <a:normAutofit/>
          </a:bodyPr>
          <a:lstStyle/>
          <a:p>
            <a:r>
              <a:rPr lang="en-US" dirty="0"/>
              <a:t>Trends in External Debt ratios of India</a:t>
            </a:r>
          </a:p>
          <a:p>
            <a:endParaRPr lang="en-IN" dirty="0"/>
          </a:p>
        </p:txBody>
      </p:sp>
    </p:spTree>
    <p:extLst>
      <p:ext uri="{BB962C8B-B14F-4D97-AF65-F5344CB8AC3E}">
        <p14:creationId xmlns:p14="http://schemas.microsoft.com/office/powerpoint/2010/main" val="117756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FA54-AD89-BEEB-F2B0-ECC919496CB5}"/>
              </a:ext>
            </a:extLst>
          </p:cNvPr>
          <p:cNvSpPr>
            <a:spLocks noGrp="1"/>
          </p:cNvSpPr>
          <p:nvPr>
            <p:ph type="title"/>
          </p:nvPr>
        </p:nvSpPr>
        <p:spPr>
          <a:xfrm>
            <a:off x="1097280" y="286603"/>
            <a:ext cx="10058400" cy="1450757"/>
          </a:xfrm>
        </p:spPr>
        <p:txBody>
          <a:bodyPr anchor="b">
            <a:normAutofit/>
          </a:bodyPr>
          <a:lstStyle/>
          <a:p>
            <a:r>
              <a:rPr lang="en-US" dirty="0"/>
              <a:t>India’s PDM Framework</a:t>
            </a:r>
            <a:endParaRPr lang="en-IN" dirty="0"/>
          </a:p>
        </p:txBody>
      </p:sp>
      <p:sp>
        <p:nvSpPr>
          <p:cNvPr id="3" name="Content Placeholder 2">
            <a:extLst>
              <a:ext uri="{FF2B5EF4-FFF2-40B4-BE49-F238E27FC236}">
                <a16:creationId xmlns:a16="http://schemas.microsoft.com/office/drawing/2014/main" id="{D99ED73E-3D58-0260-2E90-D931F53888C0}"/>
              </a:ext>
            </a:extLst>
          </p:cNvPr>
          <p:cNvSpPr>
            <a:spLocks noGrp="1"/>
          </p:cNvSpPr>
          <p:nvPr>
            <p:ph sz="half" idx="1"/>
          </p:nvPr>
        </p:nvSpPr>
        <p:spPr>
          <a:xfrm>
            <a:off x="1097280" y="2092909"/>
            <a:ext cx="9866189" cy="3748193"/>
          </a:xfrm>
        </p:spPr>
        <p:txBody>
          <a:bodyPr>
            <a:normAutofit/>
          </a:bodyPr>
          <a:lstStyle/>
          <a:p>
            <a:pPr marL="0" indent="0" algn="just">
              <a:buNone/>
            </a:pPr>
            <a:endParaRPr lang="en-US" sz="2400" b="0" i="0" u="none" strike="noStrike" baseline="0" dirty="0"/>
          </a:p>
          <a:p>
            <a:pPr marL="0" indent="0" algn="just">
              <a:buNone/>
            </a:pPr>
            <a:r>
              <a:rPr lang="en-US" sz="2400" b="0" i="0" u="none" strike="noStrike" baseline="0" dirty="0"/>
              <a:t>Broadly, the Department of Economic Affairs (DEA), Ministry of Finance (MoF), </a:t>
            </a:r>
            <a:r>
              <a:rPr lang="en-US" sz="2400" b="0" i="0" u="none" strike="noStrike" baseline="0" dirty="0" err="1"/>
              <a:t>GoI</a:t>
            </a:r>
            <a:r>
              <a:rPr lang="en-US" sz="2400" b="0" i="0" u="none" strike="noStrike" baseline="0" dirty="0"/>
              <a:t> is responsible for external debt and non-marketable internal debt securities. The Internal Debt Management Department (IDMD) of the RBI takes care of the marketable securities portion </a:t>
            </a:r>
            <a:r>
              <a:rPr lang="en-IN" sz="2400" b="0" i="0" u="none" strike="noStrike" baseline="0" dirty="0"/>
              <a:t>of internal debt.</a:t>
            </a:r>
          </a:p>
          <a:p>
            <a:pPr algn="just">
              <a:buFont typeface="Wingdings" panose="05000000000000000000" pitchFamily="2" charset="2"/>
              <a:buChar char="Ø"/>
            </a:pPr>
            <a:endParaRPr lang="en-IN" sz="2400" dirty="0"/>
          </a:p>
        </p:txBody>
      </p:sp>
    </p:spTree>
    <p:extLst>
      <p:ext uri="{BB962C8B-B14F-4D97-AF65-F5344CB8AC3E}">
        <p14:creationId xmlns:p14="http://schemas.microsoft.com/office/powerpoint/2010/main" val="49668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E7DE0-329D-1960-399C-4AD3BD9CB560}"/>
              </a:ext>
            </a:extLst>
          </p:cNvPr>
          <p:cNvSpPr>
            <a:spLocks noGrp="1"/>
          </p:cNvSpPr>
          <p:nvPr>
            <p:ph type="title"/>
          </p:nvPr>
        </p:nvSpPr>
        <p:spPr>
          <a:xfrm>
            <a:off x="1066800" y="988908"/>
            <a:ext cx="10058400" cy="1450757"/>
          </a:xfrm>
        </p:spPr>
        <p:txBody>
          <a:bodyPr>
            <a:normAutofit fontScale="90000"/>
          </a:bodyPr>
          <a:lstStyle/>
          <a:p>
            <a:r>
              <a:rPr lang="en-IN" dirty="0"/>
              <a:t>DMO strategies to reduce debt to sustainable levels</a:t>
            </a:r>
            <a:br>
              <a:rPr lang="en-IN" dirty="0"/>
            </a:br>
            <a:endParaRPr lang="en-IN" dirty="0"/>
          </a:p>
        </p:txBody>
      </p:sp>
      <p:sp>
        <p:nvSpPr>
          <p:cNvPr id="3" name="Content Placeholder 2">
            <a:extLst>
              <a:ext uri="{FF2B5EF4-FFF2-40B4-BE49-F238E27FC236}">
                <a16:creationId xmlns:a16="http://schemas.microsoft.com/office/drawing/2014/main" id="{24C1BD99-8DD6-DC71-DCC8-8A535D0B3F6E}"/>
              </a:ext>
            </a:extLst>
          </p:cNvPr>
          <p:cNvSpPr>
            <a:spLocks noGrp="1"/>
          </p:cNvSpPr>
          <p:nvPr>
            <p:ph idx="1"/>
          </p:nvPr>
        </p:nvSpPr>
        <p:spPr/>
        <p:txBody>
          <a:bodyPr>
            <a:normAutofit/>
          </a:bodyPr>
          <a:lstStyle/>
          <a:p>
            <a:r>
              <a:rPr lang="en-IN" sz="2400" dirty="0"/>
              <a:t>-	About 95 percent of India’s debt is domestic- of this internal component the largest chunk comprises of marketable debt. </a:t>
            </a:r>
          </a:p>
          <a:p>
            <a:r>
              <a:rPr lang="en-IN" sz="2400" dirty="0"/>
              <a:t>-	 Thus, DMS focuses on active management of the marketable debt.</a:t>
            </a:r>
          </a:p>
          <a:p>
            <a:r>
              <a:rPr lang="en-IN" sz="2400" dirty="0"/>
              <a:t>-	Benchmarking along with some other guide posts have been outlined, since 2015 Mid Term Debt Strategy (MTDS), with the latest Status Paper/MTDS issued in July 2024 for effective DMS.</a:t>
            </a:r>
          </a:p>
          <a:p>
            <a:endParaRPr lang="en-IN" sz="2400" dirty="0"/>
          </a:p>
        </p:txBody>
      </p:sp>
    </p:spTree>
    <p:extLst>
      <p:ext uri="{BB962C8B-B14F-4D97-AF65-F5344CB8AC3E}">
        <p14:creationId xmlns:p14="http://schemas.microsoft.com/office/powerpoint/2010/main" val="112121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75C4-7D9F-52E7-37D8-224D11FED73F}"/>
              </a:ext>
            </a:extLst>
          </p:cNvPr>
          <p:cNvSpPr>
            <a:spLocks noGrp="1"/>
          </p:cNvSpPr>
          <p:nvPr>
            <p:ph type="title"/>
          </p:nvPr>
        </p:nvSpPr>
        <p:spPr>
          <a:xfrm>
            <a:off x="1097280" y="928412"/>
            <a:ext cx="10058400" cy="1450757"/>
          </a:xfrm>
        </p:spPr>
        <p:txBody>
          <a:bodyPr>
            <a:normAutofit fontScale="90000"/>
          </a:bodyPr>
          <a:lstStyle/>
          <a:p>
            <a:br>
              <a:rPr lang="en-US" sz="2800" b="1" dirty="0">
                <a:effectLst/>
                <a:latin typeface="Times New Roman" panose="02020603050405020304" pitchFamily="18" charset="0"/>
                <a:ea typeface="Times New Roman" panose="02020603050405020304" pitchFamily="18" charset="0"/>
              </a:rPr>
            </a:br>
            <a:br>
              <a:rPr lang="en-US" sz="2800" b="1" dirty="0">
                <a:effectLst/>
                <a:latin typeface="Times New Roman" panose="02020603050405020304" pitchFamily="18" charset="0"/>
                <a:ea typeface="Times New Roman" panose="02020603050405020304" pitchFamily="18" charset="0"/>
              </a:rPr>
            </a:br>
            <a:br>
              <a:rPr lang="en-US" sz="2800" b="1" dirty="0">
                <a:effectLst/>
                <a:latin typeface="Times New Roman" panose="02020603050405020304" pitchFamily="18" charset="0"/>
                <a:ea typeface="Times New Roman" panose="02020603050405020304" pitchFamily="18" charset="0"/>
              </a:rPr>
            </a:br>
            <a:r>
              <a:rPr lang="en-US" sz="2800" b="1" dirty="0">
                <a:effectLst/>
                <a:latin typeface="Times New Roman" panose="02020603050405020304" pitchFamily="18" charset="0"/>
                <a:ea typeface="Times New Roman" panose="02020603050405020304" pitchFamily="18" charset="0"/>
              </a:rPr>
              <a:t>DMS – 1. Strategic</a:t>
            </a:r>
            <a:r>
              <a:rPr lang="en-US" sz="2800" b="1" spc="-2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Benchmark</a:t>
            </a:r>
            <a:r>
              <a:rPr lang="en-US" sz="2800" b="1" spc="-1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indicators</a:t>
            </a:r>
            <a:r>
              <a:rPr lang="en-US" sz="2800" b="1" spc="-1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of</a:t>
            </a:r>
            <a:r>
              <a:rPr lang="en-US" sz="2800" b="1" spc="-5"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debt</a:t>
            </a:r>
            <a:r>
              <a:rPr lang="en-US" sz="2800" b="1" spc="-15" dirty="0">
                <a:effectLst/>
                <a:latin typeface="Times New Roman" panose="02020603050405020304" pitchFamily="18" charset="0"/>
                <a:ea typeface="Times New Roman" panose="02020603050405020304" pitchFamily="18" charset="0"/>
              </a:rPr>
              <a:t> </a:t>
            </a:r>
            <a:r>
              <a:rPr lang="en-US" sz="2800" b="1" spc="-10" dirty="0">
                <a:effectLst/>
                <a:latin typeface="Times New Roman" panose="02020603050405020304" pitchFamily="18" charset="0"/>
                <a:ea typeface="Times New Roman" panose="02020603050405020304" pitchFamily="18" charset="0"/>
              </a:rPr>
              <a:t>portfolio</a:t>
            </a:r>
            <a:br>
              <a:rPr lang="en-IN" sz="2800" b="1" dirty="0">
                <a:effectLst/>
                <a:latin typeface="Times New Roman" panose="02020603050405020304" pitchFamily="18" charset="0"/>
                <a:ea typeface="Times New Roman" panose="02020603050405020304" pitchFamily="18" charset="0"/>
              </a:rPr>
            </a:br>
            <a:endParaRPr lang="en-IN" sz="6000" dirty="0"/>
          </a:p>
        </p:txBody>
      </p:sp>
      <p:sp>
        <p:nvSpPr>
          <p:cNvPr id="3" name="Content Placeholder 2">
            <a:extLst>
              <a:ext uri="{FF2B5EF4-FFF2-40B4-BE49-F238E27FC236}">
                <a16:creationId xmlns:a16="http://schemas.microsoft.com/office/drawing/2014/main" id="{2DB2872F-5AA1-BDA0-2804-2CE8B1DDEE37}"/>
              </a:ext>
            </a:extLst>
          </p:cNvPr>
          <p:cNvSpPr>
            <a:spLocks noGrp="1"/>
          </p:cNvSpPr>
          <p:nvPr>
            <p:ph idx="1"/>
          </p:nvPr>
        </p:nvSpPr>
        <p:spPr/>
        <p:txBody>
          <a:bodyPr/>
          <a:lstStyle/>
          <a:p>
            <a:pPr algn="ctr"/>
            <a:r>
              <a:rPr lang="en-US" sz="1800" b="1" dirty="0">
                <a:effectLst/>
                <a:latin typeface="Times New Roman" panose="02020603050405020304" pitchFamily="18" charset="0"/>
                <a:ea typeface="Times New Roman" panose="02020603050405020304" pitchFamily="18" charset="0"/>
              </a:rPr>
              <a:t>Benchmark</a:t>
            </a:r>
            <a:r>
              <a:rPr lang="en-US" sz="1800" b="1" spc="-2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relating</a:t>
            </a:r>
            <a:r>
              <a:rPr lang="en-US" sz="1800" b="1" spc="-3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to</a:t>
            </a:r>
            <a:r>
              <a:rPr lang="en-US" sz="1800" b="1" spc="-2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Weighted</a:t>
            </a:r>
            <a:r>
              <a:rPr lang="en-US" sz="1800" b="1" spc="-2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Average</a:t>
            </a:r>
            <a:r>
              <a:rPr lang="en-US" sz="1800" b="1" spc="-2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Maturity</a:t>
            </a:r>
            <a:r>
              <a:rPr lang="en-US" sz="1800" b="1" spc="-2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of</a:t>
            </a:r>
            <a:r>
              <a:rPr lang="en-US" sz="1800" b="1" spc="-2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Dated</a:t>
            </a:r>
            <a:r>
              <a:rPr lang="en-US" sz="1800" b="1" spc="-20" dirty="0">
                <a:effectLst/>
                <a:latin typeface="Times New Roman" panose="02020603050405020304" pitchFamily="18" charset="0"/>
                <a:ea typeface="Times New Roman" panose="02020603050405020304" pitchFamily="18" charset="0"/>
              </a:rPr>
              <a:t> </a:t>
            </a:r>
            <a:r>
              <a:rPr lang="en-US" sz="1800" b="1" spc="-10" dirty="0">
                <a:effectLst/>
                <a:latin typeface="Times New Roman" panose="02020603050405020304" pitchFamily="18" charset="0"/>
                <a:ea typeface="Times New Roman" panose="02020603050405020304" pitchFamily="18" charset="0"/>
              </a:rPr>
              <a:t>Securities</a:t>
            </a:r>
          </a:p>
          <a:p>
            <a:pPr algn="ctr"/>
            <a:endParaRPr lang="en-IN" dirty="0"/>
          </a:p>
        </p:txBody>
      </p:sp>
      <p:graphicFrame>
        <p:nvGraphicFramePr>
          <p:cNvPr id="4" name="Table 3">
            <a:extLst>
              <a:ext uri="{FF2B5EF4-FFF2-40B4-BE49-F238E27FC236}">
                <a16:creationId xmlns:a16="http://schemas.microsoft.com/office/drawing/2014/main" id="{244DA0BF-A52D-1276-6520-955020E11583}"/>
              </a:ext>
            </a:extLst>
          </p:cNvPr>
          <p:cNvGraphicFramePr>
            <a:graphicFrameLocks noGrp="1"/>
          </p:cNvGraphicFramePr>
          <p:nvPr>
            <p:extLst>
              <p:ext uri="{D42A27DB-BD31-4B8C-83A1-F6EECF244321}">
                <p14:modId xmlns:p14="http://schemas.microsoft.com/office/powerpoint/2010/main" val="2115749525"/>
              </p:ext>
            </p:extLst>
          </p:nvPr>
        </p:nvGraphicFramePr>
        <p:xfrm>
          <a:off x="1184987" y="2761862"/>
          <a:ext cx="9797143" cy="2724537"/>
        </p:xfrm>
        <a:graphic>
          <a:graphicData uri="http://schemas.openxmlformats.org/drawingml/2006/table">
            <a:tbl>
              <a:tblPr firstRow="1" firstCol="1" lastRow="1" lastCol="1" bandRow="1" bandCol="1">
                <a:tableStyleId>{5C22544A-7EE6-4342-B048-85BDC9FD1C3A}</a:tableStyleId>
              </a:tblPr>
              <a:tblGrid>
                <a:gridCol w="3387013">
                  <a:extLst>
                    <a:ext uri="{9D8B030D-6E8A-4147-A177-3AD203B41FA5}">
                      <a16:colId xmlns:a16="http://schemas.microsoft.com/office/drawing/2014/main" val="1698701873"/>
                    </a:ext>
                  </a:extLst>
                </a:gridCol>
                <a:gridCol w="3393036">
                  <a:extLst>
                    <a:ext uri="{9D8B030D-6E8A-4147-A177-3AD203B41FA5}">
                      <a16:colId xmlns:a16="http://schemas.microsoft.com/office/drawing/2014/main" val="1431292619"/>
                    </a:ext>
                  </a:extLst>
                </a:gridCol>
                <a:gridCol w="3017094">
                  <a:extLst>
                    <a:ext uri="{9D8B030D-6E8A-4147-A177-3AD203B41FA5}">
                      <a16:colId xmlns:a16="http://schemas.microsoft.com/office/drawing/2014/main" val="4288862634"/>
                    </a:ext>
                  </a:extLst>
                </a:gridCol>
              </a:tblGrid>
              <a:tr h="909651">
                <a:tc>
                  <a:txBody>
                    <a:bodyPr/>
                    <a:lstStyle/>
                    <a:p>
                      <a:pPr marL="5715" marR="635" algn="ctr">
                        <a:spcBef>
                          <a:spcPts val="400"/>
                        </a:spcBef>
                        <a:buNone/>
                      </a:pPr>
                      <a:r>
                        <a:rPr lang="en-US" sz="2800" spc="-10">
                          <a:effectLst/>
                        </a:rPr>
                        <a:t>Indicator</a:t>
                      </a:r>
                      <a:endParaRPr lang="en-I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 algn="ctr">
                        <a:spcBef>
                          <a:spcPts val="400"/>
                        </a:spcBef>
                        <a:buNone/>
                      </a:pPr>
                      <a:r>
                        <a:rPr lang="en-US" sz="2800" dirty="0">
                          <a:effectLst/>
                        </a:rPr>
                        <a:t>Benchmark</a:t>
                      </a:r>
                      <a:r>
                        <a:rPr lang="en-US" sz="2800" spc="-25" dirty="0">
                          <a:effectLst/>
                        </a:rPr>
                        <a:t> </a:t>
                      </a:r>
                      <a:r>
                        <a:rPr lang="en-US" sz="2800" dirty="0">
                          <a:effectLst/>
                        </a:rPr>
                        <a:t>(in</a:t>
                      </a:r>
                      <a:r>
                        <a:rPr lang="en-US" sz="2800" spc="-20" dirty="0">
                          <a:effectLst/>
                        </a:rPr>
                        <a:t> </a:t>
                      </a:r>
                      <a:r>
                        <a:rPr lang="en-US" sz="2800" spc="-10" dirty="0">
                          <a:effectLst/>
                        </a:rPr>
                        <a:t>years)</a:t>
                      </a:r>
                      <a:endParaRPr lang="en-I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spcBef>
                          <a:spcPts val="400"/>
                        </a:spcBef>
                        <a:buNone/>
                      </a:pPr>
                      <a:r>
                        <a:rPr lang="en-US" sz="2800">
                          <a:effectLst/>
                        </a:rPr>
                        <a:t>Leeway</a:t>
                      </a:r>
                      <a:r>
                        <a:rPr lang="en-US" sz="2800" spc="-15">
                          <a:effectLst/>
                        </a:rPr>
                        <a:t> </a:t>
                      </a:r>
                      <a:r>
                        <a:rPr lang="en-US" sz="2800">
                          <a:effectLst/>
                        </a:rPr>
                        <a:t>(in</a:t>
                      </a:r>
                      <a:r>
                        <a:rPr lang="en-US" sz="2800" spc="-10">
                          <a:effectLst/>
                        </a:rPr>
                        <a:t> years)</a:t>
                      </a:r>
                      <a:endParaRPr lang="en-I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820256"/>
                  </a:ext>
                </a:extLst>
              </a:tr>
              <a:tr h="1814886">
                <a:tc>
                  <a:txBody>
                    <a:bodyPr/>
                    <a:lstStyle/>
                    <a:p>
                      <a:pPr marL="67945" algn="ctr">
                        <a:spcBef>
                          <a:spcPts val="365"/>
                        </a:spcBef>
                        <a:buNone/>
                      </a:pPr>
                      <a:endParaRPr lang="en-US" sz="2800" dirty="0">
                        <a:effectLst/>
                      </a:endParaRPr>
                    </a:p>
                    <a:p>
                      <a:pPr marL="67945" algn="ctr">
                        <a:spcBef>
                          <a:spcPts val="365"/>
                        </a:spcBef>
                        <a:buNone/>
                      </a:pPr>
                      <a:r>
                        <a:rPr lang="en-US" sz="2800" dirty="0">
                          <a:effectLst/>
                        </a:rPr>
                        <a:t>Weighted</a:t>
                      </a:r>
                      <a:r>
                        <a:rPr lang="en-US" sz="2800" spc="-25" dirty="0">
                          <a:effectLst/>
                        </a:rPr>
                        <a:t> </a:t>
                      </a:r>
                      <a:r>
                        <a:rPr lang="en-US" sz="2800" dirty="0">
                          <a:effectLst/>
                        </a:rPr>
                        <a:t>Average</a:t>
                      </a:r>
                      <a:r>
                        <a:rPr lang="en-US" sz="2800" spc="-20" dirty="0">
                          <a:effectLst/>
                        </a:rPr>
                        <a:t> </a:t>
                      </a:r>
                      <a:r>
                        <a:rPr lang="en-US" sz="2800" dirty="0">
                          <a:effectLst/>
                        </a:rPr>
                        <a:t>Maturity</a:t>
                      </a:r>
                      <a:r>
                        <a:rPr lang="en-US" sz="2800" spc="-30" dirty="0">
                          <a:effectLst/>
                        </a:rPr>
                        <a:t> </a:t>
                      </a:r>
                      <a:r>
                        <a:rPr lang="en-US" sz="2800" dirty="0">
                          <a:effectLst/>
                        </a:rPr>
                        <a:t>of</a:t>
                      </a:r>
                      <a:r>
                        <a:rPr lang="en-US" sz="2800" spc="-15" dirty="0">
                          <a:effectLst/>
                        </a:rPr>
                        <a:t> </a:t>
                      </a:r>
                      <a:r>
                        <a:rPr lang="en-US" sz="2800" spc="-20" dirty="0">
                          <a:effectLst/>
                        </a:rPr>
                        <a:t>Debt</a:t>
                      </a:r>
                      <a:endParaRPr lang="en-IN" sz="2800" dirty="0">
                        <a:effectLst/>
                        <a:latin typeface="Times New Roman" panose="02020603050405020304" pitchFamily="18" charset="0"/>
                        <a:cs typeface="Times New Roman" panose="02020603050405020304" pitchFamily="18" charset="0"/>
                      </a:endParaRPr>
                    </a:p>
                  </a:txBody>
                  <a:tcPr marL="0" marR="0" marT="0" marB="0"/>
                </a:tc>
                <a:tc>
                  <a:txBody>
                    <a:bodyPr/>
                    <a:lstStyle/>
                    <a:p>
                      <a:pPr marL="6350" marR="635" algn="ctr">
                        <a:spcBef>
                          <a:spcPts val="365"/>
                        </a:spcBef>
                        <a:buNone/>
                      </a:pPr>
                      <a:endParaRPr lang="en-US" sz="2800" spc="-25" dirty="0">
                        <a:effectLst/>
                      </a:endParaRPr>
                    </a:p>
                    <a:p>
                      <a:pPr marL="6350" marR="635" algn="ctr">
                        <a:spcBef>
                          <a:spcPts val="365"/>
                        </a:spcBef>
                        <a:buNone/>
                      </a:pPr>
                      <a:r>
                        <a:rPr lang="en-US" sz="2800" spc="-25" dirty="0">
                          <a:effectLst/>
                        </a:rPr>
                        <a:t>12</a:t>
                      </a:r>
                      <a:endParaRPr lang="en-IN" sz="2800" dirty="0">
                        <a:effectLst/>
                        <a:latin typeface="Times New Roman" panose="02020603050405020304" pitchFamily="18" charset="0"/>
                        <a:cs typeface="Times New Roman" panose="02020603050405020304" pitchFamily="18" charset="0"/>
                      </a:endParaRPr>
                    </a:p>
                  </a:txBody>
                  <a:tcPr marL="0" marR="0" marT="0" marB="0"/>
                </a:tc>
                <a:tc>
                  <a:txBody>
                    <a:bodyPr/>
                    <a:lstStyle/>
                    <a:p>
                      <a:pPr marL="6985" marR="1270" algn="ctr">
                        <a:spcBef>
                          <a:spcPts val="365"/>
                        </a:spcBef>
                        <a:buNone/>
                      </a:pPr>
                      <a:endParaRPr lang="en-US" sz="2800" dirty="0">
                        <a:effectLst/>
                      </a:endParaRPr>
                    </a:p>
                    <a:p>
                      <a:pPr marL="6985" marR="1270" algn="ctr">
                        <a:spcBef>
                          <a:spcPts val="365"/>
                        </a:spcBef>
                        <a:buNone/>
                      </a:pPr>
                      <a:r>
                        <a:rPr lang="en-US" sz="2800" dirty="0">
                          <a:effectLst/>
                        </a:rPr>
                        <a:t>±</a:t>
                      </a:r>
                      <a:r>
                        <a:rPr lang="en-US" sz="2800" spc="5" dirty="0">
                          <a:effectLst/>
                        </a:rPr>
                        <a:t> </a:t>
                      </a:r>
                      <a:r>
                        <a:rPr lang="en-US" sz="2800" spc="-50" dirty="0">
                          <a:effectLst/>
                        </a:rPr>
                        <a:t>2</a:t>
                      </a:r>
                      <a:endParaRPr lang="en-IN" sz="2800" dirty="0">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28891363"/>
                  </a:ext>
                </a:extLst>
              </a:tr>
            </a:tbl>
          </a:graphicData>
        </a:graphic>
      </p:graphicFrame>
    </p:spTree>
    <p:extLst>
      <p:ext uri="{BB962C8B-B14F-4D97-AF65-F5344CB8AC3E}">
        <p14:creationId xmlns:p14="http://schemas.microsoft.com/office/powerpoint/2010/main" val="389125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2C85-7947-C9DA-FDA8-46B50842DAD5}"/>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Times New Roman" panose="02020603050405020304" pitchFamily="18" charset="0"/>
              </a:rPr>
              <a:t>DMS: 2 Benchmark</a:t>
            </a:r>
            <a:r>
              <a:rPr lang="en-US" sz="2800" b="1" spc="-25"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relating</a:t>
            </a:r>
            <a:r>
              <a:rPr lang="en-US" sz="2800" b="1" spc="-35"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to</a:t>
            </a:r>
            <a:r>
              <a:rPr lang="en-US" sz="2800" b="1" spc="-2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Weighted</a:t>
            </a:r>
            <a:r>
              <a:rPr lang="en-US" sz="2800" b="1" spc="-25"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Average</a:t>
            </a:r>
            <a:r>
              <a:rPr lang="en-US" sz="2800" b="1" spc="-2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Maturity</a:t>
            </a:r>
            <a:r>
              <a:rPr lang="en-US" sz="2800" b="1" spc="-2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of</a:t>
            </a:r>
            <a:r>
              <a:rPr lang="en-US" sz="2800" b="1" spc="-2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Dated</a:t>
            </a:r>
            <a:r>
              <a:rPr lang="en-US" sz="2800" b="1" spc="-20" dirty="0">
                <a:effectLst/>
                <a:latin typeface="Times New Roman" panose="02020603050405020304" pitchFamily="18" charset="0"/>
                <a:ea typeface="Times New Roman" panose="02020603050405020304" pitchFamily="18" charset="0"/>
              </a:rPr>
              <a:t> </a:t>
            </a:r>
            <a:r>
              <a:rPr lang="en-US" sz="2800" b="1" spc="-10" dirty="0">
                <a:effectLst/>
                <a:latin typeface="Times New Roman" panose="02020603050405020304" pitchFamily="18" charset="0"/>
                <a:ea typeface="Times New Roman" panose="02020603050405020304" pitchFamily="18" charset="0"/>
              </a:rPr>
              <a:t>Securities</a:t>
            </a:r>
            <a:endParaRPr lang="en-IN" sz="6000" dirty="0"/>
          </a:p>
        </p:txBody>
      </p:sp>
      <p:graphicFrame>
        <p:nvGraphicFramePr>
          <p:cNvPr id="4" name="Content Placeholder 3">
            <a:extLst>
              <a:ext uri="{FF2B5EF4-FFF2-40B4-BE49-F238E27FC236}">
                <a16:creationId xmlns:a16="http://schemas.microsoft.com/office/drawing/2014/main" id="{688C04A9-CA80-1D42-24DC-731C5F7A0EA7}"/>
              </a:ext>
            </a:extLst>
          </p:cNvPr>
          <p:cNvGraphicFramePr>
            <a:graphicFrameLocks noGrp="1"/>
          </p:cNvGraphicFramePr>
          <p:nvPr>
            <p:ph idx="1"/>
            <p:extLst>
              <p:ext uri="{D42A27DB-BD31-4B8C-83A1-F6EECF244321}">
                <p14:modId xmlns:p14="http://schemas.microsoft.com/office/powerpoint/2010/main" val="2621877172"/>
              </p:ext>
            </p:extLst>
          </p:nvPr>
        </p:nvGraphicFramePr>
        <p:xfrm>
          <a:off x="1604865" y="2836506"/>
          <a:ext cx="8854750" cy="2341226"/>
        </p:xfrm>
        <a:graphic>
          <a:graphicData uri="http://schemas.openxmlformats.org/drawingml/2006/table">
            <a:tbl>
              <a:tblPr firstRow="1" firstCol="1" lastRow="1" lastCol="1" bandRow="1" bandCol="1">
                <a:tableStyleId>{5C22544A-7EE6-4342-B048-85BDC9FD1C3A}</a:tableStyleId>
              </a:tblPr>
              <a:tblGrid>
                <a:gridCol w="3608036">
                  <a:extLst>
                    <a:ext uri="{9D8B030D-6E8A-4147-A177-3AD203B41FA5}">
                      <a16:colId xmlns:a16="http://schemas.microsoft.com/office/drawing/2014/main" val="1993521318"/>
                    </a:ext>
                  </a:extLst>
                </a:gridCol>
                <a:gridCol w="2519835">
                  <a:extLst>
                    <a:ext uri="{9D8B030D-6E8A-4147-A177-3AD203B41FA5}">
                      <a16:colId xmlns:a16="http://schemas.microsoft.com/office/drawing/2014/main" val="374024087"/>
                    </a:ext>
                  </a:extLst>
                </a:gridCol>
                <a:gridCol w="2726879">
                  <a:extLst>
                    <a:ext uri="{9D8B030D-6E8A-4147-A177-3AD203B41FA5}">
                      <a16:colId xmlns:a16="http://schemas.microsoft.com/office/drawing/2014/main" val="3378757327"/>
                    </a:ext>
                  </a:extLst>
                </a:gridCol>
              </a:tblGrid>
              <a:tr h="1105299">
                <a:tc>
                  <a:txBody>
                    <a:bodyPr/>
                    <a:lstStyle/>
                    <a:p>
                      <a:pPr marL="5715" marR="635" algn="ctr">
                        <a:spcBef>
                          <a:spcPts val="400"/>
                        </a:spcBef>
                        <a:buNone/>
                      </a:pPr>
                      <a:r>
                        <a:rPr lang="en-US" sz="2000" spc="-10" dirty="0">
                          <a:effectLst/>
                        </a:rPr>
                        <a:t>Indicator</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 algn="ctr">
                        <a:spcBef>
                          <a:spcPts val="400"/>
                        </a:spcBef>
                        <a:buNone/>
                      </a:pPr>
                      <a:r>
                        <a:rPr lang="en-US" sz="2000" dirty="0">
                          <a:effectLst/>
                        </a:rPr>
                        <a:t>Benchmark</a:t>
                      </a:r>
                      <a:r>
                        <a:rPr lang="en-US" sz="2000" spc="-25" dirty="0">
                          <a:effectLst/>
                        </a:rPr>
                        <a:t> </a:t>
                      </a:r>
                      <a:r>
                        <a:rPr lang="en-US" sz="2000" dirty="0">
                          <a:effectLst/>
                        </a:rPr>
                        <a:t>(in</a:t>
                      </a:r>
                      <a:r>
                        <a:rPr lang="en-US" sz="2000" spc="-20" dirty="0">
                          <a:effectLst/>
                        </a:rPr>
                        <a:t> </a:t>
                      </a:r>
                      <a:r>
                        <a:rPr lang="en-US" sz="2000" spc="-10" dirty="0">
                          <a:effectLst/>
                        </a:rPr>
                        <a:t>years)</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spcBef>
                          <a:spcPts val="400"/>
                        </a:spcBef>
                        <a:buNone/>
                      </a:pPr>
                      <a:r>
                        <a:rPr lang="en-US" sz="2000">
                          <a:effectLst/>
                        </a:rPr>
                        <a:t>Leeway</a:t>
                      </a:r>
                      <a:r>
                        <a:rPr lang="en-US" sz="2000" spc="-15">
                          <a:effectLst/>
                        </a:rPr>
                        <a:t> </a:t>
                      </a:r>
                      <a:r>
                        <a:rPr lang="en-US" sz="2000">
                          <a:effectLst/>
                        </a:rPr>
                        <a:t>(in</a:t>
                      </a:r>
                      <a:r>
                        <a:rPr lang="en-US" sz="2000" spc="-10">
                          <a:effectLst/>
                        </a:rPr>
                        <a:t> years)</a:t>
                      </a:r>
                      <a:endParaRPr lang="en-I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48135260"/>
                  </a:ext>
                </a:extLst>
              </a:tr>
              <a:tr h="1235927">
                <a:tc>
                  <a:txBody>
                    <a:bodyPr/>
                    <a:lstStyle/>
                    <a:p>
                      <a:pPr marL="67945" algn="l">
                        <a:spcBef>
                          <a:spcPts val="365"/>
                        </a:spcBef>
                        <a:buNone/>
                      </a:pPr>
                      <a:endParaRPr lang="en-US" sz="2000" dirty="0">
                        <a:effectLst/>
                      </a:endParaRPr>
                    </a:p>
                    <a:p>
                      <a:pPr marL="67945" algn="l">
                        <a:spcBef>
                          <a:spcPts val="365"/>
                        </a:spcBef>
                        <a:buNone/>
                      </a:pPr>
                      <a:r>
                        <a:rPr lang="en-US" sz="2000" dirty="0">
                          <a:effectLst/>
                        </a:rPr>
                        <a:t>Weighted</a:t>
                      </a:r>
                      <a:r>
                        <a:rPr lang="en-US" sz="2000" spc="-25" dirty="0">
                          <a:effectLst/>
                        </a:rPr>
                        <a:t> </a:t>
                      </a:r>
                      <a:r>
                        <a:rPr lang="en-US" sz="2000" dirty="0">
                          <a:effectLst/>
                        </a:rPr>
                        <a:t>Average</a:t>
                      </a:r>
                      <a:r>
                        <a:rPr lang="en-US" sz="2000" spc="-20" dirty="0">
                          <a:effectLst/>
                        </a:rPr>
                        <a:t> </a:t>
                      </a:r>
                      <a:r>
                        <a:rPr lang="en-US" sz="2000" dirty="0">
                          <a:effectLst/>
                        </a:rPr>
                        <a:t>Maturity</a:t>
                      </a:r>
                      <a:r>
                        <a:rPr lang="en-US" sz="2000" spc="-30" dirty="0">
                          <a:effectLst/>
                        </a:rPr>
                        <a:t> </a:t>
                      </a:r>
                      <a:r>
                        <a:rPr lang="en-US" sz="2000" dirty="0">
                          <a:effectLst/>
                        </a:rPr>
                        <a:t>of</a:t>
                      </a:r>
                      <a:r>
                        <a:rPr lang="en-US" sz="2000" spc="-15" dirty="0">
                          <a:effectLst/>
                        </a:rPr>
                        <a:t> </a:t>
                      </a:r>
                      <a:r>
                        <a:rPr lang="en-US" sz="2000" spc="-20" dirty="0">
                          <a:effectLst/>
                        </a:rPr>
                        <a:t>Debt</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350" marR="635" algn="ctr">
                        <a:spcBef>
                          <a:spcPts val="365"/>
                        </a:spcBef>
                        <a:buNone/>
                      </a:pPr>
                      <a:endParaRPr lang="en-US" sz="2000" spc="-25" dirty="0">
                        <a:effectLst/>
                      </a:endParaRPr>
                    </a:p>
                    <a:p>
                      <a:pPr marL="6350" marR="635" algn="ctr">
                        <a:spcBef>
                          <a:spcPts val="365"/>
                        </a:spcBef>
                        <a:buNone/>
                      </a:pPr>
                      <a:r>
                        <a:rPr lang="en-US" sz="2000" spc="-25" dirty="0">
                          <a:effectLst/>
                        </a:rPr>
                        <a:t>12</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marR="1270" algn="ctr">
                        <a:spcBef>
                          <a:spcPts val="365"/>
                        </a:spcBef>
                        <a:buNone/>
                      </a:pPr>
                      <a:endParaRPr lang="en-US" sz="2000" dirty="0">
                        <a:effectLst/>
                      </a:endParaRPr>
                    </a:p>
                    <a:p>
                      <a:pPr marL="6985" marR="1270" algn="ctr">
                        <a:spcBef>
                          <a:spcPts val="365"/>
                        </a:spcBef>
                        <a:buNone/>
                      </a:pPr>
                      <a:r>
                        <a:rPr lang="en-US" sz="2000" dirty="0">
                          <a:effectLst/>
                        </a:rPr>
                        <a:t>±</a:t>
                      </a:r>
                      <a:r>
                        <a:rPr lang="en-US" sz="2000" spc="5" dirty="0">
                          <a:effectLst/>
                        </a:rPr>
                        <a:t> </a:t>
                      </a:r>
                      <a:r>
                        <a:rPr lang="en-US" sz="2000" spc="-50" dirty="0">
                          <a:effectLst/>
                        </a:rPr>
                        <a:t>2</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82233589"/>
                  </a:ext>
                </a:extLst>
              </a:tr>
            </a:tbl>
          </a:graphicData>
        </a:graphic>
      </p:graphicFrame>
    </p:spTree>
    <p:extLst>
      <p:ext uri="{BB962C8B-B14F-4D97-AF65-F5344CB8AC3E}">
        <p14:creationId xmlns:p14="http://schemas.microsoft.com/office/powerpoint/2010/main" val="2844521145"/>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9DAD249-BF80-48EF-9AFB-36A11BCDC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{DB0F6625-FF24-4F00-BE35-8D933EF5E646}tf56160789_win32</Template>
  <TotalTime>2585</TotalTime>
  <Words>1273</Words>
  <Application>Microsoft Office PowerPoint</Application>
  <PresentationFormat>Widescreen</PresentationFormat>
  <Paragraphs>123</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ArialMT</vt:lpstr>
      <vt:lpstr>Bookman Old Style</vt:lpstr>
      <vt:lpstr>Calibri</vt:lpstr>
      <vt:lpstr>Franklin Gothic Book</vt:lpstr>
      <vt:lpstr>Rupee Foradian</vt:lpstr>
      <vt:lpstr>Times New Roman</vt:lpstr>
      <vt:lpstr>Times-Roman</vt:lpstr>
      <vt:lpstr>Wingdings</vt:lpstr>
      <vt:lpstr>Custom</vt:lpstr>
      <vt:lpstr>IDI-WGPD WEBINAR  14.5.2025 Public Debt Sustainability</vt:lpstr>
      <vt:lpstr>India’s Public Debt</vt:lpstr>
      <vt:lpstr>PowerPoint Presentation</vt:lpstr>
      <vt:lpstr>PowerPoint Presentation</vt:lpstr>
      <vt:lpstr>Composition of debt</vt:lpstr>
      <vt:lpstr>India’s PDM Framework</vt:lpstr>
      <vt:lpstr>DMO strategies to reduce debt to sustainable levels </vt:lpstr>
      <vt:lpstr>   DMS – 1. Strategic Benchmark indicators of debt portfolio </vt:lpstr>
      <vt:lpstr>DMS: 2 Benchmark relating to Weighted Average Maturity of Dated Securities</vt:lpstr>
      <vt:lpstr>DMS:3 Benchmark Share of External Debt </vt:lpstr>
      <vt:lpstr>SAI mandate to audit PD and PDM </vt:lpstr>
      <vt:lpstr>What areas were audited, particularly those relating to PD sustainability </vt:lpstr>
      <vt:lpstr>PowerPoint Presentation</vt:lpstr>
      <vt:lpstr>FISCAL INDICATORS COMPUTED &amp; COMMENTED UPON</vt:lpstr>
      <vt:lpstr>Areas of SAI audit observations</vt:lpstr>
      <vt:lpstr>SAI reports relied upon for case in Apex Court</vt:lpstr>
      <vt:lpstr>  SAI’s Audit recommendations on PDS/PDM </vt:lpstr>
      <vt:lpstr>SAI’s Audit recommendations on PDS/PDM</vt:lpstr>
      <vt:lpstr>Impact and Way Forward</vt:lpstr>
      <vt:lpstr>Thank You</vt:lpstr>
      <vt:lpstr>India’s Latest Public Debt Stats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Roli S Malge</dc:creator>
  <cp:lastModifiedBy>Roli S Malge</cp:lastModifiedBy>
  <cp:revision>21</cp:revision>
  <dcterms:created xsi:type="dcterms:W3CDTF">2025-04-27T13:14:08Z</dcterms:created>
  <dcterms:modified xsi:type="dcterms:W3CDTF">2025-05-12T09:11:39Z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