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3"/>
  </p:notesMasterIdLst>
  <p:sldIdLst>
    <p:sldId id="262" r:id="rId2"/>
    <p:sldId id="322" r:id="rId3"/>
    <p:sldId id="256" r:id="rId4"/>
    <p:sldId id="257" r:id="rId5"/>
    <p:sldId id="258" r:id="rId6"/>
    <p:sldId id="327" r:id="rId7"/>
    <p:sldId id="259" r:id="rId8"/>
    <p:sldId id="323" r:id="rId9"/>
    <p:sldId id="325" r:id="rId10"/>
    <p:sldId id="326" r:id="rId11"/>
    <p:sldId id="275" r:id="rId12"/>
    <p:sldId id="276" r:id="rId13"/>
    <p:sldId id="279" r:id="rId14"/>
    <p:sldId id="277" r:id="rId15"/>
    <p:sldId id="280" r:id="rId16"/>
    <p:sldId id="281" r:id="rId17"/>
    <p:sldId id="316" r:id="rId18"/>
    <p:sldId id="318" r:id="rId19"/>
    <p:sldId id="319" r:id="rId20"/>
    <p:sldId id="288" r:id="rId21"/>
    <p:sldId id="296" r:id="rId22"/>
    <p:sldId id="304" r:id="rId23"/>
    <p:sldId id="300" r:id="rId24"/>
    <p:sldId id="301" r:id="rId25"/>
    <p:sldId id="303" r:id="rId26"/>
    <p:sldId id="299" r:id="rId27"/>
    <p:sldId id="313" r:id="rId28"/>
    <p:sldId id="314" r:id="rId29"/>
    <p:sldId id="315" r:id="rId30"/>
    <p:sldId id="271" r:id="rId31"/>
    <p:sldId id="294" r:id="rId32"/>
    <p:sldId id="282" r:id="rId33"/>
    <p:sldId id="283" r:id="rId34"/>
    <p:sldId id="284" r:id="rId35"/>
    <p:sldId id="285" r:id="rId36"/>
    <p:sldId id="295" r:id="rId37"/>
    <p:sldId id="265" r:id="rId38"/>
    <p:sldId id="320" r:id="rId39"/>
    <p:sldId id="321" r:id="rId40"/>
    <p:sldId id="312" r:id="rId41"/>
    <p:sldId id="286" r:id="rId42"/>
    <p:sldId id="287" r:id="rId43"/>
    <p:sldId id="291" r:id="rId44"/>
    <p:sldId id="293" r:id="rId45"/>
    <p:sldId id="305" r:id="rId46"/>
    <p:sldId id="306" r:id="rId47"/>
    <p:sldId id="307" r:id="rId48"/>
    <p:sldId id="308" r:id="rId49"/>
    <p:sldId id="309" r:id="rId50"/>
    <p:sldId id="310" r:id="rId51"/>
    <p:sldId id="311" r:id="rId5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9E2"/>
    <a:srgbClr val="FDD1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56620" autoAdjust="0"/>
  </p:normalViewPr>
  <p:slideViewPr>
    <p:cSldViewPr snapToGrid="0">
      <p:cViewPr>
        <p:scale>
          <a:sx n="50" d="100"/>
          <a:sy n="50" d="100"/>
        </p:scale>
        <p:origin x="1997" y="0"/>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D:\gra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sbenedetto\Documents\GroupWise\deuda_publica_30-09-2024.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benedetto\Documents\GroupWise\deuda_publica_30-09-2024.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benedetto\Documents\GroupWise\deuda_publica_30-09-2024.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benedetto\Documents\GroupWise\Gr&#225;fico%20deuda%20al%2031-12-24%20seg&#250;n%20moned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grafi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webinario%20wgpd\material%20cecilia\Curvas%20de%20rendimiento%20deud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5">
                  <a:lumMod val="40000"/>
                  <a:lumOff val="60000"/>
                </a:schemeClr>
              </a:solidFill>
              <a:ln w="19050">
                <a:noFill/>
              </a:ln>
              <a:effectLst/>
            </c:spPr>
            <c:extLst>
              <c:ext xmlns:c16="http://schemas.microsoft.com/office/drawing/2014/chart" uri="{C3380CC4-5D6E-409C-BE32-E72D297353CC}">
                <c16:uniqueId val="{00000001-AD89-42A1-B3AF-A374403926A6}"/>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3-AD89-42A1-B3AF-A374403926A6}"/>
              </c:ext>
            </c:extLst>
          </c:dPt>
          <c:dLbls>
            <c:dLbl>
              <c:idx val="0"/>
              <c:layout>
                <c:manualLayout>
                  <c:x val="-0.17811976138290425"/>
                  <c:y val="0.1650133791904265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144A63A9-4831-4286-B8C3-7B15CFE57BE8}" type="CATEGORYNAME">
                      <a:rPr lang="en-US" sz="1400" b="1">
                        <a:solidFill>
                          <a:schemeClr val="accent1">
                            <a:lumMod val="75000"/>
                          </a:schemeClr>
                        </a:solidFill>
                      </a:rPr>
                      <a:pPr>
                        <a:defRPr/>
                      </a:pPr>
                      <a:t>[NOMBRE DE CATEGORÍA]</a:t>
                    </a:fld>
                    <a:r>
                      <a:rPr lang="en-US" sz="1400" b="1" baseline="0" dirty="0">
                        <a:solidFill>
                          <a:schemeClr val="accent1">
                            <a:lumMod val="75000"/>
                          </a:schemeClr>
                        </a:solidFill>
                      </a:rPr>
                      <a:t>
</a:t>
                    </a:r>
                    <a:fld id="{34C46D87-C1C9-4F58-B933-941E12D97A45}" type="PERCENTAGE">
                      <a:rPr lang="en-US" sz="1400" b="1" baseline="0">
                        <a:solidFill>
                          <a:schemeClr val="accent1">
                            <a:lumMod val="75000"/>
                          </a:schemeClr>
                        </a:solidFill>
                      </a:rPr>
                      <a:pPr>
                        <a:defRPr/>
                      </a:pPr>
                      <a:t>[PORCENTAJE]</a:t>
                    </a:fld>
                    <a:endParaRPr lang="en-US" sz="1400" b="1" baseline="0" dirty="0">
                      <a:solidFill>
                        <a:schemeClr val="accent1">
                          <a:lumMod val="75000"/>
                        </a:schemeClr>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876297154624565"/>
                      <c:h val="0.17370896993605336"/>
                    </c:manualLayout>
                  </c15:layout>
                  <c15:dlblFieldTable/>
                  <c15:showDataLabelsRange val="0"/>
                </c:ext>
                <c:ext xmlns:c16="http://schemas.microsoft.com/office/drawing/2014/chart" uri="{C3380CC4-5D6E-409C-BE32-E72D297353CC}">
                  <c16:uniqueId val="{00000001-AD89-42A1-B3AF-A374403926A6}"/>
                </c:ext>
              </c:extLst>
            </c:dLbl>
            <c:dLbl>
              <c:idx val="1"/>
              <c:layout>
                <c:manualLayout>
                  <c:x val="0.25979898897837966"/>
                  <c:y val="-0.12175719254479114"/>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7FD5E642-B6AB-41B7-BBF2-37F2E97FA247}" type="CATEGORYNAME">
                      <a:rPr lang="en-US" sz="1400" b="1">
                        <a:solidFill>
                          <a:schemeClr val="accent6">
                            <a:lumMod val="75000"/>
                          </a:schemeClr>
                        </a:solidFill>
                      </a:rPr>
                      <a:pPr>
                        <a:defRPr/>
                      </a:pPr>
                      <a:t>[NOMBRE DE CATEGORÍA]</a:t>
                    </a:fld>
                    <a:r>
                      <a:rPr lang="en-US" sz="1400" b="1" baseline="0" dirty="0">
                        <a:solidFill>
                          <a:schemeClr val="accent6">
                            <a:lumMod val="75000"/>
                          </a:schemeClr>
                        </a:solidFill>
                      </a:rPr>
                      <a:t>
</a:t>
                    </a:r>
                    <a:fld id="{4DFBE00C-D280-4A79-A9C6-EDBDE8863B3A}" type="PERCENTAGE">
                      <a:rPr lang="en-US" sz="1400" b="1" baseline="0">
                        <a:solidFill>
                          <a:schemeClr val="accent6">
                            <a:lumMod val="75000"/>
                          </a:schemeClr>
                        </a:solidFill>
                      </a:rPr>
                      <a:pPr>
                        <a:defRPr/>
                      </a:pPr>
                      <a:t>[PORCENTAJE]</a:t>
                    </a:fld>
                    <a:endParaRPr lang="en-US" sz="1400" b="1" baseline="0" dirty="0">
                      <a:solidFill>
                        <a:schemeClr val="accent6">
                          <a:lumMod val="75000"/>
                        </a:schemeClr>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90855831862756"/>
                      <c:h val="0.19613797293281038"/>
                    </c:manualLayout>
                  </c15:layout>
                  <c15:dlblFieldTable/>
                  <c15:showDataLabelsRange val="0"/>
                </c:ext>
                <c:ext xmlns:c16="http://schemas.microsoft.com/office/drawing/2014/chart" uri="{C3380CC4-5D6E-409C-BE32-E72D297353CC}">
                  <c16:uniqueId val="{00000003-AD89-42A1-B3AF-A374403926A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A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legislacion!$A$2:$A$3</c:f>
              <c:strCache>
                <c:ptCount val="2"/>
                <c:pt idx="0">
                  <c:v>Foreign Law</c:v>
                </c:pt>
                <c:pt idx="1">
                  <c:v>Domestic Law</c:v>
                </c:pt>
              </c:strCache>
            </c:strRef>
          </c:cat>
          <c:val>
            <c:numRef>
              <c:f>legislacion!$B$2:$B$3</c:f>
              <c:numCache>
                <c:formatCode>0.00%</c:formatCode>
                <c:ptCount val="2"/>
                <c:pt idx="0">
                  <c:v>0.317</c:v>
                </c:pt>
                <c:pt idx="1">
                  <c:v>0.68300000000000005</c:v>
                </c:pt>
              </c:numCache>
            </c:numRef>
          </c:val>
          <c:extLst>
            <c:ext xmlns:c16="http://schemas.microsoft.com/office/drawing/2014/chart" uri="{C3380CC4-5D6E-409C-BE32-E72D297353CC}">
              <c16:uniqueId val="{00000004-AD89-42A1-B3AF-A374403926A6}"/>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autoTitleDeleted val="1"/>
    <c:plotArea>
      <c:layout/>
      <c:barChart>
        <c:barDir val="col"/>
        <c:grouping val="clustered"/>
        <c:varyColors val="0"/>
        <c:ser>
          <c:idx val="0"/>
          <c:order val="0"/>
          <c:tx>
            <c:v>Series1</c:v>
          </c:tx>
          <c:spPr>
            <a:solidFill>
              <a:srgbClr val="4472C4"/>
            </a:solidFill>
            <a:ln>
              <a:noFill/>
            </a:ln>
          </c:spPr>
          <c:invertIfNegative val="0"/>
          <c:dLbls>
            <c:numFmt formatCode="0.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Lit>
          </c:cat>
          <c:val>
            <c:numLit>
              <c:formatCode>General</c:formatCode>
              <c:ptCount val="11"/>
              <c:pt idx="0">
                <c:v>6.0835300936916192E-2</c:v>
              </c:pt>
              <c:pt idx="1">
                <c:v>7.8571948856032345E-2</c:v>
              </c:pt>
              <c:pt idx="2">
                <c:v>8.9487749451253665E-2</c:v>
              </c:pt>
              <c:pt idx="3">
                <c:v>0.11946285037561501</c:v>
              </c:pt>
              <c:pt idx="4">
                <c:v>0.15191463470844724</c:v>
              </c:pt>
              <c:pt idx="5">
                <c:v>0.18209345128781904</c:v>
              </c:pt>
              <c:pt idx="6">
                <c:v>9.8252235893153017E-2</c:v>
              </c:pt>
              <c:pt idx="7">
                <c:v>7.0463975437732057E-2</c:v>
              </c:pt>
              <c:pt idx="8">
                <c:v>8.3268126326340258E-2</c:v>
              </c:pt>
              <c:pt idx="9">
                <c:v>8.7087771105096898E-2</c:v>
              </c:pt>
              <c:pt idx="10">
                <c:v>7.3486437360343118E-2</c:v>
              </c:pt>
            </c:numLit>
          </c:val>
          <c:extLst>
            <c:ext xmlns:c16="http://schemas.microsoft.com/office/drawing/2014/chart" uri="{C3380CC4-5D6E-409C-BE32-E72D297353CC}">
              <c16:uniqueId val="{00000000-A07E-4663-9D43-E73D861B0473}"/>
            </c:ext>
          </c:extLst>
        </c:ser>
        <c:dLbls>
          <c:showLegendKey val="0"/>
          <c:showVal val="0"/>
          <c:showCatName val="0"/>
          <c:showSerName val="0"/>
          <c:showPercent val="0"/>
          <c:showBubbleSize val="0"/>
        </c:dLbls>
        <c:gapWidth val="219"/>
        <c:overlap val="-27"/>
        <c:axId val="1732735104"/>
        <c:axId val="1856427888"/>
      </c:barChart>
      <c:valAx>
        <c:axId val="1856427888"/>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732735104"/>
        <c:crosses val="autoZero"/>
        <c:crossBetween val="between"/>
      </c:valAx>
      <c:catAx>
        <c:axId val="173273510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856427888"/>
        <c:crosses val="autoZero"/>
        <c:auto val="1"/>
        <c:lblAlgn val="ctr"/>
        <c:lblOffset val="100"/>
        <c:noMultiLvlLbl val="0"/>
      </c:catAx>
      <c:spPr>
        <a:noFill/>
        <a:ln>
          <a:noFill/>
        </a:ln>
      </c:spPr>
    </c:plotArea>
    <c:plotVisOnly val="1"/>
    <c:dispBlanksAs val="gap"/>
    <c:showDLblsOverMax val="0"/>
  </c:chart>
  <c:spPr>
    <a:noFill/>
    <a:ln w="9528" cap="flat">
      <a:solidFill>
        <a:srgbClr val="E7E6E6"/>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000000"/>
                </a:solidFill>
                <a:latin typeface="Calibri"/>
              </a:defRPr>
            </a:pPr>
            <a:r>
              <a:rPr lang="es-AR" sz="1400" b="0" i="0" u="none" strike="noStrike" kern="1200" cap="none" spc="0" baseline="0" dirty="0" err="1">
                <a:solidFill>
                  <a:srgbClr val="000000"/>
                </a:solidFill>
                <a:uFillTx/>
                <a:latin typeface="Calibri"/>
              </a:rPr>
              <a:t>External</a:t>
            </a:r>
            <a:r>
              <a:rPr lang="es-AR" sz="1400" b="0" i="0" u="none" strike="noStrike" kern="1200" cap="none" spc="0" baseline="0" dirty="0">
                <a:solidFill>
                  <a:srgbClr val="000000"/>
                </a:solidFill>
                <a:uFillTx/>
                <a:latin typeface="Calibri"/>
              </a:rPr>
              <a:t> </a:t>
            </a:r>
            <a:r>
              <a:rPr lang="es-AR" sz="1400" b="0" i="0" u="none" strike="noStrike" kern="1200" cap="none" spc="0" baseline="0" dirty="0" err="1">
                <a:solidFill>
                  <a:srgbClr val="000000"/>
                </a:solidFill>
                <a:uFillTx/>
                <a:latin typeface="Calibri"/>
              </a:rPr>
              <a:t>Debt</a:t>
            </a:r>
            <a:r>
              <a:rPr lang="es-AR" sz="1400" b="0" i="0" u="none" strike="noStrike" kern="1200" cap="none" spc="0" baseline="0" dirty="0">
                <a:solidFill>
                  <a:srgbClr val="000000"/>
                </a:solidFill>
                <a:uFillTx/>
                <a:latin typeface="Calibri"/>
              </a:rPr>
              <a:t>/ </a:t>
            </a:r>
            <a:r>
              <a:rPr lang="es-AR" sz="1400" b="0" i="0" u="none" strike="noStrike" kern="1200" cap="none" spc="0" baseline="0" dirty="0" err="1">
                <a:solidFill>
                  <a:srgbClr val="000000"/>
                </a:solidFill>
                <a:uFillTx/>
                <a:latin typeface="Calibri"/>
              </a:rPr>
              <a:t>Export</a:t>
            </a:r>
            <a:endParaRPr lang="es-AR" sz="1400" b="0" i="0" u="none" strike="noStrike" kern="1200" cap="none" spc="0" baseline="0" dirty="0">
              <a:solidFill>
                <a:srgbClr val="000000"/>
              </a:solidFill>
              <a:uFillTx/>
              <a:latin typeface="Calibri"/>
            </a:endParaRPr>
          </a:p>
        </c:rich>
      </c:tx>
      <c:overlay val="0"/>
      <c:spPr>
        <a:noFill/>
        <a:ln>
          <a:noFill/>
        </a:ln>
      </c:spPr>
    </c:title>
    <c:autoTitleDeleted val="0"/>
    <c:plotArea>
      <c:layout/>
      <c:barChart>
        <c:barDir val="col"/>
        <c:grouping val="clustered"/>
        <c:varyColors val="0"/>
        <c:ser>
          <c:idx val="0"/>
          <c:order val="0"/>
          <c:tx>
            <c:v>Series1</c:v>
          </c:tx>
          <c:spPr>
            <a:solidFill>
              <a:srgbClr val="4472C4"/>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C2-42A5-83DC-0A5FC57BABDC}"/>
                </c:ext>
              </c:extLst>
            </c:dLbl>
            <c:numFmt formatCode="0.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Lit>
          </c:cat>
          <c:val>
            <c:numLit>
              <c:formatCode>General</c:formatCode>
              <c:ptCount val="11"/>
              <c:pt idx="0">
                <c:v>0.82239945055850883</c:v>
              </c:pt>
              <c:pt idx="1">
                <c:v>0.90798975407203941</c:v>
              </c:pt>
              <c:pt idx="2">
                <c:v>1.2890983638680364</c:v>
              </c:pt>
              <c:pt idx="3">
                <c:v>1.7480938445249823</c:v>
              </c:pt>
              <c:pt idx="4">
                <c:v>2.0893675855103253</c:v>
              </c:pt>
              <c:pt idx="5">
                <c:v>1.9492618980313277</c:v>
              </c:pt>
              <c:pt idx="6">
                <c:v>2.3607921490024038</c:v>
              </c:pt>
              <c:pt idx="7">
                <c:v>1.6496111929509434</c:v>
              </c:pt>
              <c:pt idx="8">
                <c:v>1.4056362324588061</c:v>
              </c:pt>
              <c:pt idx="9">
                <c:v>1.6749464304680812</c:v>
              </c:pt>
              <c:pt idx="10">
                <c:v>1.3714721271949655</c:v>
              </c:pt>
            </c:numLit>
          </c:val>
          <c:extLst>
            <c:ext xmlns:c16="http://schemas.microsoft.com/office/drawing/2014/chart" uri="{C3380CC4-5D6E-409C-BE32-E72D297353CC}">
              <c16:uniqueId val="{00000000-8F8F-4448-95E6-9C64788BF593}"/>
            </c:ext>
          </c:extLst>
        </c:ser>
        <c:dLbls>
          <c:showLegendKey val="0"/>
          <c:showVal val="0"/>
          <c:showCatName val="0"/>
          <c:showSerName val="0"/>
          <c:showPercent val="0"/>
          <c:showBubbleSize val="0"/>
        </c:dLbls>
        <c:gapWidth val="219"/>
        <c:overlap val="-27"/>
        <c:axId val="1732743504"/>
        <c:axId val="1856417904"/>
      </c:barChart>
      <c:valAx>
        <c:axId val="1856417904"/>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732743504"/>
        <c:crosses val="autoZero"/>
        <c:crossBetween val="between"/>
      </c:valAx>
      <c:catAx>
        <c:axId val="173274350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856417904"/>
        <c:crosses val="autoZero"/>
        <c:auto val="1"/>
        <c:lblAlgn val="ctr"/>
        <c:lblOffset val="100"/>
        <c:noMultiLvlLbl val="0"/>
      </c:catAx>
      <c:spPr>
        <a:noFill/>
        <a:ln>
          <a:noFill/>
        </a:ln>
      </c:spPr>
    </c:plotArea>
    <c:plotVisOnly val="1"/>
    <c:dispBlanksAs val="gap"/>
    <c:showDLblsOverMax val="0"/>
  </c:chart>
  <c:spPr>
    <a:noFill/>
    <a:ln w="9528" cap="flat">
      <a:solidFill>
        <a:srgbClr val="E7E6E6"/>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000000"/>
                </a:solidFill>
                <a:latin typeface="Calibri"/>
              </a:defRPr>
            </a:pPr>
            <a:r>
              <a:rPr lang="es-AR" sz="1400" b="0" i="0" u="none" strike="noStrike" kern="1200" cap="none" spc="0" baseline="0" dirty="0" err="1">
                <a:solidFill>
                  <a:srgbClr val="000000"/>
                </a:solidFill>
                <a:uFillTx/>
                <a:latin typeface="Calibri"/>
              </a:rPr>
              <a:t>External</a:t>
            </a:r>
            <a:r>
              <a:rPr lang="es-AR" sz="1400" b="0" i="0" u="none" strike="noStrike" kern="1200" cap="none" spc="0" baseline="0" dirty="0">
                <a:solidFill>
                  <a:srgbClr val="000000"/>
                </a:solidFill>
                <a:uFillTx/>
                <a:latin typeface="Calibri"/>
              </a:rPr>
              <a:t> </a:t>
            </a:r>
            <a:r>
              <a:rPr lang="es-AR" sz="1400" b="0" i="0" u="none" strike="noStrike" kern="1200" cap="none" spc="0" baseline="0" dirty="0" err="1">
                <a:solidFill>
                  <a:srgbClr val="000000"/>
                </a:solidFill>
                <a:uFillTx/>
                <a:latin typeface="Calibri"/>
              </a:rPr>
              <a:t>Debt</a:t>
            </a:r>
            <a:r>
              <a:rPr lang="es-AR" sz="1400" b="0" i="0" u="none" strike="noStrike" kern="1200" cap="none" spc="0" baseline="0" dirty="0">
                <a:solidFill>
                  <a:srgbClr val="000000"/>
                </a:solidFill>
                <a:uFillTx/>
                <a:latin typeface="Calibri"/>
              </a:rPr>
              <a:t>/ Reservas Internacionales</a:t>
            </a:r>
          </a:p>
        </c:rich>
      </c:tx>
      <c:overlay val="0"/>
      <c:spPr>
        <a:noFill/>
        <a:ln>
          <a:noFill/>
        </a:ln>
      </c:spPr>
    </c:title>
    <c:autoTitleDeleted val="0"/>
    <c:plotArea>
      <c:layout/>
      <c:barChart>
        <c:barDir val="col"/>
        <c:grouping val="clustered"/>
        <c:varyColors val="0"/>
        <c:ser>
          <c:idx val="0"/>
          <c:order val="0"/>
          <c:tx>
            <c:v>Series1</c:v>
          </c:tx>
          <c:spPr>
            <a:solidFill>
              <a:srgbClr val="4472C4"/>
            </a:solidFill>
            <a:ln>
              <a:noFill/>
            </a:ln>
          </c:spPr>
          <c:invertIfNegative val="0"/>
          <c:dLbls>
            <c:numFmt formatCode="0.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Lit>
          </c:cat>
          <c:val>
            <c:numLit>
              <c:formatCode>General</c:formatCode>
              <c:ptCount val="11"/>
              <c:pt idx="0">
                <c:v>2.1404619698025411</c:v>
              </c:pt>
              <c:pt idx="1">
                <c:v>2.487179608780556</c:v>
              </c:pt>
              <c:pt idx="2">
                <c:v>2.3734318977619657</c:v>
              </c:pt>
              <c:pt idx="3">
                <c:v>2.3549678733243438</c:v>
              </c:pt>
              <c:pt idx="4">
                <c:v>2.4493347106159931</c:v>
              </c:pt>
              <c:pt idx="5">
                <c:v>3.4807478822627225</c:v>
              </c:pt>
              <c:pt idx="6">
                <c:v>3.8622628669947949</c:v>
              </c:pt>
              <c:pt idx="7">
                <c:v>3.642371985622443</c:v>
              </c:pt>
              <c:pt idx="8">
                <c:v>3.2440565520606146</c:v>
              </c:pt>
              <c:pt idx="9">
                <c:v>6.0213790614184024</c:v>
              </c:pt>
              <c:pt idx="10">
                <c:v>4.4878614057642299</c:v>
              </c:pt>
            </c:numLit>
          </c:val>
          <c:extLst>
            <c:ext xmlns:c16="http://schemas.microsoft.com/office/drawing/2014/chart" uri="{C3380CC4-5D6E-409C-BE32-E72D297353CC}">
              <c16:uniqueId val="{00000000-446D-40A3-A010-DD21C6888D44}"/>
            </c:ext>
          </c:extLst>
        </c:ser>
        <c:dLbls>
          <c:showLegendKey val="0"/>
          <c:showVal val="0"/>
          <c:showCatName val="0"/>
          <c:showSerName val="0"/>
          <c:showPercent val="0"/>
          <c:showBubbleSize val="0"/>
        </c:dLbls>
        <c:gapWidth val="219"/>
        <c:overlap val="-27"/>
        <c:axId val="1732743904"/>
        <c:axId val="1856432880"/>
      </c:barChart>
      <c:valAx>
        <c:axId val="1856432880"/>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732743904"/>
        <c:crosses val="autoZero"/>
        <c:crossBetween val="between"/>
      </c:valAx>
      <c:catAx>
        <c:axId val="173274390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856432880"/>
        <c:crosses val="autoZero"/>
        <c:auto val="1"/>
        <c:lblAlgn val="ctr"/>
        <c:lblOffset val="100"/>
        <c:noMultiLvlLbl val="0"/>
      </c:catAx>
      <c:spPr>
        <a:noFill/>
        <a:ln>
          <a:noFill/>
        </a:ln>
      </c:spPr>
    </c:plotArea>
    <c:plotVisOnly val="1"/>
    <c:dispBlanksAs val="gap"/>
    <c:showDLblsOverMax val="0"/>
  </c:chart>
  <c:spPr>
    <a:noFill/>
    <a:ln w="9528" cap="flat">
      <a:solidFill>
        <a:srgbClr val="E7E6E6"/>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31710808876167E-2"/>
          <c:y val="4.3341213553979512E-2"/>
          <c:w val="0.90129215750388103"/>
          <c:h val="0.53867792235190448"/>
        </c:manualLayout>
      </c:layout>
      <c:barChart>
        <c:barDir val="col"/>
        <c:grouping val="clustered"/>
        <c:varyColors val="0"/>
        <c:ser>
          <c:idx val="0"/>
          <c:order val="0"/>
          <c:tx>
            <c:strRef>
              <c:f>A_4_7_cuadro!$B$4</c:f>
              <c:strCache>
                <c:ptCount val="1"/>
                <c:pt idx="0">
                  <c:v>Central Government Gross Debt as % GDP</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A_4_7_cuadro!$C$2:$AA$2</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 (sep)</c:v>
                </c:pt>
              </c:strCache>
            </c:strRef>
          </c:cat>
          <c:val>
            <c:numRef>
              <c:f>A_4_7_cuadro!$C$4:$AA$4</c:f>
              <c:numCache>
                <c:formatCode>0.0%</c:formatCode>
                <c:ptCount val="25"/>
                <c:pt idx="0">
                  <c:v>0.45653868000787612</c:v>
                </c:pt>
                <c:pt idx="1">
                  <c:v>0.5367464329045557</c:v>
                </c:pt>
                <c:pt idx="2">
                  <c:v>1.6665871638753542</c:v>
                </c:pt>
                <c:pt idx="3">
                  <c:v>1.3919965661366318</c:v>
                </c:pt>
                <c:pt idx="4">
                  <c:v>1.1808397745855408</c:v>
                </c:pt>
                <c:pt idx="5">
                  <c:v>0.80506900797125647</c:v>
                </c:pt>
                <c:pt idx="6">
                  <c:v>0.70619715404234296</c:v>
                </c:pt>
                <c:pt idx="7">
                  <c:v>0.62093275743288956</c:v>
                </c:pt>
                <c:pt idx="8">
                  <c:v>0.53787363497327956</c:v>
                </c:pt>
                <c:pt idx="9">
                  <c:v>0.55445229319448963</c:v>
                </c:pt>
                <c:pt idx="10">
                  <c:v>0.43456502048388052</c:v>
                </c:pt>
                <c:pt idx="11">
                  <c:v>0.38942093109597975</c:v>
                </c:pt>
                <c:pt idx="12">
                  <c:v>0.4044180390974042</c:v>
                </c:pt>
                <c:pt idx="13">
                  <c:v>0.43516089281031894</c:v>
                </c:pt>
                <c:pt idx="14">
                  <c:v>0.44696850197945293</c:v>
                </c:pt>
                <c:pt idx="15">
                  <c:v>0.52562643344295823</c:v>
                </c:pt>
                <c:pt idx="16">
                  <c:v>0.53060179510240391</c:v>
                </c:pt>
                <c:pt idx="17">
                  <c:v>0.56521244472281518</c:v>
                </c:pt>
                <c:pt idx="18">
                  <c:v>0.85179848194364716</c:v>
                </c:pt>
                <c:pt idx="19">
                  <c:v>0.89755806015731976</c:v>
                </c:pt>
                <c:pt idx="20">
                  <c:v>1.0377713562456321</c:v>
                </c:pt>
                <c:pt idx="21">
                  <c:v>0.80750520691094096</c:v>
                </c:pt>
                <c:pt idx="22">
                  <c:v>0.84983379066440157</c:v>
                </c:pt>
                <c:pt idx="23">
                  <c:v>1.5656377784712683</c:v>
                </c:pt>
                <c:pt idx="24">
                  <c:v>0.94634947144358339</c:v>
                </c:pt>
              </c:numCache>
            </c:numRef>
          </c:val>
          <c:extLst>
            <c:ext xmlns:c16="http://schemas.microsoft.com/office/drawing/2014/chart" uri="{C3380CC4-5D6E-409C-BE32-E72D297353CC}">
              <c16:uniqueId val="{00000000-230E-4736-8DE8-80931697C1CC}"/>
            </c:ext>
          </c:extLst>
        </c:ser>
        <c:ser>
          <c:idx val="1"/>
          <c:order val="1"/>
          <c:tx>
            <c:strRef>
              <c:f>A_4_7_cuadro!$B$5</c:f>
              <c:strCache>
                <c:ptCount val="1"/>
                <c:pt idx="0">
                  <c:v>Central Government External Debt (3)</c:v>
                </c:pt>
              </c:strCache>
            </c:strRef>
          </c:tx>
          <c:spPr>
            <a:solidFill>
              <a:schemeClr val="accent2"/>
            </a:solidFill>
            <a:ln>
              <a:noFill/>
            </a:ln>
            <a:effectLst/>
          </c:spPr>
          <c:invertIfNegative val="0"/>
          <c:dLbls>
            <c:delete val="1"/>
          </c:dLbls>
          <c:cat>
            <c:strRef>
              <c:f>A_4_7_cuadro!$C$2:$AA$2</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 (sep)</c:v>
                </c:pt>
              </c:strCache>
            </c:strRef>
          </c:cat>
          <c:val>
            <c:numRef>
              <c:f>A_4_7_cuadro!$C$5:$AA$5</c:f>
              <c:numCache>
                <c:formatCode>0.0%</c:formatCode>
                <c:ptCount val="25"/>
                <c:pt idx="0">
                  <c:v>0.28640309792788549</c:v>
                </c:pt>
                <c:pt idx="1">
                  <c:v>0.31471996131772745</c:v>
                </c:pt>
                <c:pt idx="2">
                  <c:v>0.95289241185538076</c:v>
                </c:pt>
                <c:pt idx="3">
                  <c:v>0.79169901149841071</c:v>
                </c:pt>
                <c:pt idx="4">
                  <c:v>0.68548498968461324</c:v>
                </c:pt>
                <c:pt idx="5">
                  <c:v>0.31794322937721653</c:v>
                </c:pt>
                <c:pt idx="6">
                  <c:v>0.24057488007116307</c:v>
                </c:pt>
                <c:pt idx="7">
                  <c:v>0.21812313388886428</c:v>
                </c:pt>
                <c:pt idx="8">
                  <c:v>0.16734890219782483</c:v>
                </c:pt>
                <c:pt idx="9">
                  <c:v>0.16749954290919669</c:v>
                </c:pt>
                <c:pt idx="10">
                  <c:v>0.14630241912760761</c:v>
                </c:pt>
                <c:pt idx="11">
                  <c:v>0.11966677944113743</c:v>
                </c:pt>
                <c:pt idx="12">
                  <c:v>0.11217960832716861</c:v>
                </c:pt>
                <c:pt idx="13">
                  <c:v>0.11832879789342253</c:v>
                </c:pt>
                <c:pt idx="14">
                  <c:v>0.12569567758616204</c:v>
                </c:pt>
                <c:pt idx="15">
                  <c:v>0.13886194076329791</c:v>
                </c:pt>
                <c:pt idx="16">
                  <c:v>0.177264951507176</c:v>
                </c:pt>
                <c:pt idx="17">
                  <c:v>0.22833720476743558</c:v>
                </c:pt>
                <c:pt idx="18">
                  <c:v>0.41329510352684518</c:v>
                </c:pt>
                <c:pt idx="19">
                  <c:v>0.43305242921604342</c:v>
                </c:pt>
                <c:pt idx="20">
                  <c:v>0.47043266644680792</c:v>
                </c:pt>
                <c:pt idx="21">
                  <c:v>0.32116172968278328</c:v>
                </c:pt>
                <c:pt idx="22">
                  <c:v>0.31005443768315333</c:v>
                </c:pt>
                <c:pt idx="23">
                  <c:v>0.58681327295309271</c:v>
                </c:pt>
                <c:pt idx="24">
                  <c:v>0.27616187186180863</c:v>
                </c:pt>
              </c:numCache>
            </c:numRef>
          </c:val>
          <c:extLst>
            <c:ext xmlns:c16="http://schemas.microsoft.com/office/drawing/2014/chart" uri="{C3380CC4-5D6E-409C-BE32-E72D297353CC}">
              <c16:uniqueId val="{00000001-230E-4736-8DE8-80931697C1CC}"/>
            </c:ext>
          </c:extLst>
        </c:ser>
        <c:dLbls>
          <c:dLblPos val="outEnd"/>
          <c:showLegendKey val="0"/>
          <c:showVal val="1"/>
          <c:showCatName val="0"/>
          <c:showSerName val="0"/>
          <c:showPercent val="0"/>
          <c:showBubbleSize val="0"/>
        </c:dLbls>
        <c:gapWidth val="219"/>
        <c:overlap val="-27"/>
        <c:axId val="602698640"/>
        <c:axId val="1296074336"/>
      </c:barChart>
      <c:catAx>
        <c:axId val="60269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296074336"/>
        <c:crosses val="autoZero"/>
        <c:auto val="1"/>
        <c:lblAlgn val="ctr"/>
        <c:lblOffset val="100"/>
        <c:noMultiLvlLbl val="0"/>
      </c:catAx>
      <c:valAx>
        <c:axId val="1296074336"/>
        <c:scaling>
          <c:orientation val="minMax"/>
        </c:scaling>
        <c:delete val="0"/>
        <c:axPos val="l"/>
        <c:majorGridlines>
          <c:spPr>
            <a:ln w="9525" cap="flat" cmpd="sng" algn="ctr">
              <a:solidFill>
                <a:schemeClr val="accent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02698640"/>
        <c:crosses val="autoZero"/>
        <c:crossBetween val="between"/>
      </c:valAx>
      <c:spPr>
        <a:noFill/>
        <a:ln>
          <a:noFill/>
        </a:ln>
        <a:effectLst/>
      </c:spPr>
    </c:plotArea>
    <c:legend>
      <c:legendPos val="b"/>
      <c:layout>
        <c:manualLayout>
          <c:xMode val="edge"/>
          <c:yMode val="edge"/>
          <c:x val="2.5315122646706198E-2"/>
          <c:y val="0.92809205586890287"/>
          <c:w val="0.93814641014990963"/>
          <c:h val="7.19079441310970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31710808876167E-2"/>
          <c:y val="4.3341213553979512E-2"/>
          <c:w val="0.90129215750388103"/>
          <c:h val="0.61748012881368552"/>
        </c:manualLayout>
      </c:layout>
      <c:lineChart>
        <c:grouping val="standard"/>
        <c:varyColors val="0"/>
        <c:ser>
          <c:idx val="0"/>
          <c:order val="0"/>
          <c:tx>
            <c:strRef>
              <c:f>A_4_7_cuadro!$B$6</c:f>
              <c:strCache>
                <c:ptCount val="1"/>
                <c:pt idx="0">
                  <c:v>Total Interest Paid</c:v>
                </c:pt>
              </c:strCache>
            </c:strRef>
          </c:tx>
          <c:spPr>
            <a:ln w="28575" cap="rnd">
              <a:solidFill>
                <a:schemeClr val="accent1"/>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A_4_7_cuadro!$C$2:$AA$2</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 (sep)</c:v>
                </c:pt>
              </c:strCache>
            </c:strRef>
          </c:cat>
          <c:val>
            <c:numRef>
              <c:f>A_4_7_cuadro!$C$6:$AA$6</c:f>
              <c:numCache>
                <c:formatCode>0.0%</c:formatCode>
                <c:ptCount val="25"/>
                <c:pt idx="0">
                  <c:v>3.3975626159198857E-2</c:v>
                </c:pt>
                <c:pt idx="1">
                  <c:v>3.7866485392177976E-2</c:v>
                </c:pt>
                <c:pt idx="5">
                  <c:v>1.7583568727096852E-2</c:v>
                </c:pt>
                <c:pt idx="6">
                  <c:v>1.6121987890988433E-2</c:v>
                </c:pt>
                <c:pt idx="7">
                  <c:v>1.8308654388032832E-2</c:v>
                </c:pt>
                <c:pt idx="8">
                  <c:v>1.5547306380980295E-2</c:v>
                </c:pt>
                <c:pt idx="9">
                  <c:v>1.9565772362269238E-2</c:v>
                </c:pt>
                <c:pt idx="10">
                  <c:v>1.3267691136204223E-2</c:v>
                </c:pt>
                <c:pt idx="11">
                  <c:v>1.6330016699085313E-2</c:v>
                </c:pt>
                <c:pt idx="12">
                  <c:v>1.9405410087455281E-2</c:v>
                </c:pt>
                <c:pt idx="13">
                  <c:v>1.2543169229379E-2</c:v>
                </c:pt>
                <c:pt idx="14">
                  <c:v>1.5539780949565098E-2</c:v>
                </c:pt>
                <c:pt idx="15">
                  <c:v>2.0293791063077694E-2</c:v>
                </c:pt>
                <c:pt idx="16">
                  <c:v>2.251456096920668E-2</c:v>
                </c:pt>
                <c:pt idx="17">
                  <c:v>2.8896941575878961E-2</c:v>
                </c:pt>
                <c:pt idx="18">
                  <c:v>3.4851122286182472E-2</c:v>
                </c:pt>
                <c:pt idx="19">
                  <c:v>4.243156387674292E-2</c:v>
                </c:pt>
                <c:pt idx="20">
                  <c:v>2.3959259573289815E-2</c:v>
                </c:pt>
                <c:pt idx="21">
                  <c:v>1.6777649860303404E-2</c:v>
                </c:pt>
                <c:pt idx="22">
                  <c:v>2.013124072139744E-2</c:v>
                </c:pt>
                <c:pt idx="23">
                  <c:v>1.9556391758076688E-2</c:v>
                </c:pt>
                <c:pt idx="24">
                  <c:v>1.9512600773340993E-2</c:v>
                </c:pt>
              </c:numCache>
            </c:numRef>
          </c:val>
          <c:smooth val="0"/>
          <c:extLst>
            <c:ext xmlns:c16="http://schemas.microsoft.com/office/drawing/2014/chart" uri="{C3380CC4-5D6E-409C-BE32-E72D297353CC}">
              <c16:uniqueId val="{00000000-7354-4A53-BDC6-01E0C9C32F72}"/>
            </c:ext>
          </c:extLst>
        </c:ser>
        <c:ser>
          <c:idx val="1"/>
          <c:order val="1"/>
          <c:tx>
            <c:strRef>
              <c:f>A_4_7_cuadro!$B$7</c:f>
              <c:strCache>
                <c:ptCount val="1"/>
                <c:pt idx="0">
                  <c:v>Total Services Paid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A_4_7_cuadro!$C$2:$AA$2</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 (sep)</c:v>
                </c:pt>
              </c:strCache>
            </c:strRef>
          </c:cat>
          <c:val>
            <c:numRef>
              <c:f>A_4_7_cuadro!$C$7:$AA$7</c:f>
              <c:numCache>
                <c:formatCode>0.0%</c:formatCode>
                <c:ptCount val="25"/>
                <c:pt idx="0">
                  <c:v>0.11427189550116214</c:v>
                </c:pt>
                <c:pt idx="1">
                  <c:v>0.15277522444577518</c:v>
                </c:pt>
                <c:pt idx="5">
                  <c:v>0.10832680660533268</c:v>
                </c:pt>
                <c:pt idx="6">
                  <c:v>9.5564732187314969E-2</c:v>
                </c:pt>
                <c:pt idx="7">
                  <c:v>9.2030796651011285E-2</c:v>
                </c:pt>
                <c:pt idx="8">
                  <c:v>7.2794750215272278E-2</c:v>
                </c:pt>
                <c:pt idx="9">
                  <c:v>9.0493109515155712E-2</c:v>
                </c:pt>
                <c:pt idx="10">
                  <c:v>8.0739249235689314E-2</c:v>
                </c:pt>
                <c:pt idx="11">
                  <c:v>8.0928154813050421E-2</c:v>
                </c:pt>
                <c:pt idx="12">
                  <c:v>7.9264036671039401E-2</c:v>
                </c:pt>
                <c:pt idx="13">
                  <c:v>7.8893238460193832E-2</c:v>
                </c:pt>
                <c:pt idx="14">
                  <c:v>9.9030255791555138E-2</c:v>
                </c:pt>
                <c:pt idx="15">
                  <c:v>0.1004721647974143</c:v>
                </c:pt>
                <c:pt idx="16">
                  <c:v>0.11026768425744043</c:v>
                </c:pt>
                <c:pt idx="17">
                  <c:v>0.15908793144780267</c:v>
                </c:pt>
                <c:pt idx="18">
                  <c:v>0.1706253308412449</c:v>
                </c:pt>
                <c:pt idx="19">
                  <c:v>0.19826729008913632</c:v>
                </c:pt>
                <c:pt idx="20">
                  <c:v>0.13283112780436304</c:v>
                </c:pt>
                <c:pt idx="21">
                  <c:v>0.14347600917966385</c:v>
                </c:pt>
                <c:pt idx="22">
                  <c:v>0.15310468853192385</c:v>
                </c:pt>
                <c:pt idx="23">
                  <c:v>0.14942230031854686</c:v>
                </c:pt>
                <c:pt idx="24">
                  <c:v>0.20111739287755512</c:v>
                </c:pt>
              </c:numCache>
            </c:numRef>
          </c:val>
          <c:smooth val="0"/>
          <c:extLst>
            <c:ext xmlns:c16="http://schemas.microsoft.com/office/drawing/2014/chart" uri="{C3380CC4-5D6E-409C-BE32-E72D297353CC}">
              <c16:uniqueId val="{00000001-7354-4A53-BDC6-01E0C9C32F72}"/>
            </c:ext>
          </c:extLst>
        </c:ser>
        <c:dLbls>
          <c:showLegendKey val="0"/>
          <c:showVal val="1"/>
          <c:showCatName val="0"/>
          <c:showSerName val="0"/>
          <c:showPercent val="0"/>
          <c:showBubbleSize val="0"/>
        </c:dLbls>
        <c:smooth val="0"/>
        <c:axId val="602698640"/>
        <c:axId val="1296074336"/>
      </c:lineChart>
      <c:catAx>
        <c:axId val="60269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AR"/>
          </a:p>
        </c:txPr>
        <c:crossAx val="1296074336"/>
        <c:crosses val="autoZero"/>
        <c:auto val="1"/>
        <c:lblAlgn val="ctr"/>
        <c:lblOffset val="100"/>
        <c:noMultiLvlLbl val="0"/>
      </c:catAx>
      <c:valAx>
        <c:axId val="1296074336"/>
        <c:scaling>
          <c:orientation val="minMax"/>
        </c:scaling>
        <c:delete val="0"/>
        <c:axPos val="l"/>
        <c:majorGridlines>
          <c:spPr>
            <a:ln w="9525" cap="flat" cmpd="sng" algn="ctr">
              <a:solidFill>
                <a:schemeClr val="accent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AR"/>
          </a:p>
        </c:txPr>
        <c:crossAx val="602698640"/>
        <c:crosses val="autoZero"/>
        <c:crossBetween val="between"/>
      </c:valAx>
      <c:spPr>
        <a:noFill/>
        <a:ln>
          <a:noFill/>
        </a:ln>
        <a:effectLst/>
      </c:spPr>
    </c:plotArea>
    <c:legend>
      <c:legendPos val="b"/>
      <c:layout>
        <c:manualLayout>
          <c:xMode val="edge"/>
          <c:yMode val="edge"/>
          <c:x val="0.30609272518041075"/>
          <c:y val="0.92415194554581381"/>
          <c:w val="0.39531484725316463"/>
          <c:h val="6.648982706948866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s-A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6920171638929"/>
          <c:y val="4.3341213553979512E-2"/>
          <c:w val="0.86940580363387687"/>
          <c:h val="0.68688315784740761"/>
        </c:manualLayout>
      </c:layout>
      <c:barChart>
        <c:barDir val="col"/>
        <c:grouping val="clustered"/>
        <c:varyColors val="0"/>
        <c:ser>
          <c:idx val="0"/>
          <c:order val="0"/>
          <c:tx>
            <c:v>Capital</c:v>
          </c:tx>
          <c:spPr>
            <a:solidFill>
              <a:schemeClr val="accent1"/>
            </a:solidFill>
            <a:ln>
              <a:noFill/>
            </a:ln>
            <a:effectLst/>
          </c:spPr>
          <c:invertIfNegative val="0"/>
          <c:dLbls>
            <c:delete val="1"/>
          </c:dLbls>
          <c:cat>
            <c:strRef>
              <c:f>'A.3.6'!$C$10:$M$11</c:f>
              <c:strCache>
                <c:ptCount val="11"/>
                <c:pt idx="0">
                  <c:v>2024</c:v>
                </c:pt>
                <c:pt idx="1">
                  <c:v>2025</c:v>
                </c:pt>
                <c:pt idx="2">
                  <c:v>2026</c:v>
                </c:pt>
                <c:pt idx="3">
                  <c:v>2027</c:v>
                </c:pt>
                <c:pt idx="4">
                  <c:v>2028</c:v>
                </c:pt>
                <c:pt idx="5">
                  <c:v>2029</c:v>
                </c:pt>
                <c:pt idx="6">
                  <c:v>2030</c:v>
                </c:pt>
                <c:pt idx="7">
                  <c:v>2031</c:v>
                </c:pt>
                <c:pt idx="8">
                  <c:v>2032</c:v>
                </c:pt>
                <c:pt idx="9">
                  <c:v>2033</c:v>
                </c:pt>
                <c:pt idx="10">
                  <c:v>2034/2089 (3)</c:v>
                </c:pt>
              </c:strCache>
            </c:strRef>
          </c:cat>
          <c:val>
            <c:numRef>
              <c:f>'A.3.6'!$C$72:$M$72</c:f>
              <c:numCache>
                <c:formatCode>_(* #,##0_);_(* \(#,##0\);_(* "-"_);_(@_)</c:formatCode>
                <c:ptCount val="11"/>
                <c:pt idx="0">
                  <c:v>22787917.327033043</c:v>
                </c:pt>
                <c:pt idx="1">
                  <c:v>109751130.59965096</c:v>
                </c:pt>
                <c:pt idx="2">
                  <c:v>44747654.681369171</c:v>
                </c:pt>
                <c:pt idx="3">
                  <c:v>41749181.002339244</c:v>
                </c:pt>
                <c:pt idx="4">
                  <c:v>33817452.695919253</c:v>
                </c:pt>
                <c:pt idx="5">
                  <c:v>29610927.636074208</c:v>
                </c:pt>
                <c:pt idx="6">
                  <c:v>18240989.499080941</c:v>
                </c:pt>
                <c:pt idx="7">
                  <c:v>33937780.317265809</c:v>
                </c:pt>
                <c:pt idx="8">
                  <c:v>29434179.08388982</c:v>
                </c:pt>
                <c:pt idx="9">
                  <c:v>26349951.722149976</c:v>
                </c:pt>
                <c:pt idx="10">
                  <c:v>67160588.466008097</c:v>
                </c:pt>
              </c:numCache>
            </c:numRef>
          </c:val>
          <c:extLst>
            <c:ext xmlns:c16="http://schemas.microsoft.com/office/drawing/2014/chart" uri="{C3380CC4-5D6E-409C-BE32-E72D297353CC}">
              <c16:uniqueId val="{00000000-7985-4BF1-8FE7-85A7BA363600}"/>
            </c:ext>
          </c:extLst>
        </c:ser>
        <c:ser>
          <c:idx val="1"/>
          <c:order val="1"/>
          <c:tx>
            <c:v>Interest</c:v>
          </c:tx>
          <c:spPr>
            <a:solidFill>
              <a:schemeClr val="accent2"/>
            </a:solidFill>
            <a:ln>
              <a:noFill/>
            </a:ln>
            <a:effectLst/>
          </c:spPr>
          <c:invertIfNegative val="0"/>
          <c:dLbls>
            <c:delete val="1"/>
          </c:dLbls>
          <c:cat>
            <c:strRef>
              <c:f>'A.3.6'!$C$10:$M$11</c:f>
              <c:strCache>
                <c:ptCount val="11"/>
                <c:pt idx="0">
                  <c:v>2024</c:v>
                </c:pt>
                <c:pt idx="1">
                  <c:v>2025</c:v>
                </c:pt>
                <c:pt idx="2">
                  <c:v>2026</c:v>
                </c:pt>
                <c:pt idx="3">
                  <c:v>2027</c:v>
                </c:pt>
                <c:pt idx="4">
                  <c:v>2028</c:v>
                </c:pt>
                <c:pt idx="5">
                  <c:v>2029</c:v>
                </c:pt>
                <c:pt idx="6">
                  <c:v>2030</c:v>
                </c:pt>
                <c:pt idx="7">
                  <c:v>2031</c:v>
                </c:pt>
                <c:pt idx="8">
                  <c:v>2032</c:v>
                </c:pt>
                <c:pt idx="9">
                  <c:v>2033</c:v>
                </c:pt>
                <c:pt idx="10">
                  <c:v>2034/2089 (3)</c:v>
                </c:pt>
              </c:strCache>
            </c:strRef>
          </c:cat>
          <c:val>
            <c:numRef>
              <c:f>'A.3.6'!$C$73:$M$73</c:f>
              <c:numCache>
                <c:formatCode>_(* #,##0_);_(* \(#,##0\);_(* "-"_);_(@_)</c:formatCode>
                <c:ptCount val="11"/>
                <c:pt idx="0">
                  <c:v>2039806.5490486785</c:v>
                </c:pt>
                <c:pt idx="1">
                  <c:v>10025040.492770091</c:v>
                </c:pt>
                <c:pt idx="2">
                  <c:v>9337478.7933955491</c:v>
                </c:pt>
                <c:pt idx="3">
                  <c:v>8794996.0589824114</c:v>
                </c:pt>
                <c:pt idx="4">
                  <c:v>8318878.5708083883</c:v>
                </c:pt>
                <c:pt idx="5">
                  <c:v>7411451.6596204722</c:v>
                </c:pt>
                <c:pt idx="6">
                  <c:v>6578032.051005492</c:v>
                </c:pt>
                <c:pt idx="7">
                  <c:v>5538902.2826436758</c:v>
                </c:pt>
                <c:pt idx="8">
                  <c:v>4335648.4792310987</c:v>
                </c:pt>
                <c:pt idx="9">
                  <c:v>3403848.2464019102</c:v>
                </c:pt>
                <c:pt idx="10">
                  <c:v>11640446.306376796</c:v>
                </c:pt>
              </c:numCache>
            </c:numRef>
          </c:val>
          <c:extLst>
            <c:ext xmlns:c16="http://schemas.microsoft.com/office/drawing/2014/chart" uri="{C3380CC4-5D6E-409C-BE32-E72D297353CC}">
              <c16:uniqueId val="{00000001-7985-4BF1-8FE7-85A7BA363600}"/>
            </c:ext>
          </c:extLst>
        </c:ser>
        <c:dLbls>
          <c:dLblPos val="outEnd"/>
          <c:showLegendKey val="0"/>
          <c:showVal val="1"/>
          <c:showCatName val="0"/>
          <c:showSerName val="0"/>
          <c:showPercent val="0"/>
          <c:showBubbleSize val="0"/>
        </c:dLbls>
        <c:gapWidth val="219"/>
        <c:overlap val="-27"/>
        <c:axId val="602698640"/>
        <c:axId val="1296074336"/>
      </c:barChart>
      <c:catAx>
        <c:axId val="60269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296074336"/>
        <c:crosses val="autoZero"/>
        <c:auto val="1"/>
        <c:lblAlgn val="ctr"/>
        <c:lblOffset val="100"/>
        <c:noMultiLvlLbl val="0"/>
      </c:catAx>
      <c:valAx>
        <c:axId val="1296074336"/>
        <c:scaling>
          <c:orientation val="minMax"/>
        </c:scaling>
        <c:delete val="0"/>
        <c:axPos val="l"/>
        <c:majorGridlines>
          <c:spPr>
            <a:ln w="9525" cap="flat" cmpd="sng" algn="ctr">
              <a:solidFill>
                <a:schemeClr val="accent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AR"/>
                  <a:t>Thousands of dollars</a:t>
                </a:r>
              </a:p>
            </c:rich>
          </c:tx>
          <c:layout>
            <c:manualLayout>
              <c:xMode val="edge"/>
              <c:yMode val="edge"/>
              <c:x val="1.0317465061865814E-2"/>
              <c:y val="0.190781351412668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AR"/>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02698640"/>
        <c:crosses val="autoZero"/>
        <c:crossBetween val="between"/>
      </c:valAx>
      <c:spPr>
        <a:noFill/>
        <a:ln>
          <a:noFill/>
        </a:ln>
        <a:effectLst/>
      </c:spPr>
    </c:plotArea>
    <c:legend>
      <c:legendPos val="b"/>
      <c:layout>
        <c:manualLayout>
          <c:xMode val="edge"/>
          <c:yMode val="edge"/>
          <c:x val="0.46565093309836003"/>
          <c:y val="0.8932202150725117"/>
          <c:w val="0.13432049229621465"/>
          <c:h val="7.35582175430551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0966147479739"/>
          <c:y val="0.15069666291713535"/>
          <c:w val="0.42665134011533229"/>
          <c:h val="0.83501762279715031"/>
        </c:manualLayout>
      </c:layout>
      <c:pieChart>
        <c:varyColors val="1"/>
        <c:ser>
          <c:idx val="0"/>
          <c:order val="0"/>
          <c:tx>
            <c:strRef>
              <c:f>[2]Hoja5!$G$1</c:f>
              <c:strCache>
                <c:ptCount val="1"/>
                <c:pt idx="0">
                  <c:v>Participación%</c:v>
                </c:pt>
              </c:strCache>
            </c:strRef>
          </c:tx>
          <c:dPt>
            <c:idx val="0"/>
            <c:bubble3D val="0"/>
            <c:spPr>
              <a:solidFill>
                <a:schemeClr val="accent5">
                  <a:lumMod val="40000"/>
                  <a:lumOff val="60000"/>
                </a:schemeClr>
              </a:solidFill>
              <a:ln w="19050">
                <a:noFill/>
              </a:ln>
              <a:effectLst/>
            </c:spPr>
            <c:extLst>
              <c:ext xmlns:c16="http://schemas.microsoft.com/office/drawing/2014/chart" uri="{C3380CC4-5D6E-409C-BE32-E72D297353CC}">
                <c16:uniqueId val="{00000001-31CD-4B81-87FF-87AB75D5507D}"/>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31CD-4B81-87FF-87AB75D5507D}"/>
              </c:ext>
            </c:extLst>
          </c:dPt>
          <c:dPt>
            <c:idx val="2"/>
            <c:bubble3D val="0"/>
            <c:spPr>
              <a:solidFill>
                <a:schemeClr val="accent6">
                  <a:lumMod val="60000"/>
                  <a:lumOff val="40000"/>
                </a:schemeClr>
              </a:solidFill>
              <a:ln w="19050">
                <a:noFill/>
              </a:ln>
              <a:effectLst/>
            </c:spPr>
            <c:extLst>
              <c:ext xmlns:c16="http://schemas.microsoft.com/office/drawing/2014/chart" uri="{C3380CC4-5D6E-409C-BE32-E72D297353CC}">
                <c16:uniqueId val="{00000005-31CD-4B81-87FF-87AB75D5507D}"/>
              </c:ext>
            </c:extLst>
          </c:dPt>
          <c:dPt>
            <c:idx val="3"/>
            <c:bubble3D val="0"/>
            <c:spPr>
              <a:solidFill>
                <a:srgbClr val="F7B3EA"/>
              </a:solidFill>
              <a:ln w="19050">
                <a:noFill/>
              </a:ln>
              <a:effectLst/>
            </c:spPr>
            <c:extLst>
              <c:ext xmlns:c16="http://schemas.microsoft.com/office/drawing/2014/chart" uri="{C3380CC4-5D6E-409C-BE32-E72D297353CC}">
                <c16:uniqueId val="{00000007-31CD-4B81-87FF-87AB75D5507D}"/>
              </c:ext>
            </c:extLst>
          </c:dPt>
          <c:dPt>
            <c:idx val="4"/>
            <c:bubble3D val="0"/>
            <c:spPr>
              <a:solidFill>
                <a:srgbClr val="FF0000"/>
              </a:solidFill>
              <a:ln w="19050">
                <a:noFill/>
              </a:ln>
              <a:effectLst/>
            </c:spPr>
            <c:extLst>
              <c:ext xmlns:c16="http://schemas.microsoft.com/office/drawing/2014/chart" uri="{C3380CC4-5D6E-409C-BE32-E72D297353CC}">
                <c16:uniqueId val="{00000009-31CD-4B81-87FF-87AB75D5507D}"/>
              </c:ext>
            </c:extLst>
          </c:dPt>
          <c:dPt>
            <c:idx val="5"/>
            <c:bubble3D val="0"/>
            <c:spPr>
              <a:solidFill>
                <a:schemeClr val="accent6"/>
              </a:solidFill>
              <a:ln w="19050">
                <a:noFill/>
              </a:ln>
              <a:effectLst/>
            </c:spPr>
            <c:extLst>
              <c:ext xmlns:c16="http://schemas.microsoft.com/office/drawing/2014/chart" uri="{C3380CC4-5D6E-409C-BE32-E72D297353CC}">
                <c16:uniqueId val="{0000000B-31CD-4B81-87FF-87AB75D5507D}"/>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31CD-4B81-87FF-87AB75D5507D}"/>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31CD-4B81-87FF-87AB75D5507D}"/>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31CD-4B81-87FF-87AB75D5507D}"/>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31CD-4B81-87FF-87AB75D5507D}"/>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31CD-4B81-87FF-87AB75D5507D}"/>
              </c:ext>
            </c:extLst>
          </c:dPt>
          <c:dLbls>
            <c:dLbl>
              <c:idx val="0"/>
              <c:layout>
                <c:manualLayout>
                  <c:x val="-0.1394486273157462"/>
                  <c:y val="5.05549306336707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CD-4B81-87FF-87AB75D5507D}"/>
                </c:ext>
              </c:extLst>
            </c:dLbl>
            <c:dLbl>
              <c:idx val="1"/>
              <c:layout>
                <c:manualLayout>
                  <c:x val="0.12786022185183057"/>
                  <c:y val="-0.15258380202474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CD-4B81-87FF-87AB75D5507D}"/>
                </c:ext>
              </c:extLst>
            </c:dLbl>
            <c:dLbl>
              <c:idx val="2"/>
              <c:layout>
                <c:manualLayout>
                  <c:x val="4.1946490559647789E-2"/>
                  <c:y val="0.18797086872055535"/>
                </c:manualLayout>
              </c:layout>
              <c:numFmt formatCode="0.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05-31CD-4B81-87FF-87AB75D5507D}"/>
                </c:ext>
              </c:extLst>
            </c:dLbl>
            <c:dLbl>
              <c:idx val="3"/>
              <c:layout>
                <c:manualLayout>
                  <c:x val="-2.4147922369918858E-2"/>
                  <c:y val="-2.85611927441498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1CD-4B81-87FF-87AB75D5507D}"/>
                </c:ext>
              </c:extLst>
            </c:dLbl>
            <c:dLbl>
              <c:idx val="4"/>
              <c:layout>
                <c:manualLayout>
                  <c:x val="4.4403509780255528E-2"/>
                  <c:y val="-5.001124859392576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1CD-4B81-87FF-87AB75D5507D}"/>
                </c:ext>
              </c:extLst>
            </c:dLbl>
            <c:dLbl>
              <c:idx val="5"/>
              <c:layout>
                <c:manualLayout>
                  <c:x val="0.4818688813533345"/>
                  <c:y val="-5.003749531308587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1CD-4B81-87FF-87AB75D5507D}"/>
                </c:ext>
              </c:extLst>
            </c:dLbl>
            <c:dLbl>
              <c:idx val="6"/>
              <c:layout>
                <c:manualLayout>
                  <c:x val="0.41121750292162373"/>
                  <c:y val="-5.003749531308587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1CD-4B81-87FF-87AB75D5507D}"/>
                </c:ext>
              </c:extLst>
            </c:dLbl>
            <c:dLbl>
              <c:idx val="7"/>
              <c:layout>
                <c:manualLayout>
                  <c:x val="0.33821119987738751"/>
                  <c:y val="-2.4184476940382452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1CD-4B81-87FF-87AB75D5507D}"/>
                </c:ext>
              </c:extLst>
            </c:dLbl>
            <c:dLbl>
              <c:idx val="8"/>
              <c:layout>
                <c:manualLayout>
                  <c:x val="0.26764488380558271"/>
                  <c:y val="-2.4184476940382452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1CD-4B81-87FF-87AB75D5507D}"/>
                </c:ext>
              </c:extLst>
            </c:dLbl>
            <c:dLbl>
              <c:idx val="9"/>
              <c:layout>
                <c:manualLayout>
                  <c:x val="0.19464892618349713"/>
                  <c:y val="-2.4184476940382452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1CD-4B81-87FF-87AB75D5507D}"/>
                </c:ext>
              </c:extLst>
            </c:dLbl>
            <c:dLbl>
              <c:idx val="10"/>
              <c:layout>
                <c:manualLayout>
                  <c:x val="0.11678889591355825"/>
                  <c:y val="-5.003749531308587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1CD-4B81-87FF-87AB75D5507D}"/>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AR"/>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ext>
            </c:extLst>
          </c:dLbls>
          <c:cat>
            <c:strRef>
              <c:f>[2]Hoja5!$F$2:$F$12</c:f>
              <c:strCache>
                <c:ptCount val="11"/>
                <c:pt idx="0">
                  <c:v>USD</c:v>
                </c:pt>
                <c:pt idx="1">
                  <c:v>ARP</c:v>
                </c:pt>
                <c:pt idx="2">
                  <c:v>XDR</c:v>
                </c:pt>
                <c:pt idx="3">
                  <c:v>EUR</c:v>
                </c:pt>
                <c:pt idx="4">
                  <c:v>JPY</c:v>
                </c:pt>
                <c:pt idx="5">
                  <c:v>CHF</c:v>
                </c:pt>
                <c:pt idx="6">
                  <c:v>CAD</c:v>
                </c:pt>
                <c:pt idx="7">
                  <c:v>GBP</c:v>
                </c:pt>
                <c:pt idx="8">
                  <c:v>DZD</c:v>
                </c:pt>
                <c:pt idx="9">
                  <c:v>SEK</c:v>
                </c:pt>
                <c:pt idx="10">
                  <c:v>DKK</c:v>
                </c:pt>
              </c:strCache>
            </c:strRef>
          </c:cat>
          <c:val>
            <c:numRef>
              <c:f>[2]Hoja5!$G$2:$G$12</c:f>
              <c:numCache>
                <c:formatCode>General</c:formatCode>
                <c:ptCount val="11"/>
                <c:pt idx="0">
                  <c:v>0.4507571587274411</c:v>
                </c:pt>
                <c:pt idx="1">
                  <c:v>0.44825269499871689</c:v>
                </c:pt>
                <c:pt idx="2">
                  <c:v>8.7315130736165286E-2</c:v>
                </c:pt>
                <c:pt idx="3">
                  <c:v>1.2639110429182344E-2</c:v>
                </c:pt>
                <c:pt idx="4">
                  <c:v>8.3399067035697311E-4</c:v>
                </c:pt>
                <c:pt idx="5">
                  <c:v>1.6534672132341167E-4</c:v>
                </c:pt>
                <c:pt idx="6">
                  <c:v>2.1189953308074889E-5</c:v>
                </c:pt>
                <c:pt idx="7">
                  <c:v>7.3564492026107819E-6</c:v>
                </c:pt>
                <c:pt idx="8">
                  <c:v>5.6875993259332249E-6</c:v>
                </c:pt>
                <c:pt idx="9">
                  <c:v>1.3116766331982306E-6</c:v>
                </c:pt>
                <c:pt idx="10">
                  <c:v>1.0220383443393511E-6</c:v>
                </c:pt>
              </c:numCache>
            </c:numRef>
          </c:val>
          <c:extLst>
            <c:ext xmlns:c16="http://schemas.microsoft.com/office/drawing/2014/chart" uri="{C3380CC4-5D6E-409C-BE32-E72D297353CC}">
              <c16:uniqueId val="{00000016-31CD-4B81-87FF-87AB75D5507D}"/>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6919002698634"/>
          <c:y val="8.3151589280212629E-2"/>
          <c:w val="0.52035209167855978"/>
          <c:h val="0.82689738768333121"/>
        </c:manualLayout>
      </c:layout>
      <c:pieChart>
        <c:varyColors val="1"/>
        <c:ser>
          <c:idx val="0"/>
          <c:order val="0"/>
          <c:dPt>
            <c:idx val="0"/>
            <c:bubble3D val="0"/>
            <c:spPr>
              <a:solidFill>
                <a:schemeClr val="accent5">
                  <a:lumMod val="40000"/>
                  <a:lumOff val="60000"/>
                </a:schemeClr>
              </a:solidFill>
              <a:ln w="19050">
                <a:noFill/>
              </a:ln>
              <a:effectLst/>
            </c:spPr>
            <c:extLst>
              <c:ext xmlns:c16="http://schemas.microsoft.com/office/drawing/2014/chart" uri="{C3380CC4-5D6E-409C-BE32-E72D297353CC}">
                <c16:uniqueId val="{00000001-4442-4F99-B7F3-0EA8D3CAAB05}"/>
              </c:ext>
            </c:extLst>
          </c:dPt>
          <c:dPt>
            <c:idx val="1"/>
            <c:bubble3D val="0"/>
            <c:spPr>
              <a:solidFill>
                <a:schemeClr val="accent6">
                  <a:lumMod val="20000"/>
                  <a:lumOff val="80000"/>
                </a:schemeClr>
              </a:solidFill>
              <a:ln w="19050">
                <a:noFill/>
              </a:ln>
              <a:effectLst/>
            </c:spPr>
            <c:extLst>
              <c:ext xmlns:c16="http://schemas.microsoft.com/office/drawing/2014/chart" uri="{C3380CC4-5D6E-409C-BE32-E72D297353CC}">
                <c16:uniqueId val="{00000003-4442-4F99-B7F3-0EA8D3CAAB05}"/>
              </c:ext>
            </c:extLst>
          </c:dPt>
          <c:dPt>
            <c:idx val="2"/>
            <c:bubble3D val="0"/>
            <c:spPr>
              <a:solidFill>
                <a:srgbClr val="FDD1FC"/>
              </a:solidFill>
              <a:ln w="19050">
                <a:noFill/>
              </a:ln>
              <a:effectLst/>
            </c:spPr>
            <c:extLst>
              <c:ext xmlns:c16="http://schemas.microsoft.com/office/drawing/2014/chart" uri="{C3380CC4-5D6E-409C-BE32-E72D297353CC}">
                <c16:uniqueId val="{00000005-4442-4F99-B7F3-0EA8D3CAAB05}"/>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7-4442-4F99-B7F3-0EA8D3CAAB05}"/>
              </c:ext>
            </c:extLst>
          </c:dPt>
          <c:dPt>
            <c:idx val="4"/>
            <c:bubble3D val="0"/>
            <c:spPr>
              <a:solidFill>
                <a:schemeClr val="accent4">
                  <a:lumMod val="60000"/>
                  <a:lumOff val="40000"/>
                </a:schemeClr>
              </a:solidFill>
              <a:ln w="19050">
                <a:noFill/>
              </a:ln>
              <a:effectLst/>
            </c:spPr>
            <c:extLst>
              <c:ext xmlns:c16="http://schemas.microsoft.com/office/drawing/2014/chart" uri="{C3380CC4-5D6E-409C-BE32-E72D297353CC}">
                <c16:uniqueId val="{00000009-4442-4F99-B7F3-0EA8D3CAAB05}"/>
              </c:ext>
            </c:extLst>
          </c:dPt>
          <c:dPt>
            <c:idx val="5"/>
            <c:bubble3D val="0"/>
            <c:spPr>
              <a:solidFill>
                <a:schemeClr val="tx2"/>
              </a:solidFill>
              <a:ln w="19050">
                <a:noFill/>
              </a:ln>
              <a:effectLst/>
            </c:spPr>
            <c:extLst>
              <c:ext xmlns:c16="http://schemas.microsoft.com/office/drawing/2014/chart" uri="{C3380CC4-5D6E-409C-BE32-E72D297353CC}">
                <c16:uniqueId val="{0000000B-4442-4F99-B7F3-0EA8D3CAAB05}"/>
              </c:ext>
            </c:extLst>
          </c:dPt>
          <c:dLbls>
            <c:dLbl>
              <c:idx val="0"/>
              <c:layout>
                <c:manualLayout>
                  <c:x val="-8.9418798929509127E-3"/>
                  <c:y val="-2.8943969034055536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06A6C021-1918-4D35-AA1D-DF25D021F5C8}" type="CATEGORYNAME">
                      <a:rPr lang="en-US" sz="1100" b="1">
                        <a:solidFill>
                          <a:schemeClr val="accent1">
                            <a:lumMod val="75000"/>
                          </a:schemeClr>
                        </a:solidFill>
                      </a:rPr>
                      <a:pPr>
                        <a:defRPr sz="1100"/>
                      </a:pPr>
                      <a:t>[NOMBRE DE CATEGORÍA]</a:t>
                    </a:fld>
                    <a:r>
                      <a:rPr lang="en-US" sz="1100" b="1" baseline="0" dirty="0">
                        <a:solidFill>
                          <a:schemeClr val="accent1">
                            <a:lumMod val="75000"/>
                          </a:schemeClr>
                        </a:solidFill>
                      </a:rPr>
                      <a:t>
</a:t>
                    </a:r>
                    <a:fld id="{8EFF7483-B999-4752-B297-C1AAD2E564E6}" type="PERCENTAGE">
                      <a:rPr lang="en-US" sz="1100" b="1" baseline="0">
                        <a:solidFill>
                          <a:schemeClr val="accent1">
                            <a:lumMod val="75000"/>
                          </a:schemeClr>
                        </a:solidFill>
                      </a:rPr>
                      <a:pPr>
                        <a:defRPr sz="1100"/>
                      </a:pPr>
                      <a:t>[PORCENTAJE]</a:t>
                    </a:fld>
                    <a:endParaRPr lang="en-US" sz="1100" b="1" baseline="0" dirty="0">
                      <a:solidFill>
                        <a:schemeClr val="accent1">
                          <a:lumMod val="75000"/>
                        </a:schemeClr>
                      </a:solidFill>
                    </a:endParaRPr>
                  </a:p>
                </c:rich>
              </c:tx>
              <c:numFmt formatCode="0.00%" sourceLinked="0"/>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4442-4F99-B7F3-0EA8D3CAAB05}"/>
                </c:ext>
              </c:extLst>
            </c:dLbl>
            <c:dLbl>
              <c:idx val="1"/>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26B37A91-BBA7-44C9-88AD-298FEA3BFF8F}" type="CATEGORYNAME">
                      <a:rPr lang="en-US" sz="1100" b="1">
                        <a:solidFill>
                          <a:schemeClr val="accent6">
                            <a:lumMod val="75000"/>
                          </a:schemeClr>
                        </a:solidFill>
                      </a:rPr>
                      <a:pPr>
                        <a:defRPr sz="1100"/>
                      </a:pPr>
                      <a:t>[NOMBRE DE CATEGORÍA]</a:t>
                    </a:fld>
                    <a:r>
                      <a:rPr lang="en-US" sz="1100" b="1" baseline="0" dirty="0">
                        <a:solidFill>
                          <a:schemeClr val="accent6">
                            <a:lumMod val="75000"/>
                          </a:schemeClr>
                        </a:solidFill>
                      </a:rPr>
                      <a:t>
</a:t>
                    </a:r>
                    <a:fld id="{C079A4B3-69A7-4B51-8392-94C7664AAD11}" type="PERCENTAGE">
                      <a:rPr lang="en-US" sz="1100" b="1" baseline="0">
                        <a:solidFill>
                          <a:schemeClr val="accent6">
                            <a:lumMod val="75000"/>
                          </a:schemeClr>
                        </a:solidFill>
                      </a:rPr>
                      <a:pPr>
                        <a:defRPr sz="1100"/>
                      </a:pPr>
                      <a:t>[PORCENTAJE]</a:t>
                    </a:fld>
                    <a:endParaRPr lang="en-US" sz="1100" b="1" baseline="0" dirty="0">
                      <a:solidFill>
                        <a:schemeClr val="accent6">
                          <a:lumMod val="75000"/>
                        </a:schemeClr>
                      </a:solidFill>
                    </a:endParaRPr>
                  </a:p>
                </c:rich>
              </c:tx>
              <c:numFmt formatCode="0.00%" sourceLinked="0"/>
              <c:spPr>
                <a:solidFill>
                  <a:srgbClr val="70AD47">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4442-4F99-B7F3-0EA8D3CAAB05}"/>
                </c:ext>
              </c:extLst>
            </c:dLbl>
            <c:dLbl>
              <c:idx val="2"/>
              <c:layout>
                <c:manualLayout>
                  <c:x val="-7.0175438596491224E-2"/>
                  <c:y val="5.7208237986270026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23D23A1C-3EC5-4E69-89B4-24F5C175F34B}" type="CATEGORYNAME">
                      <a:rPr lang="en-US" sz="1100" b="1">
                        <a:solidFill>
                          <a:srgbClr val="E719E2"/>
                        </a:solidFill>
                      </a:rPr>
                      <a:pPr>
                        <a:defRPr sz="1100"/>
                      </a:pPr>
                      <a:t>[NOMBRE DE CATEGORÍA]</a:t>
                    </a:fld>
                    <a:r>
                      <a:rPr lang="en-US" sz="1100" b="1" baseline="0" dirty="0">
                        <a:solidFill>
                          <a:srgbClr val="E719E2"/>
                        </a:solidFill>
                      </a:rPr>
                      <a:t>
</a:t>
                    </a:r>
                    <a:fld id="{7FFFC154-2B79-41B3-8FCF-BB0150183837}" type="PERCENTAGE">
                      <a:rPr lang="en-US" sz="1100" b="1" baseline="0">
                        <a:solidFill>
                          <a:srgbClr val="E719E2"/>
                        </a:solidFill>
                      </a:rPr>
                      <a:pPr>
                        <a:defRPr sz="1100"/>
                      </a:pPr>
                      <a:t>[PORCENTAJE]</a:t>
                    </a:fld>
                    <a:endParaRPr lang="en-US" sz="1100" b="1" baseline="0" dirty="0">
                      <a:solidFill>
                        <a:srgbClr val="E719E2"/>
                      </a:solidFill>
                    </a:endParaRPr>
                  </a:p>
                </c:rich>
              </c:tx>
              <c:numFmt formatCode="0.00%" sourceLinked="0"/>
              <c:spPr>
                <a:solidFill>
                  <a:srgbClr val="FDD1FC"/>
                </a:solid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4442-4F99-B7F3-0EA8D3CAAB05}"/>
                </c:ext>
              </c:extLst>
            </c:dLbl>
            <c:dLbl>
              <c:idx val="3"/>
              <c:layout>
                <c:manualLayout>
                  <c:x val="-6.8421052631578952E-2"/>
                  <c:y val="-2.2883295194508008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F1726FF7-EBC5-4AAE-88A1-F180EFC7B3D8}" type="CATEGORYNAME">
                      <a:rPr lang="en-US" sz="1100" b="1">
                        <a:solidFill>
                          <a:schemeClr val="accent2">
                            <a:lumMod val="75000"/>
                          </a:schemeClr>
                        </a:solidFill>
                      </a:rPr>
                      <a:pPr>
                        <a:defRPr sz="1100"/>
                      </a:pPr>
                      <a:t>[NOMBRE DE CATEGORÍA]</a:t>
                    </a:fld>
                    <a:r>
                      <a:rPr lang="en-US" sz="1100" b="1" baseline="0" dirty="0">
                        <a:solidFill>
                          <a:schemeClr val="accent2">
                            <a:lumMod val="75000"/>
                          </a:schemeClr>
                        </a:solidFill>
                      </a:rPr>
                      <a:t>
</a:t>
                    </a:r>
                    <a:fld id="{EEAB809E-4FAD-4A5B-9072-E91E510394D6}" type="PERCENTAGE">
                      <a:rPr lang="en-US" sz="1100" b="1" baseline="0">
                        <a:solidFill>
                          <a:schemeClr val="accent2">
                            <a:lumMod val="75000"/>
                          </a:schemeClr>
                        </a:solidFill>
                      </a:rPr>
                      <a:pPr>
                        <a:defRPr sz="1100"/>
                      </a:pPr>
                      <a:t>[PORCENTAJE]</a:t>
                    </a:fld>
                    <a:endParaRPr lang="en-US" sz="1100" b="1" baseline="0" dirty="0">
                      <a:solidFill>
                        <a:schemeClr val="accent2">
                          <a:lumMod val="75000"/>
                        </a:schemeClr>
                      </a:solidFill>
                    </a:endParaRPr>
                  </a:p>
                </c:rich>
              </c:tx>
              <c:numFmt formatCode="0.00%" sourceLinked="0"/>
              <c:spPr>
                <a:solidFill>
                  <a:srgbClr val="ED7D31">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4442-4F99-B7F3-0EA8D3CAAB05}"/>
                </c:ext>
              </c:extLst>
            </c:dLbl>
            <c:dLbl>
              <c:idx val="4"/>
              <c:layout>
                <c:manualLayout>
                  <c:x val="5.4325459317585305E-2"/>
                  <c:y val="-3.5906305956310454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05CA0088-9BC8-4586-B5A5-6B7D3B36193B}" type="CATEGORYNAME">
                      <a:rPr lang="en-US" sz="1100" b="1">
                        <a:solidFill>
                          <a:schemeClr val="accent4">
                            <a:lumMod val="50000"/>
                          </a:schemeClr>
                        </a:solidFill>
                      </a:rPr>
                      <a:pPr>
                        <a:defRPr sz="1100"/>
                      </a:pPr>
                      <a:t>[NOMBRE DE CATEGORÍA]</a:t>
                    </a:fld>
                    <a:r>
                      <a:rPr lang="en-US" sz="1100" b="1" baseline="0" dirty="0">
                        <a:solidFill>
                          <a:schemeClr val="accent4">
                            <a:lumMod val="50000"/>
                          </a:schemeClr>
                        </a:solidFill>
                      </a:rPr>
                      <a:t>
</a:t>
                    </a:r>
                    <a:fld id="{31D3531A-5909-4491-99E0-A258729D2589}" type="PERCENTAGE">
                      <a:rPr lang="en-US" sz="1100" b="1" baseline="0">
                        <a:solidFill>
                          <a:schemeClr val="accent4">
                            <a:lumMod val="50000"/>
                          </a:schemeClr>
                        </a:solidFill>
                      </a:rPr>
                      <a:pPr>
                        <a:defRPr sz="1100"/>
                      </a:pPr>
                      <a:t>[PORCENTAJE]</a:t>
                    </a:fld>
                    <a:endParaRPr lang="en-US" sz="1100" b="1" baseline="0" dirty="0">
                      <a:solidFill>
                        <a:schemeClr val="accent4">
                          <a:lumMod val="50000"/>
                        </a:schemeClr>
                      </a:solidFill>
                    </a:endParaRPr>
                  </a:p>
                </c:rich>
              </c:tx>
              <c:numFmt formatCode="0.00%" sourceLinked="0"/>
              <c:spPr>
                <a:solidFill>
                  <a:srgbClr val="FFC000">
                    <a:lumMod val="60000"/>
                    <a:lumOff val="4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4442-4F99-B7F3-0EA8D3CAAB05}"/>
                </c:ext>
              </c:extLst>
            </c:dLbl>
            <c:dLbl>
              <c:idx val="5"/>
              <c:layout>
                <c:manualLayout>
                  <c:x val="0.20163345099103991"/>
                  <c:y val="5.6999082560508396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70DB4A6E-076A-4614-938A-0B69D9C0FB64}" type="CATEGORYNAME">
                      <a:rPr lang="en-US" sz="1100" b="1">
                        <a:solidFill>
                          <a:schemeClr val="bg2">
                            <a:lumMod val="25000"/>
                          </a:schemeClr>
                        </a:solidFill>
                      </a:rPr>
                      <a:pPr>
                        <a:defRPr sz="1100"/>
                      </a:pPr>
                      <a:t>[NOMBRE DE CATEGORÍA]</a:t>
                    </a:fld>
                    <a:r>
                      <a:rPr lang="en-US" sz="1100" b="1" baseline="0" dirty="0">
                        <a:solidFill>
                          <a:schemeClr val="bg2">
                            <a:lumMod val="25000"/>
                          </a:schemeClr>
                        </a:solidFill>
                      </a:rPr>
                      <a:t>
</a:t>
                    </a:r>
                    <a:fld id="{0BAD908D-58D6-46A7-A777-09F764111BED}" type="PERCENTAGE">
                      <a:rPr lang="en-US" sz="1100" b="1" baseline="0">
                        <a:solidFill>
                          <a:schemeClr val="bg2">
                            <a:lumMod val="25000"/>
                          </a:schemeClr>
                        </a:solidFill>
                      </a:rPr>
                      <a:pPr>
                        <a:defRPr sz="1100"/>
                      </a:pPr>
                      <a:t>[PORCENTAJE]</a:t>
                    </a:fld>
                    <a:endParaRPr lang="en-US" sz="1100" b="1" baseline="0" dirty="0">
                      <a:solidFill>
                        <a:schemeClr val="bg2">
                          <a:lumMod val="25000"/>
                        </a:schemeClr>
                      </a:solidFill>
                    </a:endParaRPr>
                  </a:p>
                </c:rich>
              </c:tx>
              <c:numFmt formatCode="0.00%" sourceLinked="0"/>
              <c:spPr>
                <a:solidFill>
                  <a:srgbClr val="E7E6E6">
                    <a:lumMod val="9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80224454701783"/>
                      <c:h val="0.14122283686383283"/>
                    </c:manualLayout>
                  </c15:layout>
                  <c15:dlblFieldTable/>
                  <c15:showDataLabelsRange val="0"/>
                </c:ext>
                <c:ext xmlns:c16="http://schemas.microsoft.com/office/drawing/2014/chart" uri="{C3380CC4-5D6E-409C-BE32-E72D297353CC}">
                  <c16:uniqueId val="{0000000B-4442-4F99-B7F3-0EA8D3CAAB05}"/>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'tipo instrumento'!$A$2:$A$7</c:f>
              <c:strCache>
                <c:ptCount val="6"/>
                <c:pt idx="0">
                  <c:v>Public Securities</c:v>
                </c:pt>
                <c:pt idx="1">
                  <c:v>International Organizations</c:v>
                </c:pt>
                <c:pt idx="2">
                  <c:v>Treasury Bills</c:v>
                </c:pt>
                <c:pt idx="3">
                  <c:v>Official Agencies</c:v>
                </c:pt>
                <c:pt idx="4">
                  <c:v>Others</c:v>
                </c:pt>
                <c:pt idx="5">
                  <c:v>Guaranteed Loans</c:v>
                </c:pt>
              </c:strCache>
            </c:strRef>
          </c:cat>
          <c:val>
            <c:numRef>
              <c:f>'tipo instrumento'!$B$2:$B$7</c:f>
              <c:numCache>
                <c:formatCode>0.00%</c:formatCode>
                <c:ptCount val="6"/>
                <c:pt idx="0">
                  <c:v>0.745</c:v>
                </c:pt>
                <c:pt idx="1">
                  <c:v>0.1628</c:v>
                </c:pt>
                <c:pt idx="2">
                  <c:v>7.2999999999999995E-2</c:v>
                </c:pt>
                <c:pt idx="3">
                  <c:v>8.0000000000000002E-3</c:v>
                </c:pt>
                <c:pt idx="4">
                  <c:v>8.0000000000000002E-3</c:v>
                </c:pt>
                <c:pt idx="5">
                  <c:v>2E-3</c:v>
                </c:pt>
              </c:numCache>
            </c:numRef>
          </c:val>
          <c:extLst>
            <c:ext xmlns:c16="http://schemas.microsoft.com/office/drawing/2014/chart" uri="{C3380CC4-5D6E-409C-BE32-E72D297353CC}">
              <c16:uniqueId val="{0000000C-4442-4F99-B7F3-0EA8D3CAAB0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54226628662174"/>
          <c:y val="6.2499812290328291E-2"/>
          <c:w val="0.48481839780071684"/>
          <c:h val="0.83685777012923435"/>
        </c:manualLayout>
      </c:layout>
      <c:pieChart>
        <c:varyColors val="1"/>
        <c:ser>
          <c:idx val="0"/>
          <c:order val="0"/>
          <c:dPt>
            <c:idx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1-D09C-42E0-A4BE-7BFD254C20CE}"/>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D09C-42E0-A4BE-7BFD254C20CE}"/>
              </c:ext>
            </c:extLst>
          </c:dPt>
          <c:dPt>
            <c:idx val="2"/>
            <c:bubble3D val="0"/>
            <c:spPr>
              <a:solidFill>
                <a:schemeClr val="accent5">
                  <a:lumMod val="40000"/>
                  <a:lumOff val="60000"/>
                </a:schemeClr>
              </a:solidFill>
              <a:ln w="19050">
                <a:noFill/>
              </a:ln>
              <a:effectLst/>
            </c:spPr>
            <c:extLst>
              <c:ext xmlns:c16="http://schemas.microsoft.com/office/drawing/2014/chart" uri="{C3380CC4-5D6E-409C-BE32-E72D297353CC}">
                <c16:uniqueId val="{00000005-D09C-42E0-A4BE-7BFD254C20CE}"/>
              </c:ext>
            </c:extLst>
          </c:dPt>
          <c:dLbls>
            <c:dLbl>
              <c:idx val="0"/>
              <c:layout>
                <c:manualLayout>
                  <c:x val="-0.22197661838071775"/>
                  <c:y val="0.18897927166463116"/>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F012D447-6161-4BFB-9378-169ABC847742}" type="CATEGORYNAME">
                      <a:rPr lang="en-US" sz="1100" b="1">
                        <a:solidFill>
                          <a:schemeClr val="accent6">
                            <a:lumMod val="75000"/>
                          </a:schemeClr>
                        </a:solidFill>
                      </a:rPr>
                      <a:pPr>
                        <a:defRPr/>
                      </a:pPr>
                      <a:t>[NOMBRE DE CATEGORÍA]</a:t>
                    </a:fld>
                    <a:r>
                      <a:rPr lang="en-US" sz="1100" b="1" baseline="0" dirty="0">
                        <a:solidFill>
                          <a:schemeClr val="accent6">
                            <a:lumMod val="75000"/>
                          </a:schemeClr>
                        </a:solidFill>
                      </a:rPr>
                      <a:t>
</a:t>
                    </a:r>
                    <a:fld id="{5427D29F-35F9-4851-9C14-BBFB31AA5DBE}" type="PERCENTAGE">
                      <a:rPr lang="en-US" sz="1100" b="1" baseline="0">
                        <a:solidFill>
                          <a:schemeClr val="accent6">
                            <a:lumMod val="75000"/>
                          </a:schemeClr>
                        </a:solidFill>
                      </a:rPr>
                      <a:pPr>
                        <a:defRPr/>
                      </a:pPr>
                      <a:t>[PORCENTAJE]</a:t>
                    </a:fld>
                    <a:endParaRPr lang="en-US" sz="1100" b="1" baseline="0" dirty="0">
                      <a:solidFill>
                        <a:schemeClr val="accent6">
                          <a:lumMod val="7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288257308535506"/>
                      <c:h val="0.25418974813047995"/>
                    </c:manualLayout>
                  </c15:layout>
                  <c15:dlblFieldTable/>
                  <c15:showDataLabelsRange val="0"/>
                </c:ext>
                <c:ext xmlns:c16="http://schemas.microsoft.com/office/drawing/2014/chart" uri="{C3380CC4-5D6E-409C-BE32-E72D297353CC}">
                  <c16:uniqueId val="{00000001-D09C-42E0-A4BE-7BFD254C20CE}"/>
                </c:ext>
              </c:extLst>
            </c:dLbl>
            <c:dLbl>
              <c:idx val="1"/>
              <c:layout>
                <c:manualLayout>
                  <c:x val="0.15769393204113855"/>
                  <c:y val="-0.18724551687871716"/>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C160B6AB-747B-4D8A-B70C-5A74A28942F1}" type="CATEGORYNAME">
                      <a:rPr lang="en-US" sz="1100" b="1">
                        <a:solidFill>
                          <a:schemeClr val="accent2">
                            <a:lumMod val="75000"/>
                          </a:schemeClr>
                        </a:solidFill>
                      </a:rPr>
                      <a:pPr>
                        <a:defRPr sz="1100"/>
                      </a:pPr>
                      <a:t>[NOMBRE DE CATEGORÍA]</a:t>
                    </a:fld>
                    <a:r>
                      <a:rPr lang="en-US" sz="1100" baseline="0" dirty="0"/>
                      <a:t>
</a:t>
                    </a:r>
                    <a:fld id="{88A136B7-1865-4772-968A-0DCAF06154E2}" type="PERCENTAGE">
                      <a:rPr lang="en-US" sz="1100" b="1" baseline="0">
                        <a:solidFill>
                          <a:schemeClr val="accent2">
                            <a:lumMod val="75000"/>
                          </a:schemeClr>
                        </a:solidFill>
                      </a:rPr>
                      <a:pPr>
                        <a:defRPr sz="1100"/>
                      </a:pPr>
                      <a:t>[PORCENTAJE]</a:t>
                    </a:fld>
                    <a:endParaRPr lang="en-US" sz="1100" baseline="0" dirty="0"/>
                  </a:p>
                </c:rich>
              </c:tx>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705374514003347"/>
                      <c:h val="0.24378721941499565"/>
                    </c:manualLayout>
                  </c15:layout>
                  <c15:dlblFieldTable/>
                  <c15:showDataLabelsRange val="0"/>
                </c:ext>
                <c:ext xmlns:c16="http://schemas.microsoft.com/office/drawing/2014/chart" uri="{C3380CC4-5D6E-409C-BE32-E72D297353CC}">
                  <c16:uniqueId val="{00000003-D09C-42E0-A4BE-7BFD254C20CE}"/>
                </c:ext>
              </c:extLst>
            </c:dLbl>
            <c:dLbl>
              <c:idx val="2"/>
              <c:layout>
                <c:manualLayout>
                  <c:x val="0.16974680721157345"/>
                  <c:y val="0.2323231413124824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F83212D3-E51B-4080-A2D2-00D6E57C3EAB}" type="CATEGORYNAME">
                      <a:rPr lang="en-US" sz="1100" b="1">
                        <a:solidFill>
                          <a:schemeClr val="accent1">
                            <a:lumMod val="75000"/>
                          </a:schemeClr>
                        </a:solidFill>
                      </a:rPr>
                      <a:pPr>
                        <a:defRPr/>
                      </a:pPr>
                      <a:t>[NOMBRE DE CATEGORÍA]</a:t>
                    </a:fld>
                    <a:r>
                      <a:rPr lang="en-US" sz="1100" b="1" baseline="0" dirty="0">
                        <a:solidFill>
                          <a:schemeClr val="accent1">
                            <a:lumMod val="75000"/>
                          </a:schemeClr>
                        </a:solidFill>
                      </a:rPr>
                      <a:t>
</a:t>
                    </a:r>
                    <a:fld id="{9D007E27-705E-4F40-BFB2-01BCC320B701}" type="PERCENTAGE">
                      <a:rPr lang="en-US" sz="1100" b="1" baseline="0">
                        <a:solidFill>
                          <a:schemeClr val="accent1">
                            <a:lumMod val="75000"/>
                          </a:schemeClr>
                        </a:solidFill>
                      </a:rPr>
                      <a:pPr>
                        <a:defRPr/>
                      </a:pPr>
                      <a:t>[PORCENTAJE]</a:t>
                    </a:fld>
                    <a:endParaRPr lang="en-US" sz="1100" b="1" baseline="0" dirty="0">
                      <a:solidFill>
                        <a:schemeClr val="accent1">
                          <a:lumMod val="75000"/>
                        </a:schemeClr>
                      </a:solidFill>
                    </a:endParaRPr>
                  </a:p>
                </c:rich>
              </c:tx>
              <c:spPr>
                <a:xfrm>
                  <a:off x="1916481" y="963843"/>
                  <a:ext cx="1336445" cy="715088"/>
                </a:xfrm>
                <a:no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A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8775"/>
                        <a:gd name="adj2" fmla="val -47516"/>
                      </a:avLst>
                    </a:prstGeom>
                    <a:noFill/>
                    <a:ln>
                      <a:noFill/>
                    </a:ln>
                  </c15:spPr>
                  <c15:layout>
                    <c:manualLayout>
                      <c:w val="0.19331452089983325"/>
                      <c:h val="0.24378721941499565"/>
                    </c:manualLayout>
                  </c15:layout>
                  <c15:dlblFieldTable/>
                  <c15:showDataLabelsRange val="0"/>
                </c:ext>
                <c:ext xmlns:c16="http://schemas.microsoft.com/office/drawing/2014/chart" uri="{C3380CC4-5D6E-409C-BE32-E72D297353CC}">
                  <c16:uniqueId val="{00000005-D09C-42E0-A4BE-7BFD254C20CE}"/>
                </c:ext>
              </c:extLst>
            </c:dLbl>
            <c:spPr>
              <a:no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A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'tipo tasa'!$A$2:$A$4</c:f>
              <c:strCache>
                <c:ptCount val="3"/>
                <c:pt idx="0">
                  <c:v>Debt with Fixed Interest Rate</c:v>
                </c:pt>
                <c:pt idx="1">
                  <c:v>Debt with Variable Interest Rate</c:v>
                </c:pt>
                <c:pt idx="2">
                  <c:v>Debt with Zero Interest Rate</c:v>
                </c:pt>
              </c:strCache>
            </c:strRef>
          </c:cat>
          <c:val>
            <c:numRef>
              <c:f>'tipo tasa'!$B$2:$B$4</c:f>
              <c:numCache>
                <c:formatCode>0.00%</c:formatCode>
                <c:ptCount val="3"/>
                <c:pt idx="0">
                  <c:v>0.374</c:v>
                </c:pt>
                <c:pt idx="1">
                  <c:v>0.35699999999999998</c:v>
                </c:pt>
                <c:pt idx="2" formatCode="0%">
                  <c:v>0.27</c:v>
                </c:pt>
              </c:numCache>
            </c:numRef>
          </c:val>
          <c:extLst>
            <c:ext xmlns:c16="http://schemas.microsoft.com/office/drawing/2014/chart" uri="{C3380CC4-5D6E-409C-BE32-E72D297353CC}">
              <c16:uniqueId val="{00000006-D09C-42E0-A4BE-7BFD254C20C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Hoja8!$B$1</c:f>
              <c:strCache>
                <c:ptCount val="1"/>
                <c:pt idx="0">
                  <c:v>Capital en mill dolares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Hoja8!$A$2:$A$25</c:f>
              <c:numCache>
                <c:formatCode>General</c:formatCode>
                <c:ptCount val="24"/>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numCache>
            </c:numRef>
          </c:cat>
          <c:val>
            <c:numRef>
              <c:f>Hoja8!$B$2:$B$25</c:f>
              <c:numCache>
                <c:formatCode>#,##0</c:formatCode>
                <c:ptCount val="24"/>
                <c:pt idx="0">
                  <c:v>125205.05167412227</c:v>
                </c:pt>
                <c:pt idx="1">
                  <c:v>56322.504533975654</c:v>
                </c:pt>
                <c:pt idx="2">
                  <c:v>42483.597989138063</c:v>
                </c:pt>
                <c:pt idx="3">
                  <c:v>34053.298383247202</c:v>
                </c:pt>
                <c:pt idx="4">
                  <c:v>29409.902758410379</c:v>
                </c:pt>
                <c:pt idx="5">
                  <c:v>18062.649213940495</c:v>
                </c:pt>
                <c:pt idx="6">
                  <c:v>33811.761689256993</c:v>
                </c:pt>
                <c:pt idx="7">
                  <c:v>29335.252965626685</c:v>
                </c:pt>
                <c:pt idx="8">
                  <c:v>26377.766161555417</c:v>
                </c:pt>
                <c:pt idx="9">
                  <c:v>21506.697800534395</c:v>
                </c:pt>
                <c:pt idx="10">
                  <c:v>11386.297292967218</c:v>
                </c:pt>
                <c:pt idx="11">
                  <c:v>6809.5638801399036</c:v>
                </c:pt>
                <c:pt idx="12">
                  <c:v>6011.5175807799051</c:v>
                </c:pt>
                <c:pt idx="13">
                  <c:v>4962.8792714818665</c:v>
                </c:pt>
                <c:pt idx="14">
                  <c:v>3433.7279662137603</c:v>
                </c:pt>
                <c:pt idx="15">
                  <c:v>3166.0177525112936</c:v>
                </c:pt>
                <c:pt idx="16">
                  <c:v>3002.3763034249164</c:v>
                </c:pt>
                <c:pt idx="17">
                  <c:v>1990.8636006550628</c:v>
                </c:pt>
                <c:pt idx="18">
                  <c:v>1861.7020730416998</c:v>
                </c:pt>
                <c:pt idx="19">
                  <c:v>1737.3207921904129</c:v>
                </c:pt>
                <c:pt idx="20">
                  <c:v>1647.4183888304131</c:v>
                </c:pt>
                <c:pt idx="21">
                  <c:v>494.8522161091073</c:v>
                </c:pt>
                <c:pt idx="22">
                  <c:v>336.33554282854715</c:v>
                </c:pt>
                <c:pt idx="23">
                  <c:v>276.64791573854717</c:v>
                </c:pt>
              </c:numCache>
            </c:numRef>
          </c:val>
          <c:extLst>
            <c:ext xmlns:c16="http://schemas.microsoft.com/office/drawing/2014/chart" uri="{C3380CC4-5D6E-409C-BE32-E72D297353CC}">
              <c16:uniqueId val="{00000000-2D14-4B70-AB42-294E680BB17C}"/>
            </c:ext>
          </c:extLst>
        </c:ser>
        <c:dLbls>
          <c:dLblPos val="outEnd"/>
          <c:showLegendKey val="0"/>
          <c:showVal val="1"/>
          <c:showCatName val="0"/>
          <c:showSerName val="0"/>
          <c:showPercent val="0"/>
          <c:showBubbleSize val="0"/>
        </c:dLbls>
        <c:gapWidth val="219"/>
        <c:overlap val="-27"/>
        <c:axId val="2102469503"/>
        <c:axId val="1721351135"/>
      </c:barChart>
      <c:catAx>
        <c:axId val="210246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1721351135"/>
        <c:crosses val="autoZero"/>
        <c:auto val="1"/>
        <c:lblAlgn val="ctr"/>
        <c:lblOffset val="100"/>
        <c:noMultiLvlLbl val="0"/>
      </c:catAx>
      <c:valAx>
        <c:axId val="172135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2102469503"/>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A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90888437332424E-2"/>
          <c:y val="3.9855072463768113E-2"/>
          <c:w val="0.87256000762001529"/>
          <c:h val="0.72925239183811696"/>
        </c:manualLayout>
      </c:layout>
      <c:scatterChart>
        <c:scatterStyle val="lineMarker"/>
        <c:varyColors val="0"/>
        <c:ser>
          <c:idx val="0"/>
          <c:order val="0"/>
          <c:tx>
            <c:strRef>
              <c:f>'informe diario rent fija 3-4-25'!$F$8</c:f>
              <c:strCache>
                <c:ptCount val="1"/>
                <c:pt idx="0">
                  <c:v>Bonos en Dólares Ley Argentina (Bonar)</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2700" cap="rnd">
                <a:solidFill>
                  <a:schemeClr val="accent1"/>
                </a:solidFill>
                <a:prstDash val="solid"/>
              </a:ln>
              <a:effectLst/>
            </c:spPr>
            <c:trendlineType val="poly"/>
            <c:order val="2"/>
            <c:dispRSqr val="0"/>
            <c:dispEq val="0"/>
          </c:trendline>
          <c:xVal>
            <c:numRef>
              <c:f>'informe diario rent fija 3-4-25'!$H$9:$H$18</c:f>
              <c:numCache>
                <c:formatCode>General</c:formatCode>
                <c:ptCount val="10"/>
                <c:pt idx="0">
                  <c:v>1.87</c:v>
                </c:pt>
                <c:pt idx="1">
                  <c:v>1.87</c:v>
                </c:pt>
                <c:pt idx="2">
                  <c:v>2.2400000000000002</c:v>
                </c:pt>
                <c:pt idx="3">
                  <c:v>2.2400000000000002</c:v>
                </c:pt>
                <c:pt idx="4">
                  <c:v>6.19</c:v>
                </c:pt>
                <c:pt idx="5">
                  <c:v>5.83</c:v>
                </c:pt>
                <c:pt idx="6">
                  <c:v>4.9000000000000004</c:v>
                </c:pt>
                <c:pt idx="7">
                  <c:v>4.9000000000000004</c:v>
                </c:pt>
                <c:pt idx="8">
                  <c:v>6.11</c:v>
                </c:pt>
                <c:pt idx="9">
                  <c:v>6.11</c:v>
                </c:pt>
              </c:numCache>
            </c:numRef>
          </c:xVal>
          <c:yVal>
            <c:numRef>
              <c:f>'informe diario rent fija 3-4-25'!$G$9:$G$18</c:f>
              <c:numCache>
                <c:formatCode>0.00%</c:formatCode>
                <c:ptCount val="10"/>
                <c:pt idx="0">
                  <c:v>0.152</c:v>
                </c:pt>
                <c:pt idx="1">
                  <c:v>0.15160000000000001</c:v>
                </c:pt>
                <c:pt idx="2">
                  <c:v>0.15140000000000001</c:v>
                </c:pt>
                <c:pt idx="3">
                  <c:v>0.1522</c:v>
                </c:pt>
                <c:pt idx="4" formatCode="0%">
                  <c:v>0.09</c:v>
                </c:pt>
                <c:pt idx="5">
                  <c:v>0.129</c:v>
                </c:pt>
                <c:pt idx="6">
                  <c:v>0.13830000000000001</c:v>
                </c:pt>
                <c:pt idx="7">
                  <c:v>0.129</c:v>
                </c:pt>
                <c:pt idx="8">
                  <c:v>0.1273</c:v>
                </c:pt>
                <c:pt idx="9">
                  <c:v>0.1273</c:v>
                </c:pt>
              </c:numCache>
            </c:numRef>
          </c:yVal>
          <c:smooth val="0"/>
          <c:extLst>
            <c:ext xmlns:c16="http://schemas.microsoft.com/office/drawing/2014/chart" uri="{C3380CC4-5D6E-409C-BE32-E72D297353CC}">
              <c16:uniqueId val="{00000001-1FD4-4F33-A746-4D061039DA83}"/>
            </c:ext>
          </c:extLst>
        </c:ser>
        <c:ser>
          <c:idx val="1"/>
          <c:order val="1"/>
          <c:tx>
            <c:strRef>
              <c:f>'informe diario rent fija 3-4-25'!$F$19</c:f>
              <c:strCache>
                <c:ptCount val="1"/>
                <c:pt idx="0">
                  <c:v>Bonos en Dólares Ley extranjera (Globales)</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2700" cap="rnd">
                <a:solidFill>
                  <a:schemeClr val="accent2"/>
                </a:solidFill>
                <a:prstDash val="solid"/>
              </a:ln>
              <a:effectLst/>
            </c:spPr>
            <c:trendlineType val="log"/>
            <c:dispRSqr val="0"/>
            <c:dispEq val="0"/>
          </c:trendline>
          <c:xVal>
            <c:numRef>
              <c:f>'informe diario rent fija 3-4-25'!$H$20:$H$31</c:f>
              <c:numCache>
                <c:formatCode>General</c:formatCode>
                <c:ptCount val="12"/>
                <c:pt idx="0">
                  <c:v>1.91</c:v>
                </c:pt>
                <c:pt idx="1">
                  <c:v>1.9</c:v>
                </c:pt>
                <c:pt idx="2">
                  <c:v>2.25</c:v>
                </c:pt>
                <c:pt idx="3">
                  <c:v>2.25</c:v>
                </c:pt>
                <c:pt idx="4">
                  <c:v>5.84</c:v>
                </c:pt>
                <c:pt idx="5">
                  <c:v>5.84</c:v>
                </c:pt>
                <c:pt idx="6">
                  <c:v>5</c:v>
                </c:pt>
                <c:pt idx="7">
                  <c:v>4.96</c:v>
                </c:pt>
                <c:pt idx="8">
                  <c:v>6.11</c:v>
                </c:pt>
                <c:pt idx="9">
                  <c:v>6.1</c:v>
                </c:pt>
                <c:pt idx="10">
                  <c:v>5.67</c:v>
                </c:pt>
                <c:pt idx="11">
                  <c:v>5.68</c:v>
                </c:pt>
              </c:numCache>
            </c:numRef>
          </c:xVal>
          <c:yVal>
            <c:numRef>
              <c:f>'informe diario rent fija 3-4-25'!$G$20:$G$31</c:f>
              <c:numCache>
                <c:formatCode>0.00%</c:formatCode>
                <c:ptCount val="12"/>
                <c:pt idx="0">
                  <c:v>0.13589999999999999</c:v>
                </c:pt>
                <c:pt idx="1">
                  <c:v>0.1376</c:v>
                </c:pt>
                <c:pt idx="2">
                  <c:v>0.14610000000000001</c:v>
                </c:pt>
                <c:pt idx="3">
                  <c:v>0.14610000000000001</c:v>
                </c:pt>
                <c:pt idx="4">
                  <c:v>0.12809999999999999</c:v>
                </c:pt>
                <c:pt idx="5">
                  <c:v>0.12870000000000001</c:v>
                </c:pt>
                <c:pt idx="6">
                  <c:v>0.12970000000000001</c:v>
                </c:pt>
                <c:pt idx="7">
                  <c:v>0.1328</c:v>
                </c:pt>
                <c:pt idx="8">
                  <c:v>0.1273</c:v>
                </c:pt>
                <c:pt idx="9">
                  <c:v>0.12759999999999999</c:v>
                </c:pt>
                <c:pt idx="10">
                  <c:v>0.1234</c:v>
                </c:pt>
                <c:pt idx="11">
                  <c:v>0.1232</c:v>
                </c:pt>
              </c:numCache>
            </c:numRef>
          </c:yVal>
          <c:smooth val="0"/>
          <c:extLst>
            <c:ext xmlns:c16="http://schemas.microsoft.com/office/drawing/2014/chart" uri="{C3380CC4-5D6E-409C-BE32-E72D297353CC}">
              <c16:uniqueId val="{00000003-1FD4-4F33-A746-4D061039DA83}"/>
            </c:ext>
          </c:extLst>
        </c:ser>
        <c:ser>
          <c:idx val="2"/>
          <c:order val="2"/>
          <c:tx>
            <c:strRef>
              <c:f>'informe diario rent fija 3-4-25'!$F$3</c:f>
              <c:strCache>
                <c:ptCount val="1"/>
                <c:pt idx="0">
                  <c:v>Bonos Canje 2010</c:v>
                </c:pt>
              </c:strCache>
            </c:strRef>
          </c:tx>
          <c:spPr>
            <a:ln w="25400" cap="rnd">
              <a:noFill/>
              <a:round/>
            </a:ln>
            <a:effectLst/>
          </c:spPr>
          <c:marker>
            <c:symbol val="circle"/>
            <c:size val="5"/>
            <c:spPr>
              <a:solidFill>
                <a:schemeClr val="accent3"/>
              </a:solidFill>
              <a:ln w="9525">
                <a:solidFill>
                  <a:schemeClr val="accent3"/>
                </a:solidFill>
              </a:ln>
              <a:effectLst/>
            </c:spPr>
          </c:marker>
          <c:xVal>
            <c:numRef>
              <c:f>'informe diario rent fija 3-4-25'!$H$4:$H$6</c:f>
              <c:numCache>
                <c:formatCode>General</c:formatCode>
                <c:ptCount val="3"/>
                <c:pt idx="0">
                  <c:v>7.32</c:v>
                </c:pt>
                <c:pt idx="1">
                  <c:v>6.97</c:v>
                </c:pt>
                <c:pt idx="2">
                  <c:v>2.27</c:v>
                </c:pt>
              </c:numCache>
            </c:numRef>
          </c:xVal>
          <c:yVal>
            <c:numRef>
              <c:f>'informe diario rent fija 3-4-25'!$G$4:$G$6</c:f>
              <c:numCache>
                <c:formatCode>0.00%</c:formatCode>
                <c:ptCount val="3"/>
                <c:pt idx="0">
                  <c:v>9.6799999999999997E-2</c:v>
                </c:pt>
                <c:pt idx="1">
                  <c:v>-0.26029999999999998</c:v>
                </c:pt>
                <c:pt idx="2">
                  <c:v>-0.35489999999999999</c:v>
                </c:pt>
              </c:numCache>
            </c:numRef>
          </c:yVal>
          <c:smooth val="0"/>
          <c:extLst>
            <c:ext xmlns:c16="http://schemas.microsoft.com/office/drawing/2014/chart" uri="{C3380CC4-5D6E-409C-BE32-E72D297353CC}">
              <c16:uniqueId val="{00000004-1FD4-4F33-A746-4D061039DA83}"/>
            </c:ext>
          </c:extLst>
        </c:ser>
        <c:dLbls>
          <c:showLegendKey val="0"/>
          <c:showVal val="0"/>
          <c:showCatName val="0"/>
          <c:showSerName val="0"/>
          <c:showPercent val="0"/>
          <c:showBubbleSize val="0"/>
        </c:dLbls>
        <c:axId val="1673690815"/>
        <c:axId val="1685174943"/>
      </c:scatterChart>
      <c:valAx>
        <c:axId val="1673690815"/>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AR">
                    <a:solidFill>
                      <a:sysClr val="windowText" lastClr="000000"/>
                    </a:solidFill>
                  </a:rPr>
                  <a:t>Duration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AR"/>
          </a:p>
        </c:txPr>
        <c:crossAx val="1685174943"/>
        <c:crosses val="autoZero"/>
        <c:crossBetween val="midCat"/>
      </c:valAx>
      <c:valAx>
        <c:axId val="1685174943"/>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AR">
                    <a:solidFill>
                      <a:sysClr val="windowText" lastClr="000000"/>
                    </a:solidFill>
                  </a:rPr>
                  <a:t>TIR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AR"/>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AR"/>
          </a:p>
        </c:txPr>
        <c:crossAx val="1673690815"/>
        <c:crosses val="autoZero"/>
        <c:crossBetween val="midCat"/>
      </c:valAx>
      <c:spPr>
        <a:noFill/>
        <a:ln>
          <a:noFill/>
        </a:ln>
        <a:effectLst/>
      </c:spPr>
    </c:plotArea>
    <c:legend>
      <c:legendPos val="b"/>
      <c:legendEntry>
        <c:idx val="3"/>
        <c:delete val="1"/>
      </c:legendEntry>
      <c:legendEntry>
        <c:idx val="4"/>
        <c:delete val="1"/>
      </c:legendEntry>
      <c:layout>
        <c:manualLayout>
          <c:xMode val="edge"/>
          <c:yMode val="edge"/>
          <c:x val="1.6987489507973932E-2"/>
          <c:y val="0.86585666458742028"/>
          <c:w val="0.96806459991280036"/>
          <c:h val="0.1172841626713997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autoTitleDeleted val="1"/>
    <c:plotArea>
      <c:layout/>
      <c:barChart>
        <c:barDir val="col"/>
        <c:grouping val="clustered"/>
        <c:varyColors val="0"/>
        <c:ser>
          <c:idx val="0"/>
          <c:order val="0"/>
          <c:tx>
            <c:v>Riesgo Pais</c:v>
          </c:tx>
          <c:spPr>
            <a:solidFill>
              <a:srgbClr val="4472C4"/>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Lit>
          </c:cat>
          <c:val>
            <c:numLit>
              <c:formatCode>General</c:formatCode>
              <c:ptCount val="11"/>
              <c:pt idx="0">
                <c:v>719</c:v>
              </c:pt>
              <c:pt idx="1">
                <c:v>438</c:v>
              </c:pt>
              <c:pt idx="2">
                <c:v>455</c:v>
              </c:pt>
              <c:pt idx="3">
                <c:v>351</c:v>
              </c:pt>
              <c:pt idx="4">
                <c:v>817</c:v>
              </c:pt>
              <c:pt idx="5">
                <c:v>1744</c:v>
              </c:pt>
              <c:pt idx="6">
                <c:v>1368</c:v>
              </c:pt>
              <c:pt idx="7">
                <c:v>1688</c:v>
              </c:pt>
              <c:pt idx="8">
                <c:v>2213</c:v>
              </c:pt>
              <c:pt idx="9">
                <c:v>1906</c:v>
              </c:pt>
              <c:pt idx="10">
                <c:v>635</c:v>
              </c:pt>
            </c:numLit>
          </c:val>
          <c:extLst>
            <c:ext xmlns:c16="http://schemas.microsoft.com/office/drawing/2014/chart" uri="{C3380CC4-5D6E-409C-BE32-E72D297353CC}">
              <c16:uniqueId val="{00000000-7F6A-4CCD-9533-070D3439A3C6}"/>
            </c:ext>
          </c:extLst>
        </c:ser>
        <c:dLbls>
          <c:showLegendKey val="0"/>
          <c:showVal val="0"/>
          <c:showCatName val="0"/>
          <c:showSerName val="0"/>
          <c:showPercent val="0"/>
          <c:showBubbleSize val="0"/>
        </c:dLbls>
        <c:gapWidth val="219"/>
        <c:overlap val="-27"/>
        <c:axId val="1732741104"/>
        <c:axId val="1860216080"/>
      </c:barChart>
      <c:lineChart>
        <c:grouping val="standard"/>
        <c:varyColors val="0"/>
        <c:ser>
          <c:idx val="1"/>
          <c:order val="1"/>
          <c:tx>
            <c:v>Variación %</c:v>
          </c:tx>
          <c:spPr>
            <a:ln w="12701" cap="rnd">
              <a:solidFill>
                <a:srgbClr val="ED7D31"/>
              </a:solidFill>
              <a:prstDash val="solid"/>
              <a:round/>
            </a:ln>
          </c:spPr>
          <c:marker>
            <c:symbol val="none"/>
          </c:marker>
          <c:cat>
            <c:numLit>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Lit>
          </c:cat>
          <c:val>
            <c:numLit>
              <c:formatCode>General</c:formatCode>
              <c:ptCount val="11"/>
              <c:pt idx="0">
                <c:v>0</c:v>
              </c:pt>
              <c:pt idx="1">
                <c:v>-0.39082058414464538</c:v>
              </c:pt>
              <c:pt idx="2">
                <c:v>3.8812785388127935E-2</c:v>
              </c:pt>
              <c:pt idx="3">
                <c:v>-0.22857142857142854</c:v>
              </c:pt>
              <c:pt idx="4">
                <c:v>1.3276353276353277</c:v>
              </c:pt>
              <c:pt idx="5">
                <c:v>1.1346389228886169</c:v>
              </c:pt>
              <c:pt idx="6">
                <c:v>-0.2155963302752294</c:v>
              </c:pt>
              <c:pt idx="7">
                <c:v>0.23391812865497075</c:v>
              </c:pt>
              <c:pt idx="8">
                <c:v>0.31101895734597163</c:v>
              </c:pt>
              <c:pt idx="9">
                <c:v>-0.13872571170356984</c:v>
              </c:pt>
              <c:pt idx="10">
                <c:v>-0.66684155299055614</c:v>
              </c:pt>
            </c:numLit>
          </c:val>
          <c:smooth val="0"/>
          <c:extLst>
            <c:ext xmlns:c16="http://schemas.microsoft.com/office/drawing/2014/chart" uri="{C3380CC4-5D6E-409C-BE32-E72D297353CC}">
              <c16:uniqueId val="{00000001-7F6A-4CCD-9533-070D3439A3C6}"/>
            </c:ext>
          </c:extLst>
        </c:ser>
        <c:dLbls>
          <c:showLegendKey val="0"/>
          <c:showVal val="0"/>
          <c:showCatName val="0"/>
          <c:showSerName val="0"/>
          <c:showPercent val="0"/>
          <c:showBubbleSize val="0"/>
        </c:dLbls>
        <c:marker val="1"/>
        <c:smooth val="0"/>
        <c:axId val="1732740304"/>
        <c:axId val="1860216912"/>
      </c:lineChart>
      <c:valAx>
        <c:axId val="1860216080"/>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732741104"/>
        <c:crosses val="autoZero"/>
        <c:crossBetween val="between"/>
      </c:valAx>
      <c:catAx>
        <c:axId val="173274110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860216080"/>
        <c:crosses val="autoZero"/>
        <c:auto val="1"/>
        <c:lblAlgn val="ctr"/>
        <c:lblOffset val="100"/>
        <c:noMultiLvlLbl val="0"/>
      </c:catAx>
      <c:valAx>
        <c:axId val="1860216912"/>
        <c:scaling>
          <c:orientation val="minMax"/>
        </c:scaling>
        <c:delete val="0"/>
        <c:axPos val="r"/>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732740304"/>
        <c:crosses val="max"/>
        <c:crossBetween val="between"/>
      </c:valAx>
      <c:catAx>
        <c:axId val="1732740304"/>
        <c:scaling>
          <c:orientation val="minMax"/>
        </c:scaling>
        <c:delete val="1"/>
        <c:axPos val="b"/>
        <c:numFmt formatCode="General" sourceLinked="0"/>
        <c:majorTickMark val="none"/>
        <c:minorTickMark val="none"/>
        <c:tickLblPos val="nextTo"/>
        <c:crossAx val="186021691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s-AR"/>
        </a:p>
      </c:txPr>
    </c:legend>
    <c:plotVisOnly val="1"/>
    <c:dispBlanksAs val="gap"/>
    <c:showDLblsOverMax val="0"/>
  </c:chart>
  <c:spPr>
    <a:noFill/>
    <a:ln w="9528" cap="flat">
      <a:solidFill>
        <a:srgbClr val="E7E6E6"/>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000000"/>
                </a:solidFill>
                <a:latin typeface="Calibri"/>
              </a:defRPr>
            </a:pPr>
            <a:r>
              <a:rPr lang="es-AR" sz="3200" b="0" i="0" u="none" strike="noStrike" kern="1200" cap="none" spc="0" baseline="0" dirty="0" err="1">
                <a:solidFill>
                  <a:schemeClr val="tx1"/>
                </a:solidFill>
                <a:uFillTx/>
                <a:latin typeface="Calibri"/>
              </a:rPr>
              <a:t>Interest</a:t>
            </a:r>
            <a:r>
              <a:rPr lang="es-AR" sz="3200" b="0" i="0" u="none" strike="noStrike" kern="1200" cap="none" spc="0" baseline="0" dirty="0">
                <a:solidFill>
                  <a:schemeClr val="tx1"/>
                </a:solidFill>
                <a:uFillTx/>
                <a:latin typeface="Calibri"/>
              </a:rPr>
              <a:t>/GDP ratio</a:t>
            </a:r>
          </a:p>
        </c:rich>
      </c:tx>
      <c:overlay val="0"/>
      <c:spPr>
        <a:noFill/>
        <a:ln>
          <a:noFill/>
        </a:ln>
      </c:spPr>
    </c:title>
    <c:autoTitleDeleted val="0"/>
    <c:plotArea>
      <c:layout/>
      <c:barChart>
        <c:barDir val="col"/>
        <c:grouping val="clustered"/>
        <c:varyColors val="0"/>
        <c:ser>
          <c:idx val="0"/>
          <c:order val="0"/>
          <c:tx>
            <c:v>Ratio intereses sobre PBI</c:v>
          </c:tx>
          <c:spPr>
            <a:solidFill>
              <a:srgbClr val="4472C4"/>
            </a:solidFill>
            <a:ln>
              <a:noFill/>
            </a:ln>
          </c:spPr>
          <c:invertIfNegative val="0"/>
          <c:dLbls>
            <c:numFmt formatCode="0.0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Lit>
          </c:cat>
          <c:val>
            <c:numLit>
              <c:formatCode>General</c:formatCode>
              <c:ptCount val="11"/>
              <c:pt idx="0">
                <c:v>1.4763468635893904E-2</c:v>
              </c:pt>
              <c:pt idx="1">
                <c:v>2.2163017404496492E-2</c:v>
              </c:pt>
              <c:pt idx="2">
                <c:v>2.1313962732945765E-2</c:v>
              </c:pt>
              <c:pt idx="3">
                <c:v>2.4865333111023503E-2</c:v>
              </c:pt>
              <c:pt idx="4">
                <c:v>4.7624096548681515E-2</c:v>
              </c:pt>
              <c:pt idx="5">
                <c:v>4.9852265400305108E-2</c:v>
              </c:pt>
              <c:pt idx="6">
                <c:v>3.9752491941469702E-2</c:v>
              </c:pt>
              <c:pt idx="7">
                <c:v>1.2152128346892162E-2</c:v>
              </c:pt>
              <c:pt idx="8">
                <c:v>1.2861478533742223E-2</c:v>
              </c:pt>
              <c:pt idx="9">
                <c:v>4.4614448275278586E-2</c:v>
              </c:pt>
              <c:pt idx="10">
                <c:v>1.9801447365988451E-2</c:v>
              </c:pt>
            </c:numLit>
          </c:val>
          <c:extLst>
            <c:ext xmlns:c16="http://schemas.microsoft.com/office/drawing/2014/chart" uri="{C3380CC4-5D6E-409C-BE32-E72D297353CC}">
              <c16:uniqueId val="{00000000-1174-4826-B577-800CCE03A140}"/>
            </c:ext>
          </c:extLst>
        </c:ser>
        <c:dLbls>
          <c:showLegendKey val="0"/>
          <c:showVal val="0"/>
          <c:showCatName val="0"/>
          <c:showSerName val="0"/>
          <c:showPercent val="0"/>
          <c:showBubbleSize val="0"/>
        </c:dLbls>
        <c:gapWidth val="219"/>
        <c:overlap val="-27"/>
        <c:axId val="1732747104"/>
        <c:axId val="1860216496"/>
      </c:barChart>
      <c:valAx>
        <c:axId val="1860216496"/>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732747104"/>
        <c:crosses val="autoZero"/>
        <c:crossBetween val="between"/>
      </c:valAx>
      <c:catAx>
        <c:axId val="173274710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860216496"/>
        <c:crosses val="autoZero"/>
        <c:auto val="1"/>
        <c:lblAlgn val="ctr"/>
        <c:lblOffset val="100"/>
        <c:noMultiLvlLbl val="0"/>
      </c:catAx>
      <c:spPr>
        <a:noFill/>
        <a:ln>
          <a:noFill/>
        </a:ln>
      </c:spPr>
    </c:plotArea>
    <c:plotVisOnly val="1"/>
    <c:dispBlanksAs val="gap"/>
    <c:showDLblsOverMax val="0"/>
  </c:chart>
  <c:spPr>
    <a:noFill/>
    <a:ln w="9528" cap="flat">
      <a:solidFill>
        <a:srgbClr val="E7E6E6"/>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autoTitleDeleted val="1"/>
    <c:plotArea>
      <c:layout/>
      <c:barChart>
        <c:barDir val="col"/>
        <c:grouping val="clustered"/>
        <c:varyColors val="0"/>
        <c:ser>
          <c:idx val="0"/>
          <c:order val="0"/>
          <c:tx>
            <c:v>Servicios Totales Pagados</c:v>
          </c:tx>
          <c:spPr>
            <a:solidFill>
              <a:srgbClr val="4472C4"/>
            </a:solidFill>
            <a:ln>
              <a:noFill/>
            </a:ln>
          </c:spPr>
          <c:invertIfNegative val="0"/>
          <c:dLbls>
            <c:numFmt formatCode="0.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Lit>
          </c:cat>
          <c:val>
            <c:numLit>
              <c:formatCode>General</c:formatCode>
              <c:ptCount val="11"/>
              <c:pt idx="0">
                <c:v>0.38768470627043494</c:v>
              </c:pt>
              <c:pt idx="1">
                <c:v>0.38900044695345676</c:v>
              </c:pt>
              <c:pt idx="2">
                <c:v>0.43827667414415811</c:v>
              </c:pt>
              <c:pt idx="3">
                <c:v>0.6576854405581456</c:v>
              </c:pt>
              <c:pt idx="4">
                <c:v>0.74374892704767914</c:v>
              </c:pt>
              <c:pt idx="5">
                <c:v>0.85085657541843451</c:v>
              </c:pt>
              <c:pt idx="6">
                <c:v>0.54471446678332491</c:v>
              </c:pt>
              <c:pt idx="7">
                <c:v>0.60258081858413681</c:v>
              </c:pt>
              <c:pt idx="8">
                <c:v>0.63328141182478703</c:v>
              </c:pt>
              <c:pt idx="9">
                <c:v>0.66540163692335608</c:v>
              </c:pt>
              <c:pt idx="10">
                <c:v>0.82700702010546701</c:v>
              </c:pt>
            </c:numLit>
          </c:val>
          <c:extLst>
            <c:ext xmlns:c16="http://schemas.microsoft.com/office/drawing/2014/chart" uri="{C3380CC4-5D6E-409C-BE32-E72D297353CC}">
              <c16:uniqueId val="{00000000-9AAE-4F00-BCF1-E44F12DB6B6C}"/>
            </c:ext>
          </c:extLst>
        </c:ser>
        <c:dLbls>
          <c:showLegendKey val="0"/>
          <c:showVal val="0"/>
          <c:showCatName val="0"/>
          <c:showSerName val="0"/>
          <c:showPercent val="0"/>
          <c:showBubbleSize val="0"/>
        </c:dLbls>
        <c:gapWidth val="219"/>
        <c:overlap val="-27"/>
        <c:axId val="1732743104"/>
        <c:axId val="1860217328"/>
      </c:barChart>
      <c:valAx>
        <c:axId val="1860217328"/>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732743104"/>
        <c:crosses val="autoZero"/>
        <c:crossBetween val="between"/>
      </c:valAx>
      <c:catAx>
        <c:axId val="173274310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es-AR"/>
          </a:p>
        </c:txPr>
        <c:crossAx val="1860217328"/>
        <c:crosses val="autoZero"/>
        <c:auto val="1"/>
        <c:lblAlgn val="ctr"/>
        <c:lblOffset val="100"/>
        <c:noMultiLvlLbl val="0"/>
      </c:catAx>
      <c:spPr>
        <a:noFill/>
        <a:ln>
          <a:noFill/>
        </a:ln>
      </c:spPr>
    </c:plotArea>
    <c:plotVisOnly val="1"/>
    <c:dispBlanksAs val="gap"/>
    <c:showDLblsOverMax val="0"/>
  </c:chart>
  <c:spPr>
    <a:noFill/>
    <a:ln w="9528" cap="flat">
      <a:solidFill>
        <a:srgbClr val="E7E6E6"/>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A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0.11123</cdr:x>
      <cdr:y>0.68322</cdr:y>
    </cdr:from>
    <cdr:to>
      <cdr:x>0.13823</cdr:x>
      <cdr:y>0.88889</cdr:y>
    </cdr:to>
    <cdr:sp macro="" textlink="">
      <cdr:nvSpPr>
        <cdr:cNvPr id="2" name="CuadroTexto 1">
          <a:extLst xmlns:a="http://schemas.openxmlformats.org/drawingml/2006/main">
            <a:ext uri="{FF2B5EF4-FFF2-40B4-BE49-F238E27FC236}">
              <a16:creationId xmlns:a16="http://schemas.microsoft.com/office/drawing/2014/main" id="{D315CA09-142E-4300-9982-ACF7B6D1BD14}"/>
            </a:ext>
          </a:extLst>
        </cdr:cNvPr>
        <cdr:cNvSpPr txBox="1"/>
      </cdr:nvSpPr>
      <cdr:spPr>
        <a:xfrm xmlns:a="http://schemas.openxmlformats.org/drawingml/2006/main" rot="16200000">
          <a:off x="548640" y="2438400"/>
          <a:ext cx="66294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050" b="1">
              <a:solidFill>
                <a:srgbClr val="FF0000"/>
              </a:solidFill>
            </a:rPr>
            <a:t>Default</a:t>
          </a:r>
        </a:p>
      </cdr:txBody>
    </cdr:sp>
  </cdr:relSizeAnchor>
  <cdr:relSizeAnchor xmlns:cdr="http://schemas.openxmlformats.org/drawingml/2006/chartDrawing">
    <cdr:from>
      <cdr:x>0.26339</cdr:x>
      <cdr:y>0.64956</cdr:y>
    </cdr:from>
    <cdr:to>
      <cdr:x>0.28931</cdr:x>
      <cdr:y>0.95374</cdr:y>
    </cdr:to>
    <cdr:sp macro="" textlink="">
      <cdr:nvSpPr>
        <cdr:cNvPr id="3" name="CuadroTexto 1">
          <a:extLst xmlns:a="http://schemas.openxmlformats.org/drawingml/2006/main">
            <a:ext uri="{FF2B5EF4-FFF2-40B4-BE49-F238E27FC236}">
              <a16:creationId xmlns:a16="http://schemas.microsoft.com/office/drawing/2014/main" id="{43875B0E-CAAE-4C79-8F70-940BBDD10CEB}"/>
            </a:ext>
          </a:extLst>
        </cdr:cNvPr>
        <cdr:cNvSpPr txBox="1"/>
      </cdr:nvSpPr>
      <cdr:spPr>
        <a:xfrm xmlns:a="http://schemas.openxmlformats.org/drawingml/2006/main" rot="16200000">
          <a:off x="2464957" y="2445322"/>
          <a:ext cx="980451" cy="277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AR" sz="1050" b="1" dirty="0" err="1">
              <a:solidFill>
                <a:srgbClr val="FF0000"/>
              </a:solidFill>
            </a:rPr>
            <a:t>Restructuring</a:t>
          </a:r>
          <a:endParaRPr lang="es-AR" sz="1050" b="1" dirty="0">
            <a:solidFill>
              <a:srgbClr val="FF0000"/>
            </a:solidFill>
          </a:endParaRPr>
        </a:p>
      </cdr:txBody>
    </cdr:sp>
  </cdr:relSizeAnchor>
  <cdr:relSizeAnchor xmlns:cdr="http://schemas.openxmlformats.org/drawingml/2006/chartDrawing">
    <cdr:from>
      <cdr:x>0.44337</cdr:x>
      <cdr:y>0.65169</cdr:y>
    </cdr:from>
    <cdr:to>
      <cdr:x>0.46929</cdr:x>
      <cdr:y>0.95587</cdr:y>
    </cdr:to>
    <cdr:sp macro="" textlink="">
      <cdr:nvSpPr>
        <cdr:cNvPr id="4" name="CuadroTexto 1">
          <a:extLst xmlns:a="http://schemas.openxmlformats.org/drawingml/2006/main">
            <a:ext uri="{FF2B5EF4-FFF2-40B4-BE49-F238E27FC236}">
              <a16:creationId xmlns:a16="http://schemas.microsoft.com/office/drawing/2014/main" id="{C68FFF60-0F3D-4EB0-A9A6-15035F030734}"/>
            </a:ext>
          </a:extLst>
        </cdr:cNvPr>
        <cdr:cNvSpPr txBox="1"/>
      </cdr:nvSpPr>
      <cdr:spPr>
        <a:xfrm xmlns:a="http://schemas.openxmlformats.org/drawingml/2006/main" rot="16200000">
          <a:off x="4389602" y="2452202"/>
          <a:ext cx="980452" cy="2771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AR" sz="1050" b="1" dirty="0" err="1">
              <a:solidFill>
                <a:srgbClr val="FF0000"/>
              </a:solidFill>
            </a:rPr>
            <a:t>Restructuring</a:t>
          </a:r>
          <a:endParaRPr lang="es-AR" sz="1050" b="1" dirty="0">
            <a:solidFill>
              <a:srgbClr val="FF0000"/>
            </a:solidFill>
          </a:endParaRPr>
        </a:p>
      </cdr:txBody>
    </cdr:sp>
  </cdr:relSizeAnchor>
  <cdr:relSizeAnchor xmlns:cdr="http://schemas.openxmlformats.org/drawingml/2006/chartDrawing">
    <cdr:from>
      <cdr:x>0.82202</cdr:x>
      <cdr:y>0.65461</cdr:y>
    </cdr:from>
    <cdr:to>
      <cdr:x>0.84794</cdr:x>
      <cdr:y>0.95879</cdr:y>
    </cdr:to>
    <cdr:sp macro="" textlink="">
      <cdr:nvSpPr>
        <cdr:cNvPr id="5" name="CuadroTexto 1">
          <a:extLst xmlns:a="http://schemas.openxmlformats.org/drawingml/2006/main">
            <a:ext uri="{FF2B5EF4-FFF2-40B4-BE49-F238E27FC236}">
              <a16:creationId xmlns:a16="http://schemas.microsoft.com/office/drawing/2014/main" id="{0AA0BC93-FB8D-4546-82D9-25CD12D07576}"/>
            </a:ext>
          </a:extLst>
        </cdr:cNvPr>
        <cdr:cNvSpPr txBox="1"/>
      </cdr:nvSpPr>
      <cdr:spPr>
        <a:xfrm xmlns:a="http://schemas.openxmlformats.org/drawingml/2006/main" rot="16200000">
          <a:off x="8438784" y="2461629"/>
          <a:ext cx="980452" cy="2771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AR" sz="1050" b="1" dirty="0" err="1">
              <a:solidFill>
                <a:srgbClr val="FF0000"/>
              </a:solidFill>
            </a:rPr>
            <a:t>Restructuring</a:t>
          </a:r>
          <a:endParaRPr lang="es-AR" sz="105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0.14836</cdr:x>
      <cdr:y>0.84539</cdr:y>
    </cdr:from>
    <cdr:to>
      <cdr:x>0.26499</cdr:x>
      <cdr:y>0.96123</cdr:y>
    </cdr:to>
    <cdr:sp macro="" textlink="">
      <cdr:nvSpPr>
        <cdr:cNvPr id="3" name="CuadroTexto 1">
          <a:extLst xmlns:a="http://schemas.openxmlformats.org/drawingml/2006/main">
            <a:ext uri="{FF2B5EF4-FFF2-40B4-BE49-F238E27FC236}">
              <a16:creationId xmlns:a16="http://schemas.microsoft.com/office/drawing/2014/main" id="{43875B0E-CAAE-4C79-8F70-940BBDD10CEB}"/>
            </a:ext>
          </a:extLst>
        </cdr:cNvPr>
        <cdr:cNvSpPr txBox="1"/>
      </cdr:nvSpPr>
      <cdr:spPr>
        <a:xfrm xmlns:a="http://schemas.openxmlformats.org/drawingml/2006/main">
          <a:off x="1596548" y="2934187"/>
          <a:ext cx="1255107" cy="4020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AR" sz="1000" b="1" dirty="0" err="1">
              <a:solidFill>
                <a:srgbClr val="FF0000"/>
              </a:solidFill>
            </a:rPr>
            <a:t>Restructuring</a:t>
          </a:r>
          <a:r>
            <a:rPr lang="es-AR" sz="1000" b="1" dirty="0">
              <a:solidFill>
                <a:srgbClr val="FF0000"/>
              </a:solidFill>
            </a:rPr>
            <a:t> </a:t>
          </a:r>
        </a:p>
        <a:p xmlns:a="http://schemas.openxmlformats.org/drawingml/2006/main">
          <a:pPr algn="ctr"/>
          <a:r>
            <a:rPr lang="es-AR" sz="1000" b="1" dirty="0">
              <a:solidFill>
                <a:srgbClr val="FF0000"/>
              </a:solidFill>
            </a:rPr>
            <a:t>No</a:t>
          </a:r>
          <a:r>
            <a:rPr lang="es-AR" sz="1000" b="1" i="1" dirty="0">
              <a:solidFill>
                <a:srgbClr val="FF0000"/>
              </a:solidFill>
            </a:rPr>
            <a:t> i </a:t>
          </a:r>
          <a:r>
            <a:rPr lang="es-AR" sz="1000" b="1" dirty="0" err="1">
              <a:solidFill>
                <a:srgbClr val="FF0000"/>
              </a:solidFill>
            </a:rPr>
            <a:t>payments</a:t>
          </a:r>
          <a:endParaRPr lang="es-AR" sz="1000" b="1" dirty="0">
            <a:solidFill>
              <a:srgbClr val="FF0000"/>
            </a:solidFill>
          </a:endParaRPr>
        </a:p>
      </cdr:txBody>
    </cdr:sp>
  </cdr:relSizeAnchor>
  <cdr:relSizeAnchor xmlns:cdr="http://schemas.openxmlformats.org/drawingml/2006/chartDrawing">
    <cdr:from>
      <cdr:x>0.16381</cdr:x>
      <cdr:y>0.77635</cdr:y>
    </cdr:from>
    <cdr:to>
      <cdr:x>0.24858</cdr:x>
      <cdr:y>0.81772</cdr:y>
    </cdr:to>
    <cdr:sp macro="" textlink="">
      <cdr:nvSpPr>
        <cdr:cNvPr id="6" name="Abrir llave 5">
          <a:extLst xmlns:a="http://schemas.openxmlformats.org/drawingml/2006/main">
            <a:ext uri="{FF2B5EF4-FFF2-40B4-BE49-F238E27FC236}">
              <a16:creationId xmlns:a16="http://schemas.microsoft.com/office/drawing/2014/main" id="{A40FACE9-6F5B-4A7B-A75C-9E44834D2C17}"/>
            </a:ext>
          </a:extLst>
        </cdr:cNvPr>
        <cdr:cNvSpPr/>
      </cdr:nvSpPr>
      <cdr:spPr>
        <a:xfrm xmlns:a="http://schemas.openxmlformats.org/drawingml/2006/main" rot="16200000">
          <a:off x="2147207" y="2310209"/>
          <a:ext cx="143587" cy="912248"/>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33C3FA1-7E0E-4C56-9A32-BB7BD0924EC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AR" sz="1200" b="0" i="0" u="none" strike="noStrike" kern="1200" cap="none" spc="0" baseline="0">
                <a:solidFill>
                  <a:srgbClr val="000000"/>
                </a:solidFill>
                <a:uFillTx/>
                <a:latin typeface="Calibri"/>
              </a:defRPr>
            </a:lvl1pPr>
          </a:lstStyle>
          <a:p>
            <a:pPr lvl="0"/>
            <a:endParaRPr lang="es-AR"/>
          </a:p>
        </p:txBody>
      </p:sp>
      <p:sp>
        <p:nvSpPr>
          <p:cNvPr id="3" name="Marcador de fecha 2">
            <a:extLst>
              <a:ext uri="{FF2B5EF4-FFF2-40B4-BE49-F238E27FC236}">
                <a16:creationId xmlns:a16="http://schemas.microsoft.com/office/drawing/2014/main" id="{A78C0B44-5DC8-4C8E-8358-EA725FB8A19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s-AR" sz="1200" b="0" i="0" u="none" strike="noStrike" kern="1200" cap="none" spc="0" baseline="0">
                <a:solidFill>
                  <a:srgbClr val="000000"/>
                </a:solidFill>
                <a:uFillTx/>
                <a:latin typeface="Calibri"/>
              </a:defRPr>
            </a:lvl1pPr>
          </a:lstStyle>
          <a:p>
            <a:pPr lvl="0"/>
            <a:fld id="{812AB80A-F753-4362-8661-02F284C620B6}" type="datetime1">
              <a:rPr lang="es-AR"/>
              <a:pPr lvl="0"/>
              <a:t>13/5/2025</a:t>
            </a:fld>
            <a:endParaRPr lang="es-AR"/>
          </a:p>
        </p:txBody>
      </p:sp>
      <p:sp>
        <p:nvSpPr>
          <p:cNvPr id="4" name="Marcador de imagen de diapositiva 3">
            <a:extLst>
              <a:ext uri="{FF2B5EF4-FFF2-40B4-BE49-F238E27FC236}">
                <a16:creationId xmlns:a16="http://schemas.microsoft.com/office/drawing/2014/main" id="{F4BE6EED-CC25-478A-B5C1-9E5EB6B58B4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Marcador de notas 4">
            <a:extLst>
              <a:ext uri="{FF2B5EF4-FFF2-40B4-BE49-F238E27FC236}">
                <a16:creationId xmlns:a16="http://schemas.microsoft.com/office/drawing/2014/main" id="{49DA27C2-9077-4D44-9C12-CCA33D13041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a:extLst>
              <a:ext uri="{FF2B5EF4-FFF2-40B4-BE49-F238E27FC236}">
                <a16:creationId xmlns:a16="http://schemas.microsoft.com/office/drawing/2014/main" id="{D788960B-C292-4726-B665-AD5B2AA84B9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s-AR" sz="1200" b="0" i="0" u="none" strike="noStrike" kern="1200" cap="none" spc="0" baseline="0">
                <a:solidFill>
                  <a:srgbClr val="000000"/>
                </a:solidFill>
                <a:uFillTx/>
                <a:latin typeface="Calibri"/>
              </a:defRPr>
            </a:lvl1pPr>
          </a:lstStyle>
          <a:p>
            <a:pPr lvl="0"/>
            <a:endParaRPr lang="es-AR"/>
          </a:p>
        </p:txBody>
      </p:sp>
      <p:sp>
        <p:nvSpPr>
          <p:cNvPr id="7" name="Marcador de número de diapositiva 6">
            <a:extLst>
              <a:ext uri="{FF2B5EF4-FFF2-40B4-BE49-F238E27FC236}">
                <a16:creationId xmlns:a16="http://schemas.microsoft.com/office/drawing/2014/main" id="{8656920C-78D4-4EB5-B85B-02C5A117EBD6}"/>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s-AR" sz="1200" b="0" i="0" u="none" strike="noStrike" kern="1200" cap="none" spc="0" baseline="0">
                <a:solidFill>
                  <a:srgbClr val="000000"/>
                </a:solidFill>
                <a:uFillTx/>
                <a:latin typeface="Calibri"/>
              </a:defRPr>
            </a:lvl1pPr>
          </a:lstStyle>
          <a:p>
            <a:pPr lvl="0"/>
            <a:fld id="{62664360-A3C2-4BC8-8A78-B9DF90192F1A}" type="slidenum">
              <a:t>‹Nº›</a:t>
            </a:fld>
            <a:endParaRPr lang="es-AR"/>
          </a:p>
        </p:txBody>
      </p:sp>
    </p:spTree>
    <p:extLst>
      <p:ext uri="{BB962C8B-B14F-4D97-AF65-F5344CB8AC3E}">
        <p14:creationId xmlns:p14="http://schemas.microsoft.com/office/powerpoint/2010/main" val="142670562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A8306BD-EDDB-45EB-BD94-06C0E7414DD6}" type="slidenum">
              <a:rPr lang="es-AR" smtClean="0"/>
              <a:t>1</a:t>
            </a:fld>
            <a:endParaRPr lang="es-AR"/>
          </a:p>
        </p:txBody>
      </p:sp>
    </p:spTree>
    <p:extLst>
      <p:ext uri="{BB962C8B-B14F-4D97-AF65-F5344CB8AC3E}">
        <p14:creationId xmlns:p14="http://schemas.microsoft.com/office/powerpoint/2010/main" val="103509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will now present some current indicators of the sustainability of Argentina's debt</a:t>
            </a:r>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10</a:t>
            </a:fld>
            <a:endParaRPr lang="es-AR"/>
          </a:p>
        </p:txBody>
      </p:sp>
    </p:spTree>
    <p:extLst>
      <p:ext uri="{BB962C8B-B14F-4D97-AF65-F5344CB8AC3E}">
        <p14:creationId xmlns:p14="http://schemas.microsoft.com/office/powerpoint/2010/main" val="265020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The</a:t>
            </a:r>
            <a:r>
              <a:rPr lang="es-ES" dirty="0"/>
              <a:t> </a:t>
            </a:r>
            <a:r>
              <a:rPr lang="es-ES" dirty="0" err="1"/>
              <a:t>sustainability</a:t>
            </a:r>
            <a:r>
              <a:rPr lang="es-ES" dirty="0"/>
              <a:t> </a:t>
            </a:r>
            <a:r>
              <a:rPr lang="es-ES" dirty="0" err="1"/>
              <a:t>of</a:t>
            </a:r>
            <a:r>
              <a:rPr lang="es-ES" dirty="0"/>
              <a:t> </a:t>
            </a:r>
            <a:r>
              <a:rPr lang="es-ES" dirty="0" err="1"/>
              <a:t>public</a:t>
            </a:r>
            <a:r>
              <a:rPr lang="es-ES" dirty="0"/>
              <a:t> </a:t>
            </a:r>
            <a:r>
              <a:rPr lang="es-ES" dirty="0" err="1"/>
              <a:t>debt</a:t>
            </a:r>
            <a:r>
              <a:rPr lang="es-ES" dirty="0"/>
              <a:t> </a:t>
            </a:r>
            <a:r>
              <a:rPr lang="es-ES" dirty="0" err="1"/>
              <a:t>is</a:t>
            </a:r>
            <a:r>
              <a:rPr lang="es-ES" dirty="0"/>
              <a:t> a </a:t>
            </a:r>
            <a:r>
              <a:rPr lang="es-ES" dirty="0" err="1"/>
              <a:t>key</a:t>
            </a:r>
            <a:r>
              <a:rPr lang="es-ES" dirty="0"/>
              <a:t> concept in </a:t>
            </a:r>
            <a:r>
              <a:rPr lang="es-ES" dirty="0" err="1"/>
              <a:t>macroeconomic</a:t>
            </a:r>
            <a:r>
              <a:rPr lang="es-ES" dirty="0"/>
              <a:t> and fiscal análisis. </a:t>
            </a:r>
            <a:endParaRPr lang="es-AR" dirty="0"/>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11</a:t>
            </a:fld>
            <a:endParaRPr lang="es-AR"/>
          </a:p>
        </p:txBody>
      </p:sp>
    </p:spTree>
    <p:extLst>
      <p:ext uri="{BB962C8B-B14F-4D97-AF65-F5344CB8AC3E}">
        <p14:creationId xmlns:p14="http://schemas.microsoft.com/office/powerpoint/2010/main" val="3428459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We</a:t>
            </a:r>
            <a:r>
              <a:rPr lang="es-ES" dirty="0"/>
              <a:t> </a:t>
            </a:r>
            <a:r>
              <a:rPr lang="es-ES" dirty="0" err="1"/>
              <a:t>have</a:t>
            </a:r>
            <a:r>
              <a:rPr lang="es-ES" dirty="0"/>
              <a:t> </a:t>
            </a:r>
            <a:r>
              <a:rPr lang="es-ES" dirty="0" err="1"/>
              <a:t>already</a:t>
            </a:r>
            <a:r>
              <a:rPr lang="es-ES" dirty="0"/>
              <a:t> </a:t>
            </a:r>
            <a:r>
              <a:rPr lang="es-ES" dirty="0" err="1"/>
              <a:t>seen</a:t>
            </a:r>
            <a:r>
              <a:rPr lang="es-ES" dirty="0"/>
              <a:t> </a:t>
            </a:r>
            <a:r>
              <a:rPr lang="es-ES" dirty="0" err="1"/>
              <a:t>some</a:t>
            </a:r>
            <a:r>
              <a:rPr lang="es-ES" dirty="0"/>
              <a:t> </a:t>
            </a:r>
            <a:r>
              <a:rPr lang="es-ES" dirty="0" err="1"/>
              <a:t>indicators</a:t>
            </a:r>
            <a:r>
              <a:rPr lang="es-ES" dirty="0"/>
              <a:t>, and </a:t>
            </a:r>
            <a:r>
              <a:rPr lang="es-ES" dirty="0" err="1"/>
              <a:t>now</a:t>
            </a:r>
            <a:r>
              <a:rPr lang="es-ES" dirty="0"/>
              <a:t> </a:t>
            </a:r>
            <a:r>
              <a:rPr lang="es-ES" dirty="0" err="1"/>
              <a:t>let´s</a:t>
            </a:r>
            <a:r>
              <a:rPr lang="es-ES" dirty="0"/>
              <a:t> look at </a:t>
            </a:r>
            <a:r>
              <a:rPr lang="es-ES" dirty="0" err="1"/>
              <a:t>others</a:t>
            </a:r>
            <a:r>
              <a:rPr lang="es-ES" dirty="0"/>
              <a:t>…</a:t>
            </a:r>
            <a:endParaRPr lang="es-AR" dirty="0"/>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12</a:t>
            </a:fld>
            <a:endParaRPr lang="es-AR"/>
          </a:p>
        </p:txBody>
      </p:sp>
    </p:spTree>
    <p:extLst>
      <p:ext uri="{BB962C8B-B14F-4D97-AF65-F5344CB8AC3E}">
        <p14:creationId xmlns:p14="http://schemas.microsoft.com/office/powerpoint/2010/main" val="335194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CE2BBC-9B8A-4E46-9FE7-E6C002CB9CEF}"/>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6778C45-3879-4F18-A840-7D652C03E4C6}"/>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The</a:t>
            </a:r>
            <a:r>
              <a:rPr lang="es-ES" dirty="0"/>
              <a:t> </a:t>
            </a:r>
            <a:r>
              <a:rPr lang="es-ES" dirty="0" err="1"/>
              <a:t>evolution</a:t>
            </a:r>
            <a:r>
              <a:rPr lang="es-ES" dirty="0"/>
              <a:t> </a:t>
            </a:r>
            <a:r>
              <a:rPr lang="es-ES" dirty="0" err="1"/>
              <a:t>of</a:t>
            </a:r>
            <a:r>
              <a:rPr lang="es-ES" dirty="0"/>
              <a:t> country </a:t>
            </a:r>
            <a:r>
              <a:rPr lang="es-ES" dirty="0" err="1"/>
              <a:t>risk</a:t>
            </a:r>
            <a:r>
              <a:rPr lang="es-ES" dirty="0"/>
              <a:t> and </a:t>
            </a:r>
            <a:r>
              <a:rPr lang="es-ES" dirty="0" err="1"/>
              <a:t>the</a:t>
            </a:r>
            <a:r>
              <a:rPr lang="es-ES" dirty="0"/>
              <a:t> </a:t>
            </a:r>
            <a:r>
              <a:rPr lang="es-ES" dirty="0" err="1"/>
              <a:t>interest</a:t>
            </a:r>
            <a:r>
              <a:rPr lang="es-ES" dirty="0"/>
              <a:t>-</a:t>
            </a:r>
            <a:r>
              <a:rPr lang="es-ES" dirty="0" err="1"/>
              <a:t>to</a:t>
            </a:r>
            <a:r>
              <a:rPr lang="es-ES" dirty="0"/>
              <a:t>-GDP ratio show </a:t>
            </a:r>
            <a:r>
              <a:rPr lang="es-ES" dirty="0" err="1"/>
              <a:t>some</a:t>
            </a:r>
            <a:r>
              <a:rPr lang="es-ES" dirty="0"/>
              <a:t> </a:t>
            </a:r>
            <a:r>
              <a:rPr lang="es-ES" dirty="0" err="1"/>
              <a:t>improvement</a:t>
            </a:r>
            <a:r>
              <a:rPr lang="es-ES" dirty="0"/>
              <a:t> in 2024, </a:t>
            </a:r>
            <a:r>
              <a:rPr lang="es-ES" dirty="0" err="1"/>
              <a:t>but</a:t>
            </a:r>
            <a:r>
              <a:rPr lang="es-ES" dirty="0"/>
              <a:t> </a:t>
            </a:r>
            <a:r>
              <a:rPr lang="es-ES" dirty="0" err="1"/>
              <a:t>remain</a:t>
            </a:r>
            <a:r>
              <a:rPr lang="es-ES" dirty="0"/>
              <a:t> at </a:t>
            </a:r>
            <a:r>
              <a:rPr lang="es-ES" dirty="0" err="1"/>
              <a:t>high</a:t>
            </a:r>
            <a:r>
              <a:rPr lang="es-ES" dirty="0"/>
              <a:t> </a:t>
            </a:r>
            <a:r>
              <a:rPr lang="es-ES" dirty="0" err="1"/>
              <a:t>levels</a:t>
            </a:r>
            <a:r>
              <a:rPr lang="es-ES" dirty="0"/>
              <a:t>. </a:t>
            </a:r>
            <a:r>
              <a:rPr lang="es-ES" dirty="0" err="1"/>
              <a:t>This</a:t>
            </a:r>
            <a:r>
              <a:rPr lang="es-ES" dirty="0"/>
              <a:t> shows </a:t>
            </a:r>
            <a:r>
              <a:rPr lang="es-ES" dirty="0" err="1"/>
              <a:t>that</a:t>
            </a:r>
            <a:r>
              <a:rPr lang="es-ES" dirty="0"/>
              <a:t> </a:t>
            </a:r>
            <a:r>
              <a:rPr lang="es-ES" dirty="0" err="1"/>
              <a:t>there</a:t>
            </a:r>
            <a:r>
              <a:rPr lang="es-ES" dirty="0"/>
              <a:t> are </a:t>
            </a:r>
            <a:r>
              <a:rPr lang="es-ES" dirty="0" err="1"/>
              <a:t>still</a:t>
            </a:r>
            <a:r>
              <a:rPr lang="es-ES" dirty="0"/>
              <a:t> </a:t>
            </a:r>
            <a:r>
              <a:rPr lang="es-ES" dirty="0" err="1"/>
              <a:t>problems</a:t>
            </a:r>
            <a:r>
              <a:rPr lang="es-ES" dirty="0"/>
              <a:t> </a:t>
            </a:r>
            <a:r>
              <a:rPr lang="es-ES" dirty="0" err="1"/>
              <a:t>that</a:t>
            </a:r>
            <a:r>
              <a:rPr lang="es-ES" dirty="0"/>
              <a:t> </a:t>
            </a:r>
            <a:r>
              <a:rPr lang="es-ES" dirty="0" err="1"/>
              <a:t>make</a:t>
            </a:r>
            <a:r>
              <a:rPr lang="es-ES" dirty="0"/>
              <a:t> </a:t>
            </a:r>
            <a:r>
              <a:rPr lang="es-ES" dirty="0" err="1"/>
              <a:t>sustainable</a:t>
            </a:r>
            <a:r>
              <a:rPr lang="es-ES" dirty="0"/>
              <a:t> </a:t>
            </a:r>
            <a:r>
              <a:rPr lang="es-ES" dirty="0" err="1"/>
              <a:t>financing</a:t>
            </a:r>
            <a:r>
              <a:rPr lang="es-ES" dirty="0"/>
              <a:t> and </a:t>
            </a:r>
            <a:r>
              <a:rPr lang="es-ES" dirty="0" err="1"/>
              <a:t>growth</a:t>
            </a:r>
            <a:r>
              <a:rPr lang="es-ES" dirty="0"/>
              <a:t> </a:t>
            </a:r>
            <a:r>
              <a:rPr lang="es-ES" dirty="0" err="1"/>
              <a:t>dificult</a:t>
            </a:r>
            <a:r>
              <a:rPr lang="es-ES" dirty="0"/>
              <a:t>.</a:t>
            </a:r>
            <a:endParaRPr lang="es-AR" dirty="0"/>
          </a:p>
          <a:p>
            <a:endParaRPr lang="es-AR" dirty="0"/>
          </a:p>
        </p:txBody>
      </p:sp>
      <p:sp>
        <p:nvSpPr>
          <p:cNvPr id="4" name="Marcador de número de diapositiva 3">
            <a:extLst>
              <a:ext uri="{FF2B5EF4-FFF2-40B4-BE49-F238E27FC236}">
                <a16:creationId xmlns:a16="http://schemas.microsoft.com/office/drawing/2014/main" id="{1BD7B523-8EE6-4BC4-952A-04F81A3B466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F55726-675C-4426-B606-E18756E87794}" type="slidenum">
              <a:t>13</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CC8D490-786E-4C76-9EC6-A494FFB2B7B9}"/>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10E5273-84C4-485B-AA21-5E9781851CAC}"/>
              </a:ext>
            </a:extLst>
          </p:cNvPr>
          <p:cNvSpPr txBox="1">
            <a:spLocks noGrp="1"/>
          </p:cNvSpPr>
          <p:nvPr>
            <p:ph type="body" sz="quarter" idx="1"/>
          </p:nvPr>
        </p:nvSpPr>
        <p:spPr/>
        <p:txBody>
          <a:bodyPr/>
          <a:lstStyle/>
          <a:p>
            <a:r>
              <a:rPr lang="en-US" dirty="0"/>
              <a:t>This slide illustrates the interest-to-GDP ratio over the past ten years, showing the proportion of national income required solely to service interest payments on public debt. The chart highlights key periods of stress, notably in 2018 and 2019, when interest payments peaked at nearly 5% of GDP. Although the ratio declined in 2021 and 2022, it rose again in 2023, reflecting renewed fiscal pressure. This indicator underscores the fiscal effort needed—through primary surpluses—to meet debt obligations and maintain sustainability.</a:t>
            </a:r>
            <a:endParaRPr lang="es-AR" dirty="0"/>
          </a:p>
        </p:txBody>
      </p:sp>
      <p:sp>
        <p:nvSpPr>
          <p:cNvPr id="4" name="Marcador de número de diapositiva 3">
            <a:extLst>
              <a:ext uri="{FF2B5EF4-FFF2-40B4-BE49-F238E27FC236}">
                <a16:creationId xmlns:a16="http://schemas.microsoft.com/office/drawing/2014/main" id="{1E2264DE-56F5-4945-BF49-B61C87288B1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731C97-0DE1-4BCE-8BA5-07F566E69A9A}" type="slidenum">
              <a:t>14</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15C8BE-DDDB-4338-8ED2-DF84114EB01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B32B896-D2E0-44FC-BBEA-AB3C29FC8701}"/>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The</a:t>
            </a:r>
            <a:r>
              <a:rPr lang="es-ES" dirty="0"/>
              <a:t> </a:t>
            </a:r>
            <a:r>
              <a:rPr lang="es-ES" dirty="0" err="1"/>
              <a:t>same</a:t>
            </a:r>
            <a:r>
              <a:rPr lang="es-ES" dirty="0"/>
              <a:t> </a:t>
            </a:r>
            <a:r>
              <a:rPr lang="es-ES" dirty="0" err="1"/>
              <a:t>happend</a:t>
            </a:r>
            <a:r>
              <a:rPr lang="es-ES" dirty="0"/>
              <a:t> </a:t>
            </a:r>
            <a:r>
              <a:rPr lang="es-ES" dirty="0" err="1"/>
              <a:t>with</a:t>
            </a:r>
            <a:r>
              <a:rPr lang="es-ES" dirty="0"/>
              <a:t> </a:t>
            </a:r>
            <a:r>
              <a:rPr lang="es-ES" dirty="0" err="1"/>
              <a:t>the</a:t>
            </a:r>
            <a:r>
              <a:rPr lang="es-ES" dirty="0"/>
              <a:t> fiscal </a:t>
            </a:r>
            <a:r>
              <a:rPr lang="es-ES" dirty="0" err="1"/>
              <a:t>pressure</a:t>
            </a:r>
            <a:r>
              <a:rPr lang="es-ES" dirty="0"/>
              <a:t> </a:t>
            </a:r>
            <a:r>
              <a:rPr lang="es-ES" dirty="0" err="1"/>
              <a:t>from</a:t>
            </a:r>
            <a:r>
              <a:rPr lang="es-ES" dirty="0"/>
              <a:t> </a:t>
            </a:r>
            <a:r>
              <a:rPr lang="es-ES" dirty="0" err="1"/>
              <a:t>interest</a:t>
            </a:r>
            <a:r>
              <a:rPr lang="es-ES" dirty="0"/>
              <a:t> </a:t>
            </a:r>
            <a:r>
              <a:rPr lang="es-ES" dirty="0" err="1"/>
              <a:t>payments</a:t>
            </a:r>
            <a:r>
              <a:rPr lang="es-ES" dirty="0"/>
              <a:t>. </a:t>
            </a:r>
            <a:r>
              <a:rPr lang="es-ES" dirty="0" err="1"/>
              <a:t>Although</a:t>
            </a:r>
            <a:r>
              <a:rPr lang="es-ES" dirty="0"/>
              <a:t> </a:t>
            </a:r>
            <a:r>
              <a:rPr lang="es-ES" dirty="0" err="1"/>
              <a:t>interest</a:t>
            </a:r>
            <a:r>
              <a:rPr lang="es-ES" dirty="0"/>
              <a:t> </a:t>
            </a:r>
            <a:r>
              <a:rPr lang="es-ES" dirty="0" err="1"/>
              <a:t>payments</a:t>
            </a:r>
            <a:r>
              <a:rPr lang="es-ES" dirty="0"/>
              <a:t> </a:t>
            </a:r>
            <a:r>
              <a:rPr lang="es-ES" dirty="0" err="1"/>
              <a:t>stabilized</a:t>
            </a:r>
            <a:r>
              <a:rPr lang="es-ES" dirty="0"/>
              <a:t>, total </a:t>
            </a:r>
            <a:r>
              <a:rPr lang="es-ES" dirty="0" err="1"/>
              <a:t>debt</a:t>
            </a:r>
            <a:r>
              <a:rPr lang="es-ES" dirty="0"/>
              <a:t> </a:t>
            </a:r>
            <a:r>
              <a:rPr lang="es-ES" dirty="0" err="1"/>
              <a:t>service</a:t>
            </a:r>
            <a:r>
              <a:rPr lang="es-ES" dirty="0"/>
              <a:t> </a:t>
            </a:r>
            <a:r>
              <a:rPr lang="es-ES" dirty="0" err="1"/>
              <a:t>remains</a:t>
            </a:r>
            <a:r>
              <a:rPr lang="es-ES" dirty="0"/>
              <a:t> </a:t>
            </a:r>
            <a:r>
              <a:rPr lang="es-ES" dirty="0" err="1"/>
              <a:t>very</a:t>
            </a:r>
            <a:r>
              <a:rPr lang="es-ES" dirty="0"/>
              <a:t> </a:t>
            </a:r>
            <a:r>
              <a:rPr lang="es-ES" dirty="0" err="1"/>
              <a:t>high</a:t>
            </a:r>
            <a:r>
              <a:rPr lang="es-ES" dirty="0"/>
              <a:t>.</a:t>
            </a:r>
            <a:endParaRPr lang="es-AR" dirty="0"/>
          </a:p>
          <a:p>
            <a:pPr lvl="0"/>
            <a:endParaRPr lang="es-AR" dirty="0"/>
          </a:p>
        </p:txBody>
      </p:sp>
      <p:sp>
        <p:nvSpPr>
          <p:cNvPr id="4" name="Marcador de número de diapositiva 3">
            <a:extLst>
              <a:ext uri="{FF2B5EF4-FFF2-40B4-BE49-F238E27FC236}">
                <a16:creationId xmlns:a16="http://schemas.microsoft.com/office/drawing/2014/main" id="{E92DE8F9-65A1-4FEA-90A1-FB12548DD87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108E0E-9EDA-435A-BC8E-DCA64D74FF12}" type="slidenum">
              <a:t>15</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It´s</a:t>
            </a:r>
            <a:r>
              <a:rPr lang="es-ES" dirty="0"/>
              <a:t> </a:t>
            </a:r>
            <a:r>
              <a:rPr lang="es-ES" dirty="0" err="1"/>
              <a:t>also</a:t>
            </a:r>
            <a:r>
              <a:rPr lang="es-ES" dirty="0"/>
              <a:t> </a:t>
            </a:r>
            <a:r>
              <a:rPr lang="es-ES" dirty="0" err="1"/>
              <a:t>important</a:t>
            </a:r>
            <a:r>
              <a:rPr lang="es-ES" dirty="0"/>
              <a:t> </a:t>
            </a:r>
            <a:r>
              <a:rPr lang="es-ES" dirty="0" err="1"/>
              <a:t>to</a:t>
            </a:r>
            <a:r>
              <a:rPr lang="es-ES" dirty="0"/>
              <a:t> </a:t>
            </a:r>
            <a:r>
              <a:rPr lang="es-ES" dirty="0" err="1"/>
              <a:t>see</a:t>
            </a:r>
            <a:r>
              <a:rPr lang="es-ES" dirty="0"/>
              <a:t> </a:t>
            </a:r>
            <a:r>
              <a:rPr lang="es-ES" dirty="0" err="1"/>
              <a:t>how</a:t>
            </a:r>
            <a:r>
              <a:rPr lang="es-ES" dirty="0"/>
              <a:t> </a:t>
            </a:r>
            <a:r>
              <a:rPr lang="es-ES" dirty="0" err="1"/>
              <a:t>external</a:t>
            </a:r>
            <a:r>
              <a:rPr lang="es-ES" dirty="0"/>
              <a:t> </a:t>
            </a:r>
            <a:r>
              <a:rPr lang="es-ES" dirty="0" err="1"/>
              <a:t>debt</a:t>
            </a:r>
            <a:r>
              <a:rPr lang="es-ES" dirty="0"/>
              <a:t> compares </a:t>
            </a:r>
            <a:r>
              <a:rPr lang="es-ES" dirty="0" err="1"/>
              <a:t>to</a:t>
            </a:r>
            <a:r>
              <a:rPr lang="es-ES" dirty="0"/>
              <a:t> </a:t>
            </a:r>
            <a:r>
              <a:rPr lang="es-ES" dirty="0" err="1"/>
              <a:t>exports</a:t>
            </a:r>
            <a:r>
              <a:rPr lang="es-ES" dirty="0"/>
              <a:t> and reserves. </a:t>
            </a:r>
            <a:r>
              <a:rPr lang="es-ES" dirty="0" err="1"/>
              <a:t>These</a:t>
            </a:r>
            <a:r>
              <a:rPr lang="es-ES" dirty="0"/>
              <a:t> </a:t>
            </a:r>
            <a:r>
              <a:rPr lang="es-ES" dirty="0" err="1"/>
              <a:t>indicators</a:t>
            </a:r>
            <a:r>
              <a:rPr lang="es-ES" dirty="0"/>
              <a:t> are </a:t>
            </a:r>
            <a:r>
              <a:rPr lang="es-ES" dirty="0" err="1"/>
              <a:t>still</a:t>
            </a:r>
            <a:r>
              <a:rPr lang="es-ES" dirty="0"/>
              <a:t> </a:t>
            </a:r>
            <a:r>
              <a:rPr lang="es-ES" dirty="0" err="1"/>
              <a:t>weak</a:t>
            </a:r>
            <a:r>
              <a:rPr lang="es-ES" dirty="0"/>
              <a:t>, so </a:t>
            </a:r>
            <a:r>
              <a:rPr lang="es-ES" dirty="0" err="1"/>
              <a:t>the</a:t>
            </a:r>
            <a:r>
              <a:rPr lang="es-ES" dirty="0"/>
              <a:t> country, in </a:t>
            </a:r>
            <a:r>
              <a:rPr lang="es-ES" dirty="0" err="1"/>
              <a:t>this</a:t>
            </a:r>
            <a:r>
              <a:rPr lang="es-ES" dirty="0"/>
              <a:t> case Argentina, has </a:t>
            </a:r>
            <a:r>
              <a:rPr lang="es-ES" dirty="0" err="1"/>
              <a:t>less</a:t>
            </a:r>
            <a:r>
              <a:rPr lang="es-ES" dirty="0"/>
              <a:t> </a:t>
            </a:r>
            <a:r>
              <a:rPr lang="es-ES" dirty="0" err="1"/>
              <a:t>capacity</a:t>
            </a:r>
            <a:r>
              <a:rPr lang="es-ES" dirty="0"/>
              <a:t> </a:t>
            </a:r>
            <a:r>
              <a:rPr lang="es-ES" dirty="0" err="1"/>
              <a:t>to</a:t>
            </a:r>
            <a:r>
              <a:rPr lang="es-ES" dirty="0"/>
              <a:t> </a:t>
            </a:r>
            <a:r>
              <a:rPr lang="es-ES" dirty="0" err="1"/>
              <a:t>handle</a:t>
            </a:r>
            <a:r>
              <a:rPr lang="es-ES" dirty="0"/>
              <a:t> </a:t>
            </a:r>
            <a:r>
              <a:rPr lang="es-ES" dirty="0" err="1"/>
              <a:t>external</a:t>
            </a:r>
            <a:r>
              <a:rPr lang="es-ES" dirty="0"/>
              <a:t> shocks. </a:t>
            </a:r>
            <a:endParaRPr lang="es-AR" dirty="0"/>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16</a:t>
            </a:fld>
            <a:endParaRPr lang="es-AR"/>
          </a:p>
        </p:txBody>
      </p:sp>
    </p:spTree>
    <p:extLst>
      <p:ext uri="{BB962C8B-B14F-4D97-AF65-F5344CB8AC3E}">
        <p14:creationId xmlns:p14="http://schemas.microsoft.com/office/powerpoint/2010/main" val="201333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After </a:t>
            </a:r>
            <a:r>
              <a:rPr lang="es-ES" dirty="0" err="1"/>
              <a:t>each</a:t>
            </a:r>
            <a:r>
              <a:rPr lang="es-ES" dirty="0"/>
              <a:t> </a:t>
            </a:r>
            <a:r>
              <a:rPr lang="es-ES" dirty="0" err="1"/>
              <a:t>restructuring</a:t>
            </a:r>
            <a:r>
              <a:rPr lang="es-ES" dirty="0"/>
              <a:t>, </a:t>
            </a:r>
            <a:r>
              <a:rPr lang="es-ES" dirty="0" err="1"/>
              <a:t>the</a:t>
            </a:r>
            <a:r>
              <a:rPr lang="es-ES" dirty="0"/>
              <a:t> </a:t>
            </a:r>
            <a:r>
              <a:rPr lang="es-ES" dirty="0" err="1"/>
              <a:t>debt</a:t>
            </a:r>
            <a:r>
              <a:rPr lang="es-ES" dirty="0"/>
              <a:t>-</a:t>
            </a:r>
            <a:r>
              <a:rPr lang="es-ES" dirty="0" err="1"/>
              <a:t>to</a:t>
            </a:r>
            <a:r>
              <a:rPr lang="es-ES" dirty="0"/>
              <a:t>-GDP ratio </a:t>
            </a:r>
            <a:r>
              <a:rPr lang="es-ES" dirty="0" err="1"/>
              <a:t>goes</a:t>
            </a:r>
            <a:r>
              <a:rPr lang="es-ES" dirty="0"/>
              <a:t> </a:t>
            </a:r>
            <a:r>
              <a:rPr lang="es-ES" dirty="0" err="1"/>
              <a:t>down</a:t>
            </a:r>
            <a:r>
              <a:rPr lang="es-ES" dirty="0"/>
              <a:t>, </a:t>
            </a:r>
            <a:r>
              <a:rPr lang="es-ES" dirty="0" err="1"/>
              <a:t>but</a:t>
            </a:r>
            <a:r>
              <a:rPr lang="es-ES" dirty="0"/>
              <a:t> </a:t>
            </a:r>
            <a:r>
              <a:rPr lang="es-ES" dirty="0" err="1"/>
              <a:t>it</a:t>
            </a:r>
            <a:r>
              <a:rPr lang="es-ES" dirty="0"/>
              <a:t> </a:t>
            </a:r>
            <a:r>
              <a:rPr lang="es-ES" dirty="0" err="1"/>
              <a:t>raises</a:t>
            </a:r>
            <a:r>
              <a:rPr lang="es-ES" dirty="0"/>
              <a:t> </a:t>
            </a:r>
            <a:r>
              <a:rPr lang="es-ES" dirty="0" err="1"/>
              <a:t>again</a:t>
            </a:r>
            <a:r>
              <a:rPr lang="es-ES" dirty="0"/>
              <a:t> </a:t>
            </a:r>
            <a:r>
              <a:rPr lang="es-ES" dirty="0" err="1"/>
              <a:t>soon</a:t>
            </a:r>
            <a:r>
              <a:rPr lang="es-ES" dirty="0"/>
              <a:t> after. </a:t>
            </a:r>
            <a:endParaRPr lang="es-AR" dirty="0"/>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17</a:t>
            </a:fld>
            <a:endParaRPr lang="es-AR"/>
          </a:p>
        </p:txBody>
      </p:sp>
    </p:spTree>
    <p:extLst>
      <p:ext uri="{BB962C8B-B14F-4D97-AF65-F5344CB8AC3E}">
        <p14:creationId xmlns:p14="http://schemas.microsoft.com/office/powerpoint/2010/main" val="417690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 2002, </a:t>
            </a:r>
            <a:r>
              <a:rPr lang="es-ES" dirty="0" err="1"/>
              <a:t>debt</a:t>
            </a:r>
            <a:r>
              <a:rPr lang="es-ES" dirty="0"/>
              <a:t> </a:t>
            </a:r>
            <a:r>
              <a:rPr lang="es-ES" dirty="0" err="1"/>
              <a:t>services</a:t>
            </a:r>
            <a:r>
              <a:rPr lang="es-ES" dirty="0"/>
              <a:t> </a:t>
            </a:r>
            <a:r>
              <a:rPr lang="es-ES" dirty="0" err="1"/>
              <a:t>fell</a:t>
            </a:r>
            <a:r>
              <a:rPr lang="es-ES" dirty="0"/>
              <a:t> </a:t>
            </a:r>
            <a:r>
              <a:rPr lang="es-ES" dirty="0" err="1"/>
              <a:t>to</a:t>
            </a:r>
            <a:r>
              <a:rPr lang="es-ES" dirty="0"/>
              <a:t> 0% </a:t>
            </a:r>
            <a:r>
              <a:rPr lang="es-ES" dirty="0" err="1"/>
              <a:t>because</a:t>
            </a:r>
            <a:r>
              <a:rPr lang="es-ES" dirty="0"/>
              <a:t> Argentina </a:t>
            </a:r>
            <a:r>
              <a:rPr lang="es-ES" dirty="0" err="1"/>
              <a:t>declared</a:t>
            </a:r>
            <a:r>
              <a:rPr lang="es-ES" dirty="0"/>
              <a:t> default in 2001. After </a:t>
            </a:r>
            <a:r>
              <a:rPr lang="es-ES" dirty="0" err="1"/>
              <a:t>that</a:t>
            </a:r>
            <a:r>
              <a:rPr lang="es-ES" dirty="0"/>
              <a:t>, </a:t>
            </a:r>
            <a:r>
              <a:rPr lang="es-ES" dirty="0" err="1"/>
              <a:t>interest</a:t>
            </a:r>
            <a:r>
              <a:rPr lang="es-ES" dirty="0"/>
              <a:t> </a:t>
            </a:r>
            <a:r>
              <a:rPr lang="es-ES" dirty="0" err="1"/>
              <a:t>payments</a:t>
            </a:r>
            <a:r>
              <a:rPr lang="es-ES" dirty="0"/>
              <a:t> </a:t>
            </a:r>
            <a:r>
              <a:rPr lang="es-ES" dirty="0" err="1"/>
              <a:t>remain</a:t>
            </a:r>
            <a:r>
              <a:rPr lang="es-ES" dirty="0"/>
              <a:t> </a:t>
            </a:r>
            <a:r>
              <a:rPr lang="es-ES" dirty="0" err="1"/>
              <a:t>stable</a:t>
            </a:r>
            <a:r>
              <a:rPr lang="es-ES" dirty="0"/>
              <a:t>. </a:t>
            </a:r>
            <a:endParaRPr lang="es-AR" dirty="0"/>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18</a:t>
            </a:fld>
            <a:endParaRPr lang="es-AR"/>
          </a:p>
        </p:txBody>
      </p:sp>
    </p:spTree>
    <p:extLst>
      <p:ext uri="{BB962C8B-B14F-4D97-AF65-F5344CB8AC3E}">
        <p14:creationId xmlns:p14="http://schemas.microsoft.com/office/powerpoint/2010/main" val="288057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 </a:t>
            </a:r>
            <a:r>
              <a:rPr lang="es-ES" dirty="0" err="1"/>
              <a:t>the</a:t>
            </a:r>
            <a:r>
              <a:rPr lang="es-ES" dirty="0"/>
              <a:t> </a:t>
            </a:r>
            <a:r>
              <a:rPr lang="es-ES" dirty="0" err="1"/>
              <a:t>future</a:t>
            </a:r>
            <a:r>
              <a:rPr lang="es-ES" dirty="0"/>
              <a:t>, </a:t>
            </a:r>
            <a:r>
              <a:rPr lang="es-ES" dirty="0" err="1"/>
              <a:t>debt</a:t>
            </a:r>
            <a:r>
              <a:rPr lang="es-ES" dirty="0"/>
              <a:t> </a:t>
            </a:r>
            <a:r>
              <a:rPr lang="es-ES" dirty="0" err="1"/>
              <a:t>will</a:t>
            </a:r>
            <a:r>
              <a:rPr lang="es-ES" dirty="0"/>
              <a:t> </a:t>
            </a:r>
            <a:r>
              <a:rPr lang="es-ES" dirty="0" err="1"/>
              <a:t>remain</a:t>
            </a:r>
            <a:r>
              <a:rPr lang="es-ES" dirty="0"/>
              <a:t> </a:t>
            </a:r>
            <a:r>
              <a:rPr lang="es-ES" dirty="0" err="1"/>
              <a:t>high</a:t>
            </a:r>
            <a:r>
              <a:rPr lang="es-ES" dirty="0"/>
              <a:t>,  </a:t>
            </a:r>
            <a:r>
              <a:rPr lang="es-ES" dirty="0" err="1"/>
              <a:t>but</a:t>
            </a:r>
            <a:r>
              <a:rPr lang="es-ES" dirty="0"/>
              <a:t> </a:t>
            </a:r>
            <a:r>
              <a:rPr lang="es-ES" dirty="0" err="1"/>
              <a:t>the</a:t>
            </a:r>
            <a:r>
              <a:rPr lang="es-ES" dirty="0"/>
              <a:t> </a:t>
            </a:r>
            <a:r>
              <a:rPr lang="es-ES" dirty="0" err="1"/>
              <a:t>agreement</a:t>
            </a:r>
            <a:r>
              <a:rPr lang="es-ES" dirty="0"/>
              <a:t> </a:t>
            </a:r>
            <a:r>
              <a:rPr lang="es-ES" dirty="0" err="1"/>
              <a:t>with</a:t>
            </a:r>
            <a:r>
              <a:rPr lang="es-ES" dirty="0"/>
              <a:t> </a:t>
            </a:r>
            <a:r>
              <a:rPr lang="es-ES" dirty="0" err="1"/>
              <a:t>the</a:t>
            </a:r>
            <a:r>
              <a:rPr lang="es-ES" dirty="0"/>
              <a:t> IMF </a:t>
            </a:r>
            <a:r>
              <a:rPr lang="es-ES" dirty="0" err="1"/>
              <a:t>is</a:t>
            </a:r>
            <a:r>
              <a:rPr lang="es-ES" dirty="0"/>
              <a:t> </a:t>
            </a:r>
            <a:r>
              <a:rPr lang="es-ES" dirty="0" err="1"/>
              <a:t>followed</a:t>
            </a:r>
            <a:r>
              <a:rPr lang="es-ES" dirty="0"/>
              <a:t>, </a:t>
            </a:r>
            <a:r>
              <a:rPr lang="es-ES" dirty="0" err="1"/>
              <a:t>payments</a:t>
            </a:r>
            <a:r>
              <a:rPr lang="es-ES" dirty="0"/>
              <a:t> </a:t>
            </a:r>
            <a:r>
              <a:rPr lang="es-ES" dirty="0" err="1"/>
              <a:t>could</a:t>
            </a:r>
            <a:r>
              <a:rPr lang="es-ES" dirty="0"/>
              <a:t> be </a:t>
            </a:r>
            <a:r>
              <a:rPr lang="es-ES" dirty="0" err="1"/>
              <a:t>better</a:t>
            </a:r>
            <a:r>
              <a:rPr lang="es-ES" dirty="0"/>
              <a:t> </a:t>
            </a:r>
            <a:r>
              <a:rPr lang="es-ES" dirty="0" err="1"/>
              <a:t>distributed</a:t>
            </a:r>
            <a:r>
              <a:rPr lang="es-ES" dirty="0"/>
              <a:t> and more </a:t>
            </a:r>
            <a:r>
              <a:rPr lang="es-ES" dirty="0" err="1"/>
              <a:t>manageable</a:t>
            </a:r>
            <a:r>
              <a:rPr lang="es-ES" dirty="0"/>
              <a:t>, </a:t>
            </a:r>
            <a:r>
              <a:rPr lang="es-ES" dirty="0" err="1"/>
              <a:t>helping</a:t>
            </a:r>
            <a:r>
              <a:rPr lang="es-ES" dirty="0"/>
              <a:t> </a:t>
            </a:r>
            <a:r>
              <a:rPr lang="es-ES" dirty="0" err="1"/>
              <a:t>to</a:t>
            </a:r>
            <a:r>
              <a:rPr lang="es-ES" dirty="0"/>
              <a:t> </a:t>
            </a:r>
            <a:r>
              <a:rPr lang="es-ES" dirty="0" err="1"/>
              <a:t>keep</a:t>
            </a:r>
            <a:r>
              <a:rPr lang="es-ES" dirty="0"/>
              <a:t> </a:t>
            </a:r>
            <a:r>
              <a:rPr lang="es-ES" dirty="0" err="1"/>
              <a:t>Argentina´s</a:t>
            </a:r>
            <a:r>
              <a:rPr lang="es-ES" dirty="0"/>
              <a:t> </a:t>
            </a:r>
            <a:r>
              <a:rPr lang="es-ES" dirty="0" err="1"/>
              <a:t>finances</a:t>
            </a:r>
            <a:r>
              <a:rPr lang="es-ES" dirty="0"/>
              <a:t> in </a:t>
            </a:r>
            <a:r>
              <a:rPr lang="es-ES" dirty="0" err="1"/>
              <a:t>order</a:t>
            </a:r>
            <a:r>
              <a:rPr lang="es-ES" dirty="0"/>
              <a:t>. </a:t>
            </a:r>
            <a:endParaRPr lang="es-AR" dirty="0"/>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19</a:t>
            </a:fld>
            <a:endParaRPr lang="es-AR"/>
          </a:p>
        </p:txBody>
      </p:sp>
    </p:spTree>
    <p:extLst>
      <p:ext uri="{BB962C8B-B14F-4D97-AF65-F5344CB8AC3E}">
        <p14:creationId xmlns:p14="http://schemas.microsoft.com/office/powerpoint/2010/main" val="260349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err="1"/>
              <a:t>Hello</a:t>
            </a:r>
            <a:r>
              <a:rPr lang="es-ES" dirty="0"/>
              <a:t> </a:t>
            </a:r>
            <a:r>
              <a:rPr lang="es-ES" dirty="0" err="1"/>
              <a:t>everyone</a:t>
            </a:r>
            <a:r>
              <a:rPr lang="es-ES" dirty="0"/>
              <a:t>! </a:t>
            </a:r>
            <a:r>
              <a:rPr lang="es-ES" dirty="0" err="1"/>
              <a:t>It</a:t>
            </a:r>
            <a:r>
              <a:rPr lang="es-ES" dirty="0"/>
              <a:t> </a:t>
            </a:r>
            <a:r>
              <a:rPr lang="es-ES" dirty="0" err="1"/>
              <a:t>is</a:t>
            </a:r>
            <a:r>
              <a:rPr lang="es-ES" dirty="0"/>
              <a:t> </a:t>
            </a:r>
            <a:r>
              <a:rPr lang="es-ES" dirty="0" err="1"/>
              <a:t>an</a:t>
            </a:r>
            <a:r>
              <a:rPr lang="es-ES" dirty="0"/>
              <a:t> honor </a:t>
            </a:r>
            <a:r>
              <a:rPr lang="es-ES" dirty="0" err="1"/>
              <a:t>to</a:t>
            </a:r>
            <a:r>
              <a:rPr lang="es-ES" dirty="0"/>
              <a:t> be </a:t>
            </a:r>
            <a:r>
              <a:rPr lang="es-ES" dirty="0" err="1"/>
              <a:t>part</a:t>
            </a:r>
            <a:r>
              <a:rPr lang="es-ES" dirty="0"/>
              <a:t> </a:t>
            </a:r>
            <a:r>
              <a:rPr lang="es-ES" dirty="0" err="1"/>
              <a:t>of</a:t>
            </a:r>
            <a:r>
              <a:rPr lang="es-ES" dirty="0"/>
              <a:t> </a:t>
            </a:r>
            <a:r>
              <a:rPr lang="es-ES" dirty="0" err="1"/>
              <a:t>this</a:t>
            </a:r>
            <a:r>
              <a:rPr lang="es-ES" dirty="0"/>
              <a:t> </a:t>
            </a:r>
            <a:r>
              <a:rPr lang="es-ES" dirty="0" err="1"/>
              <a:t>webinar</a:t>
            </a:r>
            <a:r>
              <a:rPr lang="es-ES" dirty="0"/>
              <a:t> and </a:t>
            </a:r>
            <a:r>
              <a:rPr lang="es-ES" dirty="0" err="1"/>
              <a:t>to</a:t>
            </a:r>
            <a:r>
              <a:rPr lang="es-ES" dirty="0"/>
              <a:t> share </a:t>
            </a:r>
            <a:r>
              <a:rPr lang="es-ES" dirty="0" err="1"/>
              <a:t>the</a:t>
            </a:r>
            <a:r>
              <a:rPr lang="es-ES" dirty="0"/>
              <a:t> </a:t>
            </a:r>
            <a:r>
              <a:rPr lang="es-ES" dirty="0" err="1"/>
              <a:t>current</a:t>
            </a:r>
            <a:r>
              <a:rPr lang="es-ES" dirty="0"/>
              <a:t> </a:t>
            </a:r>
            <a:r>
              <a:rPr lang="es-ES" dirty="0" err="1"/>
              <a:t>situation</a:t>
            </a:r>
            <a:r>
              <a:rPr lang="es-ES" dirty="0"/>
              <a:t> </a:t>
            </a:r>
            <a:r>
              <a:rPr lang="es-ES" dirty="0" err="1"/>
              <a:t>of</a:t>
            </a:r>
            <a:r>
              <a:rPr lang="es-ES" dirty="0"/>
              <a:t> </a:t>
            </a:r>
            <a:r>
              <a:rPr lang="es-ES" dirty="0" err="1"/>
              <a:t>Argentina´s</a:t>
            </a:r>
            <a:r>
              <a:rPr lang="es-ES" dirty="0"/>
              <a:t> </a:t>
            </a:r>
            <a:r>
              <a:rPr lang="es-ES" dirty="0" err="1"/>
              <a:t>public</a:t>
            </a:r>
            <a:r>
              <a:rPr lang="es-ES" dirty="0"/>
              <a:t> </a:t>
            </a:r>
            <a:r>
              <a:rPr lang="es-ES" dirty="0" err="1"/>
              <a:t>debt</a:t>
            </a:r>
            <a:r>
              <a:rPr lang="es-ES" dirty="0"/>
              <a:t>. </a:t>
            </a:r>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2</a:t>
            </a:fld>
            <a:endParaRPr lang="es-AR"/>
          </a:p>
        </p:txBody>
      </p:sp>
    </p:spTree>
    <p:extLst>
      <p:ext uri="{BB962C8B-B14F-4D97-AF65-F5344CB8AC3E}">
        <p14:creationId xmlns:p14="http://schemas.microsoft.com/office/powerpoint/2010/main" val="232334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D299565-5DA0-4DB5-BEC9-7BD3918BA4BF}"/>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E8B94CA-DE7F-4F7F-8B87-D7E513E36689}"/>
              </a:ext>
            </a:extLst>
          </p:cNvPr>
          <p:cNvSpPr txBox="1">
            <a:spLocks noGrp="1"/>
          </p:cNvSpPr>
          <p:nvPr>
            <p:ph type="body" sz="quarter" idx="1"/>
          </p:nvPr>
        </p:nvSpPr>
        <p:spPr/>
        <p:txBody>
          <a:bodyPr/>
          <a:lstStyle/>
          <a:p>
            <a:pPr lvl="0"/>
            <a:r>
              <a:rPr lang="en-US" dirty="0"/>
              <a:t>We shall now introduce the </a:t>
            </a:r>
            <a:r>
              <a:rPr lang="en-US" sz="1200" dirty="0">
                <a:solidFill>
                  <a:schemeClr val="accent1">
                    <a:lumMod val="75000"/>
                  </a:schemeClr>
                </a:solidFill>
                <a:latin typeface="Arial Black" panose="020B0A04020102020204" pitchFamily="34" charset="0"/>
              </a:rPr>
              <a:t>Argentine history of debt restructuring. </a:t>
            </a:r>
            <a:r>
              <a:rPr lang="en-US" dirty="0"/>
              <a:t>This provides key insights into how debt crises were managed over time, and how structural challenges continue to shape the country’s public debt dynamics.</a:t>
            </a:r>
            <a:endParaRPr lang="es-AR" dirty="0"/>
          </a:p>
        </p:txBody>
      </p:sp>
      <p:sp>
        <p:nvSpPr>
          <p:cNvPr id="4" name="Marcador de número de diapositiva 3">
            <a:extLst>
              <a:ext uri="{FF2B5EF4-FFF2-40B4-BE49-F238E27FC236}">
                <a16:creationId xmlns:a16="http://schemas.microsoft.com/office/drawing/2014/main" id="{06352BE6-AB76-4A16-B9F8-46AEA02C00A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443CB3-373A-46DF-B922-9D38FE0DB213}" type="slidenum">
              <a:t>20</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D119820-4B25-401A-A1A6-2BF58EB7484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76F5F83-07E5-4528-806F-10A498B3D89E}"/>
              </a:ext>
            </a:extLst>
          </p:cNvPr>
          <p:cNvSpPr txBox="1">
            <a:spLocks noGrp="1"/>
          </p:cNvSpPr>
          <p:nvPr>
            <p:ph type="body" sz="quarter" idx="1"/>
          </p:nvPr>
        </p:nvSpPr>
        <p:spPr/>
        <p:txBody>
          <a:bodyPr/>
          <a:lstStyle/>
          <a:p>
            <a:pPr lvl="0"/>
            <a:endParaRPr lang="es-AR" dirty="0"/>
          </a:p>
        </p:txBody>
      </p:sp>
      <p:sp>
        <p:nvSpPr>
          <p:cNvPr id="4" name="Marcador de número de diapositiva 3">
            <a:extLst>
              <a:ext uri="{FF2B5EF4-FFF2-40B4-BE49-F238E27FC236}">
                <a16:creationId xmlns:a16="http://schemas.microsoft.com/office/drawing/2014/main" id="{25D0C6E9-B3BD-48CC-9706-B226584AB31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EB9139-8E9D-477B-AE05-D1D152869369}" type="slidenum">
              <a:t>21</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AR" sz="1200" b="0" i="0" u="none" strike="noStrike" kern="1200" cap="none" spc="0" baseline="0" dirty="0">
                <a:solidFill>
                  <a:srgbClr val="000000"/>
                </a:solidFill>
                <a:effectLst/>
                <a:uFillTx/>
                <a:latin typeface="Calibri"/>
              </a:rPr>
              <a:t>After Argentina </a:t>
            </a:r>
            <a:r>
              <a:rPr lang="es-AR" sz="1200" b="0" i="0" u="none" strike="noStrike" kern="1200" cap="none" spc="0" baseline="0" dirty="0" err="1">
                <a:solidFill>
                  <a:srgbClr val="000000"/>
                </a:solidFill>
                <a:effectLst/>
                <a:uFillTx/>
                <a:latin typeface="Calibri"/>
              </a:rPr>
              <a:t>declared</a:t>
            </a:r>
            <a:r>
              <a:rPr lang="es-AR" sz="1200" b="0" i="0" u="none" strike="noStrike" kern="1200" cap="none" spc="0" baseline="0" dirty="0">
                <a:solidFill>
                  <a:srgbClr val="000000"/>
                </a:solidFill>
                <a:effectLst/>
                <a:uFillTx/>
                <a:latin typeface="Calibri"/>
              </a:rPr>
              <a:t> a default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public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in 2001,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process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initiated</a:t>
            </a:r>
            <a:r>
              <a:rPr lang="es-AR" sz="1200" b="0" i="0" u="none" strike="noStrike" kern="1200" cap="none" spc="0" baseline="0" dirty="0">
                <a:solidFill>
                  <a:srgbClr val="000000"/>
                </a:solidFill>
                <a:effectLst/>
                <a:uFillTx/>
                <a:latin typeface="Calibri"/>
              </a:rPr>
              <a:t> in 2004/05,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outstanding</a:t>
            </a:r>
            <a:r>
              <a:rPr lang="es-AR" sz="1200" b="0" i="0" u="none" strike="noStrike" kern="1200" cap="none" spc="0" baseline="0" dirty="0">
                <a:solidFill>
                  <a:srgbClr val="000000"/>
                </a:solidFill>
                <a:effectLst/>
                <a:uFillTx/>
                <a:latin typeface="Calibri"/>
              </a:rPr>
              <a:t> capital </a:t>
            </a:r>
            <a:r>
              <a:rPr lang="es-AR" sz="1200" b="0" i="0" u="none" strike="noStrike" kern="1200" cap="none" spc="0" baseline="0" dirty="0" err="1">
                <a:solidFill>
                  <a:srgbClr val="000000"/>
                </a:solidFill>
                <a:effectLst/>
                <a:uFillTx/>
                <a:latin typeface="Calibri"/>
              </a:rPr>
              <a:t>nearly</a:t>
            </a:r>
            <a:r>
              <a:rPr lang="es-AR" sz="1200" b="0" i="0" u="none" strike="noStrike" kern="1200" cap="none" spc="0" baseline="0" dirty="0">
                <a:solidFill>
                  <a:srgbClr val="000000"/>
                </a:solidFill>
                <a:effectLst/>
                <a:uFillTx/>
                <a:latin typeface="Calibri"/>
              </a:rPr>
              <a:t> 80 </a:t>
            </a:r>
            <a:r>
              <a:rPr lang="es-AR" sz="1200" b="0" i="0" u="none" strike="noStrike" kern="1200" cap="none" spc="0" baseline="0" dirty="0" err="1">
                <a:solidFill>
                  <a:srgbClr val="000000"/>
                </a:solidFill>
                <a:effectLst/>
                <a:uFillTx/>
                <a:latin typeface="Calibri"/>
              </a:rPr>
              <a:t>billion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dollars</a:t>
            </a:r>
            <a:r>
              <a:rPr lang="es-AR" sz="1200" b="0" i="0" u="none" strike="noStrike" kern="1200" cap="none" spc="0" baseline="0" dirty="0">
                <a:solidFill>
                  <a:srgbClr val="000000"/>
                </a:solidFill>
                <a:effectLst/>
                <a:uFillTx/>
                <a:latin typeface="Calibri"/>
              </a:rPr>
              <a:t>, plus </a:t>
            </a:r>
            <a:r>
              <a:rPr lang="es-AR" sz="1200" b="0" i="0" u="none" strike="noStrike" kern="1200" cap="none" spc="0" baseline="0" dirty="0" err="1">
                <a:solidFill>
                  <a:srgbClr val="000000"/>
                </a:solidFill>
                <a:effectLst/>
                <a:uFillTx/>
                <a:latin typeface="Calibri"/>
              </a:rPr>
              <a:t>unpaid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interests</a:t>
            </a:r>
            <a:r>
              <a:rPr lang="es-AR" sz="1200" b="0" i="0" u="none" strike="noStrike" kern="1200" cap="none" spc="0" baseline="0" dirty="0">
                <a:solidFill>
                  <a:srgbClr val="000000"/>
                </a:solidFill>
                <a:effectLst/>
                <a:uFillTx/>
                <a:latin typeface="Calibri"/>
              </a:rPr>
              <a:t>.</a:t>
            </a:r>
          </a:p>
          <a:p>
            <a:r>
              <a:rPr lang="es-AR" sz="1200" b="0" i="0" u="none" strike="noStrike" kern="1200" cap="none" spc="0" baseline="0" dirty="0">
                <a:solidFill>
                  <a:srgbClr val="000000"/>
                </a:solidFill>
                <a:effectLst/>
                <a:uFillTx/>
                <a:latin typeface="Calibri"/>
              </a:rPr>
              <a:t>In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big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first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attempt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normalize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situation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official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proposal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focused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three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key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elements</a:t>
            </a:r>
            <a:r>
              <a:rPr lang="es-AR" sz="1200" b="0" i="0" u="none" strike="noStrike" kern="1200" cap="none" spc="0" baseline="0" dirty="0">
                <a:solidFill>
                  <a:srgbClr val="000000"/>
                </a:solidFill>
                <a:effectLst/>
                <a:uFillTx/>
                <a:latin typeface="Calibri"/>
              </a:rPr>
              <a:t>: </a:t>
            </a:r>
          </a:p>
          <a:p>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reducing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number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instruments</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circulation</a:t>
            </a:r>
            <a:r>
              <a:rPr lang="es-AR" sz="1200" b="0" i="0" u="none" strike="noStrike" kern="1200" cap="none" spc="0" baseline="0" dirty="0">
                <a:solidFill>
                  <a:srgbClr val="000000"/>
                </a:solidFill>
                <a:effectLst/>
                <a:uFillTx/>
                <a:latin typeface="Calibri"/>
              </a:rPr>
              <a:t>, </a:t>
            </a:r>
          </a:p>
          <a:p>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simplificating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applicable</a:t>
            </a:r>
            <a:r>
              <a:rPr lang="es-AR" sz="1200" b="0" i="0" u="none" strike="noStrike" kern="1200" cap="none" spc="0" baseline="0" dirty="0">
                <a:solidFill>
                  <a:srgbClr val="000000"/>
                </a:solidFill>
                <a:effectLst/>
                <a:uFillTx/>
                <a:latin typeface="Calibri"/>
              </a:rPr>
              <a:t> legal </a:t>
            </a:r>
            <a:r>
              <a:rPr lang="es-AR" sz="1200" b="0" i="0" u="none" strike="noStrike" kern="1200" cap="none" spc="0" baseline="0" dirty="0" err="1">
                <a:solidFill>
                  <a:srgbClr val="000000"/>
                </a:solidFill>
                <a:effectLst/>
                <a:uFillTx/>
                <a:latin typeface="Calibri"/>
              </a:rPr>
              <a:t>frameworks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limited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New York, UK, </a:t>
            </a:r>
            <a:r>
              <a:rPr lang="es-AR" sz="1200" b="0" i="0" u="none" strike="noStrike" kern="1200" cap="none" spc="0" baseline="0" dirty="0" err="1">
                <a:solidFill>
                  <a:srgbClr val="000000"/>
                </a:solidFill>
                <a:effectLst/>
                <a:uFillTx/>
                <a:latin typeface="Calibri"/>
              </a:rPr>
              <a:t>Japan</a:t>
            </a:r>
            <a:r>
              <a:rPr lang="es-AR" sz="1200" b="0" i="0" u="none" strike="noStrike" kern="1200" cap="none" spc="0" baseline="0" dirty="0">
                <a:solidFill>
                  <a:srgbClr val="000000"/>
                </a:solidFill>
                <a:effectLst/>
                <a:uFillTx/>
                <a:latin typeface="Calibri"/>
              </a:rPr>
              <a:t>, and Argentina </a:t>
            </a:r>
            <a:r>
              <a:rPr lang="es-AR" sz="1200" b="0" i="0" u="none" strike="noStrike" kern="1200" cap="none" spc="0" baseline="0" dirty="0" err="1">
                <a:solidFill>
                  <a:srgbClr val="000000"/>
                </a:solidFill>
                <a:effectLst/>
                <a:uFillTx/>
                <a:latin typeface="Calibri"/>
              </a:rPr>
              <a:t>itself</a:t>
            </a:r>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applying</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significant</a:t>
            </a:r>
            <a:r>
              <a:rPr lang="es-AR" sz="1200" b="0" i="0" u="none" strike="noStrike" kern="1200" cap="none" spc="0" baseline="0" dirty="0">
                <a:solidFill>
                  <a:srgbClr val="000000"/>
                </a:solidFill>
                <a:effectLst/>
                <a:uFillTx/>
                <a:latin typeface="Calibri"/>
              </a:rPr>
              <a:t> capital </a:t>
            </a:r>
            <a:r>
              <a:rPr lang="es-AR" sz="1200" b="0" i="0" u="none" strike="noStrike" kern="1200" cap="none" spc="0" baseline="0" dirty="0" err="1">
                <a:solidFill>
                  <a:srgbClr val="000000"/>
                </a:solidFill>
                <a:effectLst/>
                <a:uFillTx/>
                <a:latin typeface="Calibri"/>
              </a:rPr>
              <a:t>cutback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haircut</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haircut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same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everyone</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outcome</a:t>
            </a:r>
            <a:r>
              <a:rPr lang="es-AR" sz="1200" b="0" i="0" u="none" strike="noStrike" kern="1200" cap="none" spc="0" baseline="0" dirty="0">
                <a:solidFill>
                  <a:srgbClr val="000000"/>
                </a:solidFill>
                <a:effectLst/>
                <a:uFillTx/>
                <a:latin typeface="Calibri"/>
              </a:rPr>
              <a:t> depended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which</a:t>
            </a:r>
            <a:r>
              <a:rPr lang="es-AR" sz="1200" b="0" i="0" u="none" strike="noStrike" kern="1200" cap="none" spc="0" baseline="0" dirty="0">
                <a:solidFill>
                  <a:srgbClr val="000000"/>
                </a:solidFill>
                <a:effectLst/>
                <a:uFillTx/>
                <a:latin typeface="Calibri"/>
              </a:rPr>
              <a:t> bond </a:t>
            </a:r>
            <a:r>
              <a:rPr lang="es-AR" sz="1200" b="0" i="0" u="none" strike="noStrike" kern="1200" cap="none" spc="0" baseline="0" dirty="0" err="1">
                <a:solidFill>
                  <a:srgbClr val="000000"/>
                </a:solidFill>
                <a:effectLst/>
                <a:uFillTx/>
                <a:latin typeface="Calibri"/>
              </a:rPr>
              <a:t>investors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held</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Discount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faced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biggest</a:t>
            </a:r>
            <a:r>
              <a:rPr lang="es-AR" sz="1200" b="0" i="0" u="none" strike="noStrike" kern="1200" cap="none" spc="0" baseline="0" dirty="0">
                <a:solidFill>
                  <a:srgbClr val="000000"/>
                </a:solidFill>
                <a:effectLst/>
                <a:uFillTx/>
                <a:latin typeface="Calibri"/>
              </a:rPr>
              <a:t> hit (a 66% </a:t>
            </a:r>
            <a:r>
              <a:rPr lang="es-AR" sz="1200" b="0" i="0" u="none" strike="noStrike" kern="1200" cap="none" spc="0" baseline="0" dirty="0" err="1">
                <a:solidFill>
                  <a:srgbClr val="000000"/>
                </a:solidFill>
                <a:effectLst/>
                <a:uFillTx/>
                <a:latin typeface="Calibri"/>
              </a:rPr>
              <a:t>reduction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 swap ratio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about</a:t>
            </a:r>
            <a:r>
              <a:rPr lang="es-AR" sz="1200" b="0" i="0" u="none" strike="noStrike" kern="1200" cap="none" spc="0" baseline="0" dirty="0">
                <a:solidFill>
                  <a:srgbClr val="000000"/>
                </a:solidFill>
                <a:effectLst/>
                <a:uFillTx/>
                <a:latin typeface="Calibri"/>
              </a:rPr>
              <a:t> 0.337), </a:t>
            </a:r>
            <a:r>
              <a:rPr lang="es-AR" sz="1200" b="0" i="0" u="none" strike="noStrike" kern="1200" cap="none" spc="0" baseline="0" dirty="0" err="1">
                <a:solidFill>
                  <a:srgbClr val="000000"/>
                </a:solidFill>
                <a:effectLst/>
                <a:uFillTx/>
                <a:latin typeface="Calibri"/>
              </a:rPr>
              <a:t>part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actually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saw</a:t>
            </a:r>
            <a:r>
              <a:rPr lang="es-AR" sz="1200" b="0" i="0" u="none" strike="noStrike" kern="1200" cap="none" spc="0" baseline="0" dirty="0">
                <a:solidFill>
                  <a:srgbClr val="000000"/>
                </a:solidFill>
                <a:effectLst/>
                <a:uFillTx/>
                <a:latin typeface="Calibri"/>
              </a:rPr>
              <a:t> no nominal </a:t>
            </a:r>
            <a:r>
              <a:rPr lang="es-AR" sz="1200" b="0" i="0" u="none" strike="noStrike" kern="1200" cap="none" spc="0" baseline="0" dirty="0" err="1">
                <a:solidFill>
                  <a:srgbClr val="000000"/>
                </a:solidFill>
                <a:effectLst/>
                <a:uFillTx/>
                <a:latin typeface="Calibri"/>
              </a:rPr>
              <a:t>reduction</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kept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principal </a:t>
            </a:r>
            <a:r>
              <a:rPr lang="es-AR" sz="1200" b="0" i="0" u="none" strike="noStrike" kern="1200" cap="none" spc="0" baseline="0" dirty="0" err="1">
                <a:solidFill>
                  <a:srgbClr val="000000"/>
                </a:solidFill>
                <a:effectLst/>
                <a:uFillTx/>
                <a:latin typeface="Calibri"/>
              </a:rPr>
              <a:t>value</a:t>
            </a:r>
            <a:r>
              <a:rPr lang="es-AR" sz="1200" b="0" i="0" u="none" strike="noStrike" kern="1200" cap="none" spc="0" baseline="0" dirty="0">
                <a:solidFill>
                  <a:srgbClr val="000000"/>
                </a:solidFill>
                <a:effectLst/>
                <a:uFillTx/>
                <a:latin typeface="Calibri"/>
              </a:rPr>
              <a:t> (Par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while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quasi</a:t>
            </a:r>
            <a:r>
              <a:rPr lang="es-AR" sz="1200" b="0" i="0" u="none" strike="noStrike" kern="1200" cap="none" spc="0" baseline="0" dirty="0">
                <a:solidFill>
                  <a:srgbClr val="000000"/>
                </a:solidFill>
                <a:effectLst/>
                <a:uFillTx/>
                <a:latin typeface="Calibri"/>
              </a:rPr>
              <a:t>-Par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faced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only</a:t>
            </a:r>
            <a:r>
              <a:rPr lang="es-AR" sz="1200" b="0" i="0" u="none" strike="noStrike" kern="1200" cap="none" spc="0" baseline="0" dirty="0">
                <a:solidFill>
                  <a:srgbClr val="000000"/>
                </a:solidFill>
                <a:effectLst/>
                <a:uFillTx/>
                <a:latin typeface="Calibri"/>
              </a:rPr>
              <a:t> a 30.1% </a:t>
            </a:r>
            <a:r>
              <a:rPr lang="es-AR" sz="1200" b="0" i="0" u="none" strike="noStrike" kern="1200" cap="none" spc="0" baseline="0" dirty="0" err="1">
                <a:solidFill>
                  <a:srgbClr val="000000"/>
                </a:solidFill>
                <a:effectLst/>
                <a:uFillTx/>
                <a:latin typeface="Calibri"/>
              </a:rPr>
              <a:t>cutback</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An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fact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new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issued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retroactively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2003, and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accrued</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time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paid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out</a:t>
            </a:r>
            <a:r>
              <a:rPr lang="es-AR" sz="1200" b="0" i="0" u="none" strike="noStrike" kern="1200" cap="none" spc="0" baseline="0" dirty="0">
                <a:solidFill>
                  <a:srgbClr val="000000"/>
                </a:solidFill>
                <a:effectLst/>
                <a:uFillTx/>
                <a:latin typeface="Calibri"/>
              </a:rPr>
              <a:t> in cash, </a:t>
            </a:r>
            <a:r>
              <a:rPr lang="es-AR" sz="1200" b="0" i="0" u="none" strike="noStrike" kern="1200" cap="none" spc="0" baseline="0" dirty="0" err="1">
                <a:solidFill>
                  <a:srgbClr val="000000"/>
                </a:solidFill>
                <a:effectLst/>
                <a:uFillTx/>
                <a:latin typeface="Calibri"/>
              </a:rPr>
              <a:t>considering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an</a:t>
            </a:r>
            <a:r>
              <a:rPr lang="es-AR" sz="1200" b="0" i="0" u="none" strike="noStrike" kern="1200" cap="none" spc="0" baseline="0" dirty="0">
                <a:solidFill>
                  <a:srgbClr val="000000"/>
                </a:solidFill>
                <a:effectLst/>
                <a:uFillTx/>
                <a:latin typeface="Calibri"/>
              </a:rPr>
              <a:t> incentive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encourage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people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accept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deal</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In 2010,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offer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reopened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allowing</a:t>
            </a:r>
            <a:r>
              <a:rPr lang="es-AR" sz="1200" b="0" i="0" u="none" strike="noStrike" kern="1200" cap="none" spc="0" baseline="0" dirty="0">
                <a:solidFill>
                  <a:srgbClr val="000000"/>
                </a:solidFill>
                <a:effectLst/>
                <a:uFillTx/>
                <a:latin typeface="Calibri"/>
              </a:rPr>
              <a:t> more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join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key</a:t>
            </a:r>
            <a:r>
              <a:rPr lang="es-AR" sz="1200" b="0" i="0" u="none" strike="noStrike" kern="1200" cap="none" spc="0" baseline="0" dirty="0">
                <a:solidFill>
                  <a:srgbClr val="000000"/>
                </a:solidFill>
                <a:effectLst/>
                <a:uFillTx/>
                <a:latin typeface="Calibri"/>
              </a:rPr>
              <a:t> step </a:t>
            </a:r>
            <a:r>
              <a:rPr lang="es-AR" sz="1200" b="0" i="0" u="none" strike="noStrike" kern="1200" cap="none" spc="0" baseline="0" dirty="0" err="1">
                <a:solidFill>
                  <a:srgbClr val="000000"/>
                </a:solidFill>
                <a:effectLst/>
                <a:uFillTx/>
                <a:latin typeface="Calibri"/>
              </a:rPr>
              <a:t>toward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normalizing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country's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structure</a:t>
            </a:r>
            <a:r>
              <a:rPr lang="es-AR" sz="1200" b="0" i="0" u="none" strike="noStrike" kern="1200" cap="none" spc="0" baseline="0" dirty="0">
                <a:solidFill>
                  <a:srgbClr val="000000"/>
                </a:solidFill>
                <a:effectLst/>
                <a:uFillTx/>
                <a:latin typeface="Calibri"/>
              </a:rPr>
              <a:t> after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2001 default.</a:t>
            </a:r>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23</a:t>
            </a:fld>
            <a:endParaRPr lang="es-AR"/>
          </a:p>
        </p:txBody>
      </p:sp>
    </p:spTree>
    <p:extLst>
      <p:ext uri="{BB962C8B-B14F-4D97-AF65-F5344CB8AC3E}">
        <p14:creationId xmlns:p14="http://schemas.microsoft.com/office/powerpoint/2010/main" val="265548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results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exchange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significant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high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participation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over</a:t>
            </a:r>
            <a:r>
              <a:rPr lang="es-AR" sz="1200" b="0" i="0" u="none" strike="noStrike" kern="1200" cap="none" spc="0" baseline="0" dirty="0">
                <a:solidFill>
                  <a:srgbClr val="000000"/>
                </a:solidFill>
                <a:effectLst/>
                <a:uFillTx/>
                <a:latin typeface="Calibri"/>
              </a:rPr>
              <a:t> 76%) and </a:t>
            </a:r>
            <a:r>
              <a:rPr lang="es-AR" sz="1200" b="0" i="0" u="none" strike="noStrike" kern="1200" cap="none" spc="0" baseline="0" dirty="0" err="1">
                <a:solidFill>
                  <a:srgbClr val="000000"/>
                </a:solidFill>
                <a:effectLst/>
                <a:uFillTx/>
                <a:latin typeface="Calibri"/>
              </a:rPr>
              <a:t>big</a:t>
            </a:r>
            <a:r>
              <a:rPr lang="es-AR" sz="1200" b="0" i="0" u="none" strike="noStrike" kern="1200" cap="none" spc="0" baseline="0" dirty="0">
                <a:solidFill>
                  <a:srgbClr val="000000"/>
                </a:solidFill>
                <a:effectLst/>
                <a:uFillTx/>
                <a:latin typeface="Calibri"/>
              </a:rPr>
              <a:t> nominal </a:t>
            </a:r>
            <a:r>
              <a:rPr lang="es-AR" sz="1200" b="0" i="0" u="none" strike="noStrike" kern="1200" cap="none" spc="0" baseline="0" dirty="0" err="1">
                <a:solidFill>
                  <a:srgbClr val="000000"/>
                </a:solidFill>
                <a:effectLst/>
                <a:uFillTx/>
                <a:latin typeface="Calibri"/>
              </a:rPr>
              <a:t>reduction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average</a:t>
            </a:r>
            <a:r>
              <a:rPr lang="es-AR" sz="1200" b="0" i="0" u="none" strike="noStrike" kern="1200" cap="none" spc="0" baseline="0" dirty="0">
                <a:solidFill>
                  <a:srgbClr val="000000"/>
                </a:solidFill>
                <a:effectLst/>
                <a:uFillTx/>
                <a:latin typeface="Calibri"/>
              </a:rPr>
              <a:t> nominal </a:t>
            </a:r>
            <a:r>
              <a:rPr lang="es-AR" sz="1200" b="0" i="0" u="none" strike="noStrike" kern="1200" cap="none" spc="0" baseline="0" dirty="0" err="1">
                <a:solidFill>
                  <a:srgbClr val="000000"/>
                </a:solidFill>
                <a:effectLst/>
                <a:uFillTx/>
                <a:latin typeface="Calibri"/>
              </a:rPr>
              <a:t>haircut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about</a:t>
            </a:r>
            <a:r>
              <a:rPr lang="es-AR" sz="1200" b="0" i="0" u="none" strike="noStrike" kern="1200" cap="none" spc="0" baseline="0" dirty="0">
                <a:solidFill>
                  <a:srgbClr val="000000"/>
                </a:solidFill>
                <a:effectLst/>
                <a:uFillTx/>
                <a:latin typeface="Calibri"/>
              </a:rPr>
              <a:t> 43.4%), and </a:t>
            </a:r>
            <a:r>
              <a:rPr lang="es-AR" sz="1200" b="0" i="0" u="none" strike="noStrike" kern="1200" cap="none" spc="0" baseline="0" dirty="0" err="1">
                <a:solidFill>
                  <a:srgbClr val="000000"/>
                </a:solidFill>
                <a:effectLst/>
                <a:uFillTx/>
                <a:latin typeface="Calibri"/>
              </a:rPr>
              <a:t>improvement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profile</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reduction</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burden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basically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due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Discount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they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most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accepted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offers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took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biggest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haircut</a:t>
            </a:r>
            <a:r>
              <a:rPr lang="es-AR" sz="1200" b="0" i="0" u="none" strike="noStrike" kern="1200" cap="none" spc="0" baseline="0" dirty="0">
                <a:solidFill>
                  <a:srgbClr val="000000"/>
                </a:solidFill>
                <a:effectLst/>
                <a:uFillTx/>
                <a:latin typeface="Calibri"/>
              </a:rPr>
              <a:t>. </a:t>
            </a:r>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24</a:t>
            </a:fld>
            <a:endParaRPr lang="es-AR"/>
          </a:p>
        </p:txBody>
      </p:sp>
    </p:spTree>
    <p:extLst>
      <p:ext uri="{BB962C8B-B14F-4D97-AF65-F5344CB8AC3E}">
        <p14:creationId xmlns:p14="http://schemas.microsoft.com/office/powerpoint/2010/main" val="2227264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2005 </a:t>
            </a:r>
            <a:r>
              <a:rPr lang="es-AR" sz="1200" b="0" i="0" u="none" strike="noStrike" kern="1200" cap="none" spc="0" baseline="0" dirty="0" err="1">
                <a:solidFill>
                  <a:srgbClr val="000000"/>
                </a:solidFill>
                <a:effectLst/>
                <a:uFillTx/>
                <a:latin typeface="Calibri"/>
              </a:rPr>
              <a:t>deal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public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stock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about</a:t>
            </a:r>
            <a:r>
              <a:rPr lang="es-AR" sz="1200" b="0" i="0" u="none" strike="noStrike" kern="1200" cap="none" spc="0" baseline="0" dirty="0">
                <a:solidFill>
                  <a:srgbClr val="000000"/>
                </a:solidFill>
                <a:effectLst/>
                <a:uFillTx/>
                <a:latin typeface="Calibri"/>
              </a:rPr>
              <a:t> 34%, </a:t>
            </a:r>
            <a:r>
              <a:rPr lang="es-AR" sz="1200" b="0" i="0" u="none" strike="noStrike" kern="1200" cap="none" spc="0" baseline="0" dirty="0" err="1">
                <a:solidFill>
                  <a:srgbClr val="000000"/>
                </a:solidFill>
                <a:effectLst/>
                <a:uFillTx/>
                <a:latin typeface="Calibri"/>
              </a:rPr>
              <a:t>which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significant</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amount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in normal </a:t>
            </a:r>
            <a:r>
              <a:rPr lang="es-AR" sz="1200" b="0" i="0" u="none" strike="noStrike" kern="1200" cap="none" spc="0" baseline="0" dirty="0" err="1">
                <a:solidFill>
                  <a:srgbClr val="000000"/>
                </a:solidFill>
                <a:effectLst/>
                <a:uFillTx/>
                <a:latin typeface="Calibri"/>
              </a:rPr>
              <a:t>payment</a:t>
            </a:r>
            <a:r>
              <a:rPr lang="es-AR" sz="1200" b="0" i="0" u="none" strike="noStrike" kern="1200" cap="none" spc="0" baseline="0" dirty="0">
                <a:solidFill>
                  <a:srgbClr val="000000"/>
                </a:solidFill>
                <a:effectLst/>
                <a:uFillTx/>
                <a:latin typeface="Calibri"/>
              </a:rPr>
              <a:t> status </a:t>
            </a:r>
            <a:r>
              <a:rPr lang="es-AR" sz="1200" b="0" i="0" u="none" strike="noStrike" kern="1200" cap="none" spc="0" baseline="0" dirty="0" err="1">
                <a:solidFill>
                  <a:srgbClr val="000000"/>
                </a:solidFill>
                <a:effectLst/>
                <a:uFillTx/>
                <a:latin typeface="Calibri"/>
              </a:rPr>
              <a:t>increased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47%.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And </a:t>
            </a:r>
            <a:r>
              <a:rPr lang="es-AR" sz="1200" b="0" i="0" u="none" strike="noStrike" kern="1200" cap="none" spc="0" baseline="0" dirty="0" err="1">
                <a:solidFill>
                  <a:srgbClr val="000000"/>
                </a:solidFill>
                <a:effectLst/>
                <a:uFillTx/>
                <a:latin typeface="Calibri"/>
              </a:rPr>
              <a:t>even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2010 </a:t>
            </a:r>
            <a:r>
              <a:rPr lang="es-AR" sz="1200" b="0" i="0" u="none" strike="noStrike" kern="1200" cap="none" spc="0" baseline="0" dirty="0" err="1">
                <a:solidFill>
                  <a:srgbClr val="000000"/>
                </a:solidFill>
                <a:effectLst/>
                <a:uFillTx/>
                <a:latin typeface="Calibri"/>
              </a:rPr>
              <a:t>reopening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did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not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lower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total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stock,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allowed</a:t>
            </a:r>
            <a:r>
              <a:rPr lang="es-AR" sz="1200" b="0" i="0" u="none" strike="noStrike" kern="1200" cap="none" spc="0" baseline="0" dirty="0">
                <a:solidFill>
                  <a:srgbClr val="000000"/>
                </a:solidFill>
                <a:effectLst/>
                <a:uFillTx/>
                <a:latin typeface="Calibri"/>
              </a:rPr>
              <a:t> more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join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reducing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amount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still</a:t>
            </a:r>
            <a:r>
              <a:rPr lang="es-AR" sz="1200" b="0" i="0" u="none" strike="noStrike" kern="1200" cap="none" spc="0" baseline="0" dirty="0">
                <a:solidFill>
                  <a:srgbClr val="000000"/>
                </a:solidFill>
                <a:effectLst/>
                <a:uFillTx/>
                <a:latin typeface="Calibri"/>
              </a:rPr>
              <a:t> in default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over</a:t>
            </a:r>
            <a:r>
              <a:rPr lang="es-AR" sz="1200" b="0" i="0" u="none" strike="noStrike" kern="1200" cap="none" spc="0" baseline="0" dirty="0">
                <a:solidFill>
                  <a:srgbClr val="000000"/>
                </a:solidFill>
                <a:effectLst/>
                <a:uFillTx/>
                <a:latin typeface="Calibri"/>
              </a:rPr>
              <a:t> 60%. So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reduced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litigation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risk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significantly</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since</a:t>
            </a:r>
            <a:r>
              <a:rPr lang="es-AR" sz="1200" b="0" i="0" u="none" strike="noStrike" kern="1200" cap="none" spc="0" baseline="0" dirty="0">
                <a:solidFill>
                  <a:srgbClr val="000000"/>
                </a:solidFill>
                <a:effectLst/>
                <a:uFillTx/>
                <a:latin typeface="Calibri"/>
              </a:rPr>
              <a:t> new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required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waive</a:t>
            </a:r>
            <a:r>
              <a:rPr lang="es-AR" sz="1200" b="0" i="0" u="none" strike="noStrike" kern="1200" cap="none" spc="0" baseline="0" dirty="0">
                <a:solidFill>
                  <a:srgbClr val="000000"/>
                </a:solidFill>
                <a:effectLst/>
                <a:uFillTx/>
                <a:latin typeface="Calibri"/>
              </a:rPr>
              <a:t> legal </a:t>
            </a:r>
            <a:r>
              <a:rPr lang="es-AR" sz="1200" b="0" i="0" u="none" strike="noStrike" kern="1200" cap="none" spc="0" baseline="0" dirty="0" err="1">
                <a:solidFill>
                  <a:srgbClr val="000000"/>
                </a:solidFill>
                <a:effectLst/>
                <a:uFillTx/>
                <a:latin typeface="Calibri"/>
              </a:rPr>
              <a:t>claims</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These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two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processes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regularized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over</a:t>
            </a:r>
            <a:r>
              <a:rPr lang="es-AR" sz="1200" b="0" i="0" u="none" strike="noStrike" kern="1200" cap="none" spc="0" baseline="0" dirty="0">
                <a:solidFill>
                  <a:srgbClr val="000000"/>
                </a:solidFill>
                <a:effectLst/>
                <a:uFillTx/>
                <a:latin typeface="Calibri"/>
              </a:rPr>
              <a:t> 90%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defaulted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laid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groundwork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Argentina’s</a:t>
            </a:r>
            <a:r>
              <a:rPr lang="es-AR" sz="1200" b="0" i="0" u="none" strike="noStrike" kern="1200" cap="none" spc="0" baseline="0" dirty="0">
                <a:solidFill>
                  <a:srgbClr val="000000"/>
                </a:solidFill>
                <a:effectLst/>
                <a:uFillTx/>
                <a:latin typeface="Calibri"/>
              </a:rPr>
              <a:t> gradual </a:t>
            </a:r>
            <a:r>
              <a:rPr lang="es-AR" sz="1200" b="0" i="0" u="none" strike="noStrike" kern="1200" cap="none" spc="0" baseline="0" dirty="0" err="1">
                <a:solidFill>
                  <a:srgbClr val="000000"/>
                </a:solidFill>
                <a:effectLst/>
                <a:uFillTx/>
                <a:latin typeface="Calibri"/>
              </a:rPr>
              <a:t>return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capital </a:t>
            </a:r>
            <a:r>
              <a:rPr lang="es-AR" sz="1200" b="0" i="0" u="none" strike="noStrike" kern="1200" cap="none" spc="0" baseline="0" dirty="0" err="1">
                <a:solidFill>
                  <a:srgbClr val="000000"/>
                </a:solidFill>
                <a:effectLst/>
                <a:uFillTx/>
                <a:latin typeface="Calibri"/>
              </a:rPr>
              <a:t>markets</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However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not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accepted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voluntary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offer</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remained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outside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later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known</a:t>
            </a:r>
            <a:r>
              <a:rPr lang="es-AR" sz="1200" b="0" i="0" u="none" strike="noStrike" kern="1200" cap="none" spc="0" baseline="0" dirty="0">
                <a:solidFill>
                  <a:srgbClr val="000000"/>
                </a:solidFill>
                <a:effectLst/>
                <a:uFillTx/>
                <a:latin typeface="Calibri"/>
              </a:rPr>
              <a:t> as </a:t>
            </a:r>
            <a:r>
              <a:rPr lang="es-AR" sz="1200" b="0" i="1" u="none" strike="noStrike" kern="1200" cap="none" spc="0" baseline="0" dirty="0" err="1">
                <a:solidFill>
                  <a:srgbClr val="000000"/>
                </a:solidFill>
                <a:effectLst/>
                <a:uFillTx/>
                <a:latin typeface="Calibri"/>
              </a:rPr>
              <a:t>holdouts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leading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subsequent</a:t>
            </a:r>
            <a:r>
              <a:rPr lang="es-AR" sz="1200" b="0" i="0" u="none" strike="noStrike" kern="1200" cap="none" spc="0" baseline="0" dirty="0">
                <a:solidFill>
                  <a:srgbClr val="000000"/>
                </a:solidFill>
                <a:effectLst/>
                <a:uFillTx/>
                <a:latin typeface="Calibri"/>
              </a:rPr>
              <a:t> legal disputes.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issue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kept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unresolved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until</a:t>
            </a:r>
            <a:r>
              <a:rPr lang="es-AR" sz="1200" b="0" i="0" u="none" strike="noStrike" kern="1200" cap="none" spc="0" baseline="0" dirty="0">
                <a:solidFill>
                  <a:srgbClr val="000000"/>
                </a:solidFill>
                <a:effectLst/>
                <a:uFillTx/>
                <a:latin typeface="Calibri"/>
              </a:rPr>
              <a:t> 2016, </a:t>
            </a:r>
            <a:r>
              <a:rPr lang="es-AR" sz="1200" b="0" i="0" u="none" strike="noStrike" kern="1200" cap="none" spc="0" baseline="0" dirty="0" err="1">
                <a:solidFill>
                  <a:srgbClr val="000000"/>
                </a:solidFill>
                <a:effectLst/>
                <a:uFillTx/>
                <a:latin typeface="Calibri"/>
              </a:rPr>
              <a:t>when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Argentine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government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reached</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settlement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them</a:t>
            </a:r>
            <a:r>
              <a:rPr lang="es-AR" sz="1200" b="0" i="0" u="none" strike="noStrike" kern="1200" cap="none" spc="0" baseline="0" dirty="0">
                <a:solidFill>
                  <a:srgbClr val="000000"/>
                </a:solidFill>
                <a:effectLst/>
                <a:uFillTx/>
                <a:latin typeface="Calibri"/>
              </a:rPr>
              <a:t>.</a:t>
            </a:r>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25</a:t>
            </a:fld>
            <a:endParaRPr lang="es-AR"/>
          </a:p>
        </p:txBody>
      </p:sp>
    </p:spTree>
    <p:extLst>
      <p:ext uri="{BB962C8B-B14F-4D97-AF65-F5344CB8AC3E}">
        <p14:creationId xmlns:p14="http://schemas.microsoft.com/office/powerpoint/2010/main" val="3256306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i="0" u="none" strike="noStrike" kern="1200" cap="none" spc="0" baseline="0" dirty="0" err="1">
                <a:solidFill>
                  <a:srgbClr val="000000"/>
                </a:solidFill>
                <a:effectLst/>
                <a:uFillTx/>
                <a:latin typeface="Calibri"/>
              </a:rPr>
              <a:t>Now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let´s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talk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about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recent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restructuring</a:t>
            </a:r>
            <a:r>
              <a:rPr lang="es-AR" sz="1200" b="0" i="0" u="none" strike="noStrike" kern="1200" cap="none" spc="0" baseline="0" dirty="0">
                <a:solidFill>
                  <a:srgbClr val="000000"/>
                </a:solidFill>
                <a:effectLst/>
                <a:uFillTx/>
                <a:latin typeface="Calibri"/>
              </a:rPr>
              <a:t> in 2020, </a:t>
            </a:r>
            <a:r>
              <a:rPr lang="es-AR" sz="1200" b="0" i="0" u="none" strike="noStrike" kern="1200" cap="none" spc="0" baseline="0" dirty="0" err="1">
                <a:solidFill>
                  <a:srgbClr val="000000"/>
                </a:solidFill>
                <a:effectLst/>
                <a:uFillTx/>
                <a:latin typeface="Calibri"/>
              </a:rPr>
              <a:t>wich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covered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external</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domestic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a:t>
            </a:r>
          </a:p>
          <a:p>
            <a:endParaRPr lang="es-ES" dirty="0"/>
          </a:p>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under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legislation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involved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over</a:t>
            </a:r>
            <a:r>
              <a:rPr lang="es-AR" sz="1200" b="0" i="0" u="none" strike="noStrike" kern="1200" cap="none" spc="0" baseline="0" dirty="0">
                <a:solidFill>
                  <a:srgbClr val="000000"/>
                </a:solidFill>
                <a:effectLst/>
                <a:uFillTx/>
                <a:latin typeface="Calibri"/>
              </a:rPr>
              <a:t> 66 </a:t>
            </a:r>
            <a:r>
              <a:rPr lang="es-AR" sz="1200" b="0" i="0" u="none" strike="noStrike" kern="1200" cap="none" spc="0" baseline="0" dirty="0" err="1">
                <a:solidFill>
                  <a:srgbClr val="000000"/>
                </a:solidFill>
                <a:effectLst/>
                <a:uFillTx/>
                <a:latin typeface="Calibri"/>
              </a:rPr>
              <a:t>billion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dollars</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eligible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securities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including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near-term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maturities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such</a:t>
            </a:r>
            <a:r>
              <a:rPr lang="es-AR" sz="1200" b="0" i="0" u="none" strike="noStrike" kern="1200" cap="none" spc="0" baseline="0" dirty="0">
                <a:solidFill>
                  <a:srgbClr val="000000"/>
                </a:solidFill>
                <a:effectLst/>
                <a:uFillTx/>
                <a:latin typeface="Calibri"/>
              </a:rPr>
              <a:t> as 2021 and 2022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well</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longer-dated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instruments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like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Discount</a:t>
            </a:r>
            <a:r>
              <a:rPr lang="es-AR" sz="1200" b="0" i="0" u="none" strike="noStrike" kern="1200" cap="none" spc="0" baseline="0" dirty="0">
                <a:solidFill>
                  <a:srgbClr val="000000"/>
                </a:solidFill>
                <a:effectLst/>
                <a:uFillTx/>
                <a:latin typeface="Calibri"/>
              </a:rPr>
              <a:t> and Par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previous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restructuring</a:t>
            </a:r>
            <a:r>
              <a:rPr lang="es-AR" sz="1200" b="0" i="0" u="none" strike="noStrike" kern="1200" cap="none" spc="0" baseline="0" dirty="0">
                <a:solidFill>
                  <a:srgbClr val="000000"/>
                </a:solidFill>
                <a:effectLst/>
                <a:uFillTx/>
                <a:latin typeface="Calibri"/>
              </a:rPr>
              <a:t>).</a:t>
            </a:r>
            <a:br>
              <a:rPr lang="es-AR" sz="1200" b="0" i="0" u="none" strike="noStrike" kern="1200" cap="none" spc="0" baseline="0" dirty="0">
                <a:solidFill>
                  <a:srgbClr val="000000"/>
                </a:solidFill>
                <a:effectLst/>
                <a:uFillTx/>
                <a:latin typeface="Calibri"/>
              </a:rPr>
            </a:br>
            <a:br>
              <a:rPr lang="es-AR" sz="1200" b="0" i="0" u="none" strike="noStrike" kern="1200" cap="none" spc="0" baseline="0" dirty="0">
                <a:solidFill>
                  <a:srgbClr val="000000"/>
                </a:solidFill>
                <a:effectLst/>
                <a:uFillTx/>
                <a:latin typeface="Calibri"/>
              </a:rPr>
            </a:b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goal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offer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without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big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cuts</a:t>
            </a:r>
            <a:r>
              <a:rPr lang="es-AR" sz="1200" b="0" i="0" u="none" strike="noStrike" kern="1200" cap="none" spc="0" baseline="0" dirty="0">
                <a:solidFill>
                  <a:srgbClr val="000000"/>
                </a:solidFill>
                <a:effectLst/>
                <a:uFillTx/>
                <a:latin typeface="Calibri"/>
              </a:rPr>
              <a:t>, so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focused</a:t>
            </a:r>
            <a:r>
              <a:rPr lang="es-AR" sz="1200" b="0" i="0" u="none" strike="noStrike" kern="1200" cap="none" spc="0" baseline="0" dirty="0">
                <a:solidFill>
                  <a:srgbClr val="000000"/>
                </a:solidFill>
                <a:effectLst/>
                <a:uFillTx/>
                <a:latin typeface="Calibri"/>
              </a:rPr>
              <a:t> more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making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payments</a:t>
            </a:r>
            <a:r>
              <a:rPr lang="es-AR" sz="1200" b="0" i="0" u="none" strike="noStrike" kern="1200" cap="none" spc="0" baseline="0" dirty="0">
                <a:solidFill>
                  <a:srgbClr val="000000"/>
                </a:solidFill>
                <a:effectLst/>
                <a:uFillTx/>
                <a:latin typeface="Calibri"/>
              </a:rPr>
              <a:t> more </a:t>
            </a:r>
            <a:r>
              <a:rPr lang="es-AR" sz="1200" b="0" i="0" u="none" strike="noStrike" kern="1200" cap="none" spc="0" baseline="0" dirty="0" err="1">
                <a:solidFill>
                  <a:srgbClr val="000000"/>
                </a:solidFill>
                <a:effectLst/>
                <a:uFillTx/>
                <a:latin typeface="Calibri"/>
              </a:rPr>
              <a:t>manageable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over</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longer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period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time </a:t>
            </a:r>
            <a:r>
              <a:rPr lang="es-AR" sz="1200" b="0" i="0" u="none" strike="noStrike" kern="1200" cap="none" spc="0" baseline="0" dirty="0" err="1">
                <a:solidFill>
                  <a:srgbClr val="000000"/>
                </a:solidFill>
                <a:effectLst/>
                <a:uFillTx/>
                <a:latin typeface="Calibri"/>
              </a:rPr>
              <a:t>than</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cutting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principal </a:t>
            </a:r>
            <a:r>
              <a:rPr lang="es-AR" sz="1200" b="0" i="0" u="none" strike="noStrike" kern="1200" cap="none" spc="0" baseline="0" dirty="0" err="1">
                <a:solidFill>
                  <a:srgbClr val="000000"/>
                </a:solidFill>
                <a:effectLst/>
                <a:uFillTx/>
                <a:latin typeface="Calibri"/>
              </a:rPr>
              <a:t>amount</a:t>
            </a:r>
            <a:r>
              <a:rPr lang="es-AR" sz="1200" b="0" i="0" u="none" strike="noStrike" kern="1200" cap="none" spc="0" baseline="0" dirty="0">
                <a:solidFill>
                  <a:srgbClr val="000000"/>
                </a:solidFill>
                <a:effectLst/>
                <a:uFillTx/>
                <a:latin typeface="Calibri"/>
              </a:rPr>
              <a:t> (new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maturities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ranged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2030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2046).</a:t>
            </a:r>
          </a:p>
          <a:p>
            <a:endParaRPr lang="es-AR"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i="0" u="none" strike="noStrike" kern="1200" cap="none" spc="0" baseline="0" dirty="0" err="1">
                <a:solidFill>
                  <a:srgbClr val="000000"/>
                </a:solidFill>
                <a:effectLst/>
                <a:uFillTx/>
                <a:latin typeface="Calibri"/>
              </a:rPr>
              <a:t>Nearly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entire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eligible</a:t>
            </a:r>
            <a:r>
              <a:rPr lang="es-AR" sz="1200" b="0" i="0" u="none" strike="noStrike" kern="1200" cap="none" spc="0" baseline="0" dirty="0">
                <a:solidFill>
                  <a:srgbClr val="000000"/>
                </a:solidFill>
                <a:effectLst/>
                <a:uFillTx/>
                <a:latin typeface="Calibri"/>
              </a:rPr>
              <a:t> stock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effectively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providing</a:t>
            </a:r>
            <a:r>
              <a:rPr lang="es-AR" sz="1200" b="0" i="0" u="none" strike="noStrike" kern="1200" cap="none" spc="0" baseline="0" dirty="0">
                <a:solidFill>
                  <a:srgbClr val="000000"/>
                </a:solidFill>
                <a:effectLst/>
                <a:uFillTx/>
                <a:latin typeface="Calibri"/>
              </a:rPr>
              <a:t> short-</a:t>
            </a:r>
            <a:r>
              <a:rPr lang="es-AR" sz="1200" b="0" i="0" u="none" strike="noStrike" kern="1200" cap="none" spc="0" baseline="0" dirty="0" err="1">
                <a:solidFill>
                  <a:srgbClr val="000000"/>
                </a:solidFill>
                <a:effectLst/>
                <a:uFillTx/>
                <a:latin typeface="Calibri"/>
              </a:rPr>
              <a:t>term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relief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without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applying</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significant</a:t>
            </a:r>
            <a:r>
              <a:rPr lang="es-AR" sz="1200" b="0" i="0" u="none" strike="noStrike" kern="1200" cap="none" spc="0" baseline="0" dirty="0">
                <a:solidFill>
                  <a:srgbClr val="000000"/>
                </a:solidFill>
                <a:effectLst/>
                <a:uFillTx/>
                <a:latin typeface="Calibri"/>
              </a:rPr>
              <a:t> nominal </a:t>
            </a:r>
            <a:r>
              <a:rPr lang="es-AR" sz="1200" b="0" i="0" u="none" strike="noStrike" kern="1200" cap="none" spc="0" baseline="0" dirty="0" err="1">
                <a:solidFill>
                  <a:srgbClr val="000000"/>
                </a:solidFill>
                <a:effectLst/>
                <a:uFillTx/>
                <a:latin typeface="Calibri"/>
              </a:rPr>
              <a:t>haircut</a:t>
            </a:r>
            <a:r>
              <a:rPr lang="es-AR" sz="1200" b="0" i="0" u="none" strike="noStrike" kern="1200" cap="none" spc="0" baseline="0" dirty="0">
                <a:solidFill>
                  <a:srgbClr val="000000"/>
                </a:solidFill>
                <a:effectLst/>
                <a:uFillTx/>
                <a:latin typeface="Calibri"/>
              </a:rPr>
              <a:t>. </a:t>
            </a:r>
          </a:p>
          <a:p>
            <a:br>
              <a:rPr lang="es-AR" sz="1200" b="0" i="0" u="none" strike="noStrike" kern="1200" cap="none" spc="0" baseline="0" dirty="0">
                <a:solidFill>
                  <a:srgbClr val="000000"/>
                </a:solidFill>
                <a:effectLst/>
                <a:uFillTx/>
                <a:latin typeface="Calibri"/>
              </a:rPr>
            </a:br>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In </a:t>
            </a:r>
            <a:r>
              <a:rPr lang="es-AR" sz="1200" b="0" i="0" u="none" strike="noStrike" kern="1200" cap="none" spc="0" baseline="0" dirty="0" err="1">
                <a:solidFill>
                  <a:srgbClr val="000000"/>
                </a:solidFill>
                <a:effectLst/>
                <a:uFillTx/>
                <a:latin typeface="Calibri"/>
              </a:rPr>
              <a:t>addition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extended </a:t>
            </a:r>
            <a:r>
              <a:rPr lang="es-AR" sz="1200" b="0" i="0" u="none" strike="noStrike" kern="1200" cap="none" spc="0" baseline="0" dirty="0" err="1">
                <a:solidFill>
                  <a:srgbClr val="000000"/>
                </a:solidFill>
                <a:effectLst/>
                <a:uFillTx/>
                <a:latin typeface="Calibri"/>
              </a:rPr>
              <a:t>maturitirs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Exchange </a:t>
            </a:r>
            <a:r>
              <a:rPr lang="es-AR" sz="1200" b="0" i="0" u="none" strike="noStrike" kern="1200" cap="none" spc="0" baseline="0" dirty="0" err="1">
                <a:solidFill>
                  <a:srgbClr val="000000"/>
                </a:solidFill>
                <a:effectLst/>
                <a:uFillTx/>
                <a:latin typeface="Calibri"/>
              </a:rPr>
              <a:t>lowered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borrowing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costs</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agreement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reduced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weighted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average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a:t>
            </a:r>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27</a:t>
            </a:fld>
            <a:endParaRPr lang="es-AR"/>
          </a:p>
        </p:txBody>
      </p:sp>
    </p:spTree>
    <p:extLst>
      <p:ext uri="{BB962C8B-B14F-4D97-AF65-F5344CB8AC3E}">
        <p14:creationId xmlns:p14="http://schemas.microsoft.com/office/powerpoint/2010/main" val="2410921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market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reacted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somewhat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positively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2020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under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law</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yield</a:t>
            </a:r>
            <a:r>
              <a:rPr lang="es-AR" sz="1200" b="0" i="0" u="none" strike="noStrike" kern="1200" cap="none" spc="0" baseline="0" dirty="0">
                <a:solidFill>
                  <a:srgbClr val="000000"/>
                </a:solidFill>
                <a:effectLst/>
                <a:uFillTx/>
                <a:latin typeface="Calibri"/>
              </a:rPr>
              <a:t> curve </a:t>
            </a:r>
            <a:r>
              <a:rPr lang="es-AR" sz="1200" b="0" i="0" u="none" strike="noStrike" kern="1200" cap="none" spc="0" baseline="0" dirty="0" err="1">
                <a:solidFill>
                  <a:srgbClr val="000000"/>
                </a:solidFill>
                <a:effectLst/>
                <a:uFillTx/>
                <a:latin typeface="Calibri"/>
              </a:rPr>
              <a:t>improved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substantially</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return</a:t>
            </a:r>
            <a:r>
              <a:rPr lang="es-AR" sz="1200" b="0" i="0" u="none" strike="noStrike" kern="1200" cap="none" spc="0" baseline="0" dirty="0">
                <a:solidFill>
                  <a:srgbClr val="000000"/>
                </a:solidFill>
                <a:effectLst/>
                <a:uFillTx/>
                <a:latin typeface="Calibri"/>
              </a:rPr>
              <a:t> (IRR)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new </a:t>
            </a:r>
            <a:r>
              <a:rPr lang="es-AR" sz="1200" b="0" i="0" u="none" strike="noStrike" kern="1200" cap="none" spc="0" baseline="0" dirty="0" err="1">
                <a:solidFill>
                  <a:srgbClr val="000000"/>
                </a:solidFill>
                <a:effectLst/>
                <a:uFillTx/>
                <a:latin typeface="Calibri"/>
              </a:rPr>
              <a:t>securities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dropped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significantly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compared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eligible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ones</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Thus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lower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yields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short-</a:t>
            </a:r>
            <a:r>
              <a:rPr lang="es-AR" sz="1200" b="0" i="0" u="none" strike="noStrike" kern="1200" cap="none" spc="0" baseline="0" dirty="0" err="1">
                <a:solidFill>
                  <a:srgbClr val="000000"/>
                </a:solidFill>
                <a:effectLst/>
                <a:uFillTx/>
                <a:latin typeface="Calibri"/>
              </a:rPr>
              <a:t>term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flattened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curve (and </a:t>
            </a:r>
            <a:r>
              <a:rPr lang="es-AR" sz="1200" b="0" i="0" u="none" strike="noStrike" kern="1200" cap="none" spc="0" baseline="0" dirty="0" err="1">
                <a:solidFill>
                  <a:srgbClr val="000000"/>
                </a:solidFill>
                <a:effectLst/>
                <a:uFillTx/>
                <a:latin typeface="Calibri"/>
              </a:rPr>
              <a:t>reversed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slope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signaling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increased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market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confidence</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28</a:t>
            </a:fld>
            <a:endParaRPr lang="es-AR"/>
          </a:p>
        </p:txBody>
      </p:sp>
    </p:spTree>
    <p:extLst>
      <p:ext uri="{BB962C8B-B14F-4D97-AF65-F5344CB8AC3E}">
        <p14:creationId xmlns:p14="http://schemas.microsoft.com/office/powerpoint/2010/main" val="360220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AR" sz="1200" b="0" i="0" u="none" strike="noStrike" kern="1200" cap="none" spc="0" baseline="0" dirty="0" err="1">
                <a:solidFill>
                  <a:srgbClr val="000000"/>
                </a:solidFill>
                <a:effectLst/>
                <a:uFillTx/>
                <a:latin typeface="Calibri"/>
              </a:rPr>
              <a:t>Alongside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foreign-law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Argentine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government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restructured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domestic-law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over</a:t>
            </a:r>
            <a:r>
              <a:rPr lang="es-AR" sz="1200" b="0" i="0" u="none" strike="noStrike" kern="1200" cap="none" spc="0" baseline="0" dirty="0">
                <a:solidFill>
                  <a:srgbClr val="000000"/>
                </a:solidFill>
                <a:effectLst/>
                <a:uFillTx/>
                <a:latin typeface="Calibri"/>
              </a:rPr>
              <a:t> 41 </a:t>
            </a:r>
            <a:r>
              <a:rPr lang="es-AR" sz="1200" b="0" i="0" u="none" strike="noStrike" kern="1200" cap="none" spc="0" baseline="0" dirty="0" err="1">
                <a:solidFill>
                  <a:srgbClr val="000000"/>
                </a:solidFill>
                <a:effectLst/>
                <a:uFillTx/>
                <a:latin typeface="Calibri"/>
              </a:rPr>
              <a:t>billion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dollars</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involved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various</a:t>
            </a:r>
            <a:r>
              <a:rPr lang="es-AR" sz="1200" b="0" i="0" u="none" strike="noStrike" kern="1200" cap="none" spc="0" baseline="0" dirty="0">
                <a:solidFill>
                  <a:srgbClr val="000000"/>
                </a:solidFill>
                <a:effectLst/>
                <a:uFillTx/>
                <a:latin typeface="Calibri"/>
              </a:rPr>
              <a:t> local </a:t>
            </a:r>
            <a:r>
              <a:rPr lang="es-AR" sz="1200" b="0" i="0" u="none" strike="noStrike" kern="1200" cap="none" spc="0" baseline="0" dirty="0" err="1">
                <a:solidFill>
                  <a:srgbClr val="000000"/>
                </a:solidFill>
                <a:effectLst/>
                <a:uFillTx/>
                <a:latin typeface="Calibri"/>
              </a:rPr>
              <a:t>instruments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including</a:t>
            </a:r>
            <a:r>
              <a:rPr lang="es-AR" sz="1200" b="0" i="0" u="none" strike="noStrike" kern="1200" cap="none" spc="0" baseline="0" dirty="0">
                <a:solidFill>
                  <a:srgbClr val="000000"/>
                </a:solidFill>
                <a:effectLst/>
                <a:uFillTx/>
                <a:latin typeface="Calibri"/>
              </a:rPr>
              <a:t> short-</a:t>
            </a:r>
            <a:r>
              <a:rPr lang="es-AR" sz="1200" b="0" i="0" u="none" strike="noStrike" kern="1200" cap="none" spc="0" baseline="0" dirty="0" err="1">
                <a:solidFill>
                  <a:srgbClr val="000000"/>
                </a:solidFill>
                <a:effectLst/>
                <a:uFillTx/>
                <a:latin typeface="Calibri"/>
              </a:rPr>
              <a:t>term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bills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discount</a:t>
            </a:r>
            <a:r>
              <a:rPr lang="es-AR" sz="1200" b="0" i="0" u="none" strike="noStrike" kern="1200" cap="none" spc="0" baseline="0" dirty="0">
                <a:solidFill>
                  <a:srgbClr val="000000"/>
                </a:solidFill>
                <a:effectLst/>
                <a:uFillTx/>
                <a:latin typeface="Calibri"/>
              </a:rPr>
              <a:t> and par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replacing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 new set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featuring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longer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maturities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between</a:t>
            </a:r>
            <a:r>
              <a:rPr lang="es-AR" sz="1200" b="0" i="0" u="none" strike="noStrike" kern="1200" cap="none" spc="0" baseline="0" dirty="0">
                <a:solidFill>
                  <a:srgbClr val="000000"/>
                </a:solidFill>
                <a:effectLst/>
                <a:uFillTx/>
                <a:latin typeface="Calibri"/>
              </a:rPr>
              <a:t> 2030 and 2041).</a:t>
            </a:r>
            <a:br>
              <a:rPr lang="es-AR" sz="1200" b="0" i="0" u="none" strike="noStrike" kern="1200" cap="none" spc="0" baseline="0" dirty="0">
                <a:solidFill>
                  <a:srgbClr val="000000"/>
                </a:solidFill>
                <a:effectLst/>
                <a:uFillTx/>
                <a:latin typeface="Calibri"/>
              </a:rPr>
            </a:br>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New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include</a:t>
            </a:r>
            <a:r>
              <a:rPr lang="es-AR" sz="1200" b="0" i="0" u="none" strike="noStrike" kern="1200" cap="none" spc="0" baseline="0" dirty="0">
                <a:solidFill>
                  <a:srgbClr val="000000"/>
                </a:solidFill>
                <a:effectLst/>
                <a:uFillTx/>
                <a:latin typeface="Calibri"/>
              </a:rPr>
              <a:t> 2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indexed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CER, </a:t>
            </a:r>
            <a:r>
              <a:rPr lang="es-AR" sz="1200" b="0" i="0" u="none" strike="noStrike" kern="1200" cap="none" spc="0" baseline="0" dirty="0" err="1">
                <a:solidFill>
                  <a:srgbClr val="000000"/>
                </a:solidFill>
                <a:effectLst/>
                <a:uFillTx/>
                <a:latin typeface="Calibri"/>
              </a:rPr>
              <a:t>which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 local </a:t>
            </a:r>
            <a:r>
              <a:rPr lang="es-AR" sz="1200" b="0" i="0" u="none" strike="noStrike" kern="1200" cap="none" spc="0" baseline="0" dirty="0" err="1">
                <a:solidFill>
                  <a:srgbClr val="000000"/>
                </a:solidFill>
                <a:effectLst/>
                <a:uFillTx/>
                <a:latin typeface="Calibri"/>
              </a:rPr>
              <a:t>inflation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measure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offering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some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inflation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protection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local </a:t>
            </a:r>
            <a:r>
              <a:rPr lang="es-AR" sz="1200" b="0" i="0" u="none" strike="noStrike" kern="1200" cap="none" spc="0" baseline="0" dirty="0" err="1">
                <a:solidFill>
                  <a:srgbClr val="000000"/>
                </a:solidFill>
                <a:effectLst/>
                <a:uFillTx/>
                <a:latin typeface="Calibri"/>
              </a:rPr>
              <a:t>bondholders</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Participation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domestically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high</a:t>
            </a:r>
            <a:r>
              <a:rPr lang="es-AR" sz="1200" b="0" i="0" u="none" strike="noStrike" kern="1200" cap="none" spc="0" baseline="0" dirty="0">
                <a:solidFill>
                  <a:srgbClr val="000000"/>
                </a:solidFill>
                <a:effectLst/>
                <a:uFillTx/>
                <a:latin typeface="Calibri"/>
              </a:rPr>
              <a:t> (98%), </a:t>
            </a:r>
            <a:r>
              <a:rPr lang="es-AR" sz="1200" b="0" i="0" u="none" strike="noStrike" kern="1200" cap="none" spc="0" baseline="0" dirty="0" err="1">
                <a:solidFill>
                  <a:srgbClr val="000000"/>
                </a:solidFill>
                <a:effectLst/>
                <a:uFillTx/>
                <a:latin typeface="Calibri"/>
              </a:rPr>
              <a:t>resulting</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almost</a:t>
            </a:r>
            <a:r>
              <a:rPr lang="es-AR" sz="1200" b="0" i="0" u="none" strike="noStrike" kern="1200" cap="none" spc="0" baseline="0" dirty="0">
                <a:solidFill>
                  <a:srgbClr val="000000"/>
                </a:solidFill>
                <a:effectLst/>
                <a:uFillTx/>
                <a:latin typeface="Calibri"/>
              </a:rPr>
              <a:t> 1 </a:t>
            </a:r>
            <a:r>
              <a:rPr lang="es-AR" sz="1200" b="0" i="0" u="none" strike="noStrike" kern="1200" cap="none" spc="0" baseline="0" dirty="0" err="1">
                <a:solidFill>
                  <a:srgbClr val="000000"/>
                </a:solidFill>
                <a:effectLst/>
                <a:uFillTx/>
                <a:latin typeface="Calibri"/>
              </a:rPr>
              <a:t>billion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dollars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relief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through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reductions</a:t>
            </a:r>
            <a:r>
              <a:rPr lang="es-AR" sz="1200" b="0" i="0" u="none" strike="noStrike" kern="1200" cap="none" spc="0" baseline="0" dirty="0">
                <a:solidFill>
                  <a:srgbClr val="000000"/>
                </a:solidFill>
                <a:effectLst/>
                <a:uFillTx/>
                <a:latin typeface="Calibri"/>
              </a:rPr>
              <a:t> in principal and </a:t>
            </a:r>
            <a:r>
              <a:rPr lang="es-AR" sz="1200" b="0" i="0" u="none" strike="noStrike" kern="1200" cap="none" spc="0" baseline="0" dirty="0" err="1">
                <a:solidFill>
                  <a:srgbClr val="000000"/>
                </a:solidFill>
                <a:effectLst/>
                <a:uFillTx/>
                <a:latin typeface="Calibri"/>
              </a:rPr>
              <a:t>accrued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a:t>
            </a:r>
            <a:br>
              <a:rPr lang="es-AR" sz="1200" b="0" i="0" u="none" strike="noStrike" kern="1200" cap="none" spc="0" baseline="0" dirty="0">
                <a:solidFill>
                  <a:srgbClr val="000000"/>
                </a:solidFill>
                <a:effectLst/>
                <a:uFillTx/>
                <a:latin typeface="Calibri"/>
              </a:rPr>
            </a:br>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weighted</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average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interest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domestic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side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dropped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4.35 </a:t>
            </a:r>
            <a:r>
              <a:rPr lang="es-AR" sz="1200" b="0" i="0" u="none" strike="noStrike" kern="1200" cap="none" spc="0" baseline="0" dirty="0" err="1">
                <a:solidFill>
                  <a:srgbClr val="000000"/>
                </a:solidFill>
                <a:effectLst/>
                <a:uFillTx/>
                <a:latin typeface="Calibri"/>
              </a:rPr>
              <a:t>percentage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points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while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average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life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of</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this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domestic</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bonds</a:t>
            </a:r>
            <a:r>
              <a:rPr lang="es-AR" sz="1200" b="1"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shortened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almost</a:t>
            </a:r>
            <a:r>
              <a:rPr lang="es-AR" sz="1200" b="0" i="0" u="none" strike="noStrike" kern="1200" cap="none" spc="0" baseline="0" dirty="0">
                <a:solidFill>
                  <a:srgbClr val="000000"/>
                </a:solidFill>
                <a:effectLst/>
                <a:uFillTx/>
                <a:latin typeface="Calibri"/>
              </a:rPr>
              <a:t> 5 </a:t>
            </a:r>
            <a:r>
              <a:rPr lang="es-AR" sz="1200" b="0" i="0" u="none" strike="noStrike" kern="1200" cap="none" spc="0" baseline="0" dirty="0" err="1">
                <a:solidFill>
                  <a:srgbClr val="000000"/>
                </a:solidFill>
                <a:effectLst/>
                <a:uFillTx/>
                <a:latin typeface="Calibri"/>
              </a:rPr>
              <a:t>years</a:t>
            </a:r>
            <a:r>
              <a:rPr lang="es-AR" sz="1200" b="0" i="0" u="none" strike="noStrike" kern="1200" cap="none" spc="0" baseline="0" dirty="0">
                <a:solidFill>
                  <a:srgbClr val="000000"/>
                </a:solidFill>
                <a:effectLst/>
                <a:uFillTx/>
                <a:latin typeface="Calibri"/>
              </a:rPr>
              <a:t>. </a:t>
            </a:r>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29</a:t>
            </a:fld>
            <a:endParaRPr lang="es-AR"/>
          </a:p>
        </p:txBody>
      </p:sp>
    </p:spTree>
    <p:extLst>
      <p:ext uri="{BB962C8B-B14F-4D97-AF65-F5344CB8AC3E}">
        <p14:creationId xmlns:p14="http://schemas.microsoft.com/office/powerpoint/2010/main" val="116285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808351A-4ADE-4AD7-846D-8A7F511FE57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B749488-07DC-47F2-B9D0-8B0090066AAB}"/>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domestic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swap, </a:t>
            </a:r>
            <a:r>
              <a:rPr lang="es-AR" sz="1200" b="0" i="0" u="none" strike="noStrike" kern="1200" cap="none" spc="0" baseline="0" dirty="0" err="1">
                <a:solidFill>
                  <a:srgbClr val="000000"/>
                </a:solidFill>
                <a:effectLst/>
                <a:uFillTx/>
                <a:latin typeface="Calibri"/>
              </a:rPr>
              <a:t>perceived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risk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significantly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improved</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yields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new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dropped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considerably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flattening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curve (and </a:t>
            </a:r>
            <a:r>
              <a:rPr lang="es-AR" sz="1200" b="0" i="0" u="none" strike="noStrike" kern="1200" cap="none" spc="0" baseline="0" dirty="0" err="1">
                <a:solidFill>
                  <a:srgbClr val="000000"/>
                </a:solidFill>
                <a:effectLst/>
                <a:uFillTx/>
                <a:latin typeface="Calibri"/>
              </a:rPr>
              <a:t>reversing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slope</a:t>
            </a:r>
            <a:r>
              <a:rPr lang="es-AR" sz="1200" b="0" i="0" u="none" strike="noStrike" kern="1200" cap="none" spc="0" baseline="0" dirty="0">
                <a:solidFill>
                  <a:srgbClr val="000000"/>
                </a:solidFill>
                <a:effectLst/>
                <a:uFillTx/>
                <a:latin typeface="Calibri"/>
              </a:rPr>
              <a:t>). </a:t>
            </a:r>
          </a:p>
          <a:p>
            <a:pPr lvl="0"/>
            <a:endParaRPr lang="es-ES" dirty="0"/>
          </a:p>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Exchange </a:t>
            </a:r>
            <a:r>
              <a:rPr lang="es-AR" sz="1200" b="0" i="0" u="none" strike="noStrike" kern="1200" cap="none" spc="0" baseline="0" dirty="0" err="1">
                <a:solidFill>
                  <a:srgbClr val="000000"/>
                </a:solidFill>
                <a:effectLst/>
                <a:uFillTx/>
                <a:latin typeface="Calibri"/>
              </a:rPr>
              <a:t>improved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maturity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profile</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average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duration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increased</a:t>
            </a:r>
            <a:r>
              <a:rPr lang="es-AR" sz="1200" b="0" i="0" u="none" strike="noStrike" kern="1200" cap="none" spc="0" baseline="0" dirty="0">
                <a:solidFill>
                  <a:srgbClr val="000000"/>
                </a:solidFill>
                <a:effectLst/>
                <a:uFillTx/>
                <a:latin typeface="Calibri"/>
              </a:rPr>
              <a:t>.</a:t>
            </a:r>
            <a:br>
              <a:rPr lang="es-AR" sz="1200" b="0" i="0" u="none" strike="noStrike" kern="1200" cap="none" spc="0" baseline="0" dirty="0">
                <a:solidFill>
                  <a:srgbClr val="000000"/>
                </a:solidFill>
                <a:effectLst/>
                <a:uFillTx/>
                <a:latin typeface="Calibri"/>
              </a:rPr>
            </a:br>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However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new local </a:t>
            </a:r>
            <a:r>
              <a:rPr lang="es-AR" sz="1200" b="0" i="0" u="none" strike="noStrike" kern="1200" cap="none" spc="0" baseline="0" dirty="0" err="1">
                <a:solidFill>
                  <a:srgbClr val="000000"/>
                </a:solidFill>
                <a:effectLst/>
                <a:uFillTx/>
                <a:latin typeface="Calibri"/>
              </a:rPr>
              <a:t>bonds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stayed</a:t>
            </a:r>
            <a:r>
              <a:rPr lang="es-AR" sz="1200" b="0" i="0" u="none" strike="noStrike" kern="1200" cap="none" spc="0" baseline="0" dirty="0">
                <a:solidFill>
                  <a:srgbClr val="000000"/>
                </a:solidFill>
                <a:effectLst/>
                <a:uFillTx/>
                <a:latin typeface="Calibri"/>
              </a:rPr>
              <a:t> a bit </a:t>
            </a:r>
            <a:r>
              <a:rPr lang="es-AR" sz="1200" b="0" i="0" u="none" strike="noStrike" kern="1200" cap="none" spc="0" baseline="0" dirty="0" err="1">
                <a:solidFill>
                  <a:srgbClr val="000000"/>
                </a:solidFill>
                <a:effectLst/>
                <a:uFillTx/>
                <a:latin typeface="Calibri"/>
              </a:rPr>
              <a:t>higher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those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under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reflecting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market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concerns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over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domestic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economic</a:t>
            </a:r>
            <a:r>
              <a:rPr lang="es-AR" sz="1200" b="0" i="0" u="none" strike="noStrike" kern="1200" cap="none" spc="0" baseline="0" dirty="0">
                <a:solidFill>
                  <a:srgbClr val="000000"/>
                </a:solidFill>
                <a:effectLst/>
                <a:uFillTx/>
                <a:latin typeface="Calibri"/>
              </a:rPr>
              <a:t>, legal and </a:t>
            </a:r>
            <a:r>
              <a:rPr lang="es-AR" sz="1200" b="0" i="0" u="none" strike="noStrike" kern="1200" cap="none" spc="0" baseline="0" dirty="0" err="1">
                <a:solidFill>
                  <a:srgbClr val="000000"/>
                </a:solidFill>
                <a:effectLst/>
                <a:uFillTx/>
                <a:latin typeface="Calibri"/>
              </a:rPr>
              <a:t>institutional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enviroment</a:t>
            </a:r>
            <a:r>
              <a:rPr lang="es-AR" sz="1200" b="0" i="0" u="none" strike="noStrike" kern="1200" cap="none" spc="0" baseline="0" dirty="0">
                <a:solidFill>
                  <a:srgbClr val="000000"/>
                </a:solidFill>
                <a:effectLst/>
                <a:uFillTx/>
                <a:latin typeface="Calibri"/>
              </a:rPr>
              <a:t>.</a:t>
            </a:r>
            <a:br>
              <a:rPr lang="es-AR" sz="1200" b="0" i="0" u="none" strike="noStrike" kern="1200" cap="none" spc="0" baseline="0" dirty="0">
                <a:solidFill>
                  <a:srgbClr val="000000"/>
                </a:solidFill>
                <a:effectLst/>
                <a:uFillTx/>
                <a:latin typeface="Calibri"/>
              </a:rPr>
            </a:br>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Overall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transaction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helped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stabilize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expectations</a:t>
            </a:r>
            <a:r>
              <a:rPr lang="es-AR" sz="1200" b="0" i="0" u="none" strike="noStrike" kern="1200" cap="none" spc="0" baseline="0" dirty="0">
                <a:solidFill>
                  <a:srgbClr val="000000"/>
                </a:solidFill>
                <a:effectLst/>
                <a:uFillTx/>
                <a:latin typeface="Calibri"/>
              </a:rPr>
              <a:t> and reduce </a:t>
            </a:r>
            <a:r>
              <a:rPr lang="es-AR" sz="1200" b="0" i="0" u="none" strike="noStrike" kern="1200" cap="none" spc="0" baseline="0" dirty="0" err="1">
                <a:solidFill>
                  <a:srgbClr val="000000"/>
                </a:solidFill>
                <a:effectLst/>
                <a:uFillTx/>
                <a:latin typeface="Calibri"/>
              </a:rPr>
              <a:t>pressure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local </a:t>
            </a:r>
            <a:r>
              <a:rPr lang="es-AR" sz="1200" b="0" i="0" u="none" strike="noStrike" kern="1200" cap="none" spc="0" baseline="0" dirty="0" err="1">
                <a:solidFill>
                  <a:srgbClr val="000000"/>
                </a:solidFill>
                <a:effectLst/>
                <a:uFillTx/>
                <a:latin typeface="Calibri"/>
              </a:rPr>
              <a:t>financing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sources</a:t>
            </a:r>
            <a:r>
              <a:rPr lang="es-AR" sz="1200" b="0" i="0" u="none" strike="noStrike" kern="1200" cap="none" spc="0" baseline="0" dirty="0">
                <a:solidFill>
                  <a:srgbClr val="000000"/>
                </a:solidFill>
                <a:effectLst/>
                <a:uFillTx/>
                <a:latin typeface="Calibri"/>
              </a:rPr>
              <a:t>.</a:t>
            </a:r>
          </a:p>
          <a:p>
            <a:pPr lvl="0"/>
            <a:endParaRPr lang="es-AR" dirty="0"/>
          </a:p>
        </p:txBody>
      </p:sp>
      <p:sp>
        <p:nvSpPr>
          <p:cNvPr id="4" name="Marcador de número de diapositiva 3">
            <a:extLst>
              <a:ext uri="{FF2B5EF4-FFF2-40B4-BE49-F238E27FC236}">
                <a16:creationId xmlns:a16="http://schemas.microsoft.com/office/drawing/2014/main" id="{8C7631EE-CD35-414F-B81E-FC1B7344178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908D47-AE58-4A5D-8712-95304D107EAF}" type="slidenum">
              <a:t>30</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6EA59-EBFB-4501-B07E-0B731FE8D5E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BBD0AE2-D983-42B6-98B2-8569721D289C}"/>
              </a:ext>
            </a:extLst>
          </p:cNvPr>
          <p:cNvSpPr txBox="1">
            <a:spLocks noGrp="1"/>
          </p:cNvSpPr>
          <p:nvPr>
            <p:ph type="body" sz="quarter" idx="1"/>
          </p:nvPr>
        </p:nvSpPr>
        <p:spPr/>
        <p:txBody>
          <a:bodyPr/>
          <a:lstStyle/>
          <a:p>
            <a:pPr lvl="0"/>
            <a:r>
              <a:rPr lang="en-US" dirty="0"/>
              <a:t>Now we continue with the Argentine case, specifically the 2020 public debt restructuring. This process was evaluated by the Supreme Audit Institution of Argentina (</a:t>
            </a:r>
            <a:r>
              <a:rPr lang="en-US" dirty="0" err="1"/>
              <a:t>Auditoría</a:t>
            </a:r>
            <a:r>
              <a:rPr lang="en-US" dirty="0"/>
              <a:t> General de la </a:t>
            </a:r>
            <a:r>
              <a:rPr lang="en-US" dirty="0" err="1"/>
              <a:t>Nación</a:t>
            </a:r>
            <a:r>
              <a:rPr lang="en-US" dirty="0"/>
              <a:t>) in the 2020 Investment Account report. The implemented strategy and its compliance were analyzed</a:t>
            </a:r>
            <a:endParaRPr lang="es-AR" dirty="0"/>
          </a:p>
        </p:txBody>
      </p:sp>
      <p:sp>
        <p:nvSpPr>
          <p:cNvPr id="4" name="Marcador de número de diapositiva 3">
            <a:extLst>
              <a:ext uri="{FF2B5EF4-FFF2-40B4-BE49-F238E27FC236}">
                <a16:creationId xmlns:a16="http://schemas.microsoft.com/office/drawing/2014/main" id="{97552EB3-E574-4352-B7DC-B29A01157DE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1B2DC3-DC1F-4E06-9C82-BDBF95AE5BE2}" type="slidenum">
              <a:t>31</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US" dirty="0"/>
              <a:t>Argentina’s public debt has been on a strong upward trend since 2016. Nonetheless, at the end of 2024, a sharp drop in the debt-to-GDP ratio was observed because of a strong appreciation of the peso against the dollar.</a:t>
            </a:r>
            <a:endParaRPr lang="es-AR" dirty="0"/>
          </a:p>
        </p:txBody>
      </p:sp>
      <p:sp>
        <p:nvSpPr>
          <p:cNvPr id="4" name="Marcador de número de diapositiva 3"/>
          <p:cNvSpPr>
            <a:spLocks noGrp="1"/>
          </p:cNvSpPr>
          <p:nvPr>
            <p:ph type="sldNum" sz="quarter" idx="5"/>
          </p:nvPr>
        </p:nvSpPr>
        <p:spPr/>
        <p:txBody>
          <a:bodyPr/>
          <a:lstStyle/>
          <a:p>
            <a:fld id="{6A8306BD-EDDB-45EB-BD94-06C0E7414DD6}" type="slidenum">
              <a:rPr lang="es-AR" smtClean="0"/>
              <a:t>3</a:t>
            </a:fld>
            <a:endParaRPr lang="es-AR"/>
          </a:p>
        </p:txBody>
      </p:sp>
    </p:spTree>
    <p:extLst>
      <p:ext uri="{BB962C8B-B14F-4D97-AF65-F5344CB8AC3E}">
        <p14:creationId xmlns:p14="http://schemas.microsoft.com/office/powerpoint/2010/main" val="3870019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79216CC-CA4A-4A38-8D2F-69A0FD5157F1}"/>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8AB9B849-4549-4F63-ADEF-1F91EEEDB9A8}"/>
              </a:ext>
            </a:extLst>
          </p:cNvPr>
          <p:cNvSpPr txBox="1">
            <a:spLocks noGrp="1"/>
          </p:cNvSpPr>
          <p:nvPr>
            <p:ph type="body" sz="quarter" idx="1"/>
          </p:nvPr>
        </p:nvSpPr>
        <p:spPr/>
        <p:txBody>
          <a:bodyPr/>
          <a:lstStyle/>
          <a:p>
            <a:r>
              <a:rPr lang="es-AR" sz="1200" b="1" i="0" u="none" strike="noStrike" kern="1200" cap="none" spc="0" baseline="0" dirty="0" err="1">
                <a:solidFill>
                  <a:srgbClr val="000000"/>
                </a:solidFill>
                <a:effectLst/>
                <a:uFillTx/>
                <a:latin typeface="Calibri"/>
              </a:rPr>
              <a:t>Thank</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you</a:t>
            </a:r>
            <a:r>
              <a:rPr lang="es-AR" sz="1200" b="1" i="0" u="none" strike="noStrike" kern="1200" cap="none" spc="0" baseline="0" dirty="0">
                <a:solidFill>
                  <a:srgbClr val="000000"/>
                </a:solidFill>
                <a:effectLst/>
                <a:uFillTx/>
                <a:latin typeface="Calibri"/>
              </a:rPr>
              <a:t>, Cecilia, and </a:t>
            </a:r>
            <a:r>
              <a:rPr lang="es-AR" sz="1200" b="1" i="0" u="none" strike="noStrike" kern="1200" cap="none" spc="0" baseline="0" dirty="0" err="1">
                <a:solidFill>
                  <a:srgbClr val="000000"/>
                </a:solidFill>
                <a:effectLst/>
                <a:uFillTx/>
                <a:latin typeface="Calibri"/>
              </a:rPr>
              <a:t>colleagues</a:t>
            </a:r>
            <a:r>
              <a:rPr lang="es-AR" sz="1200" b="1" i="0" u="none" strike="noStrike" kern="1200" cap="none" spc="0" baseline="0" dirty="0">
                <a:solidFill>
                  <a:srgbClr val="000000"/>
                </a:solidFill>
                <a:effectLst/>
                <a:uFillTx/>
                <a:latin typeface="Calibri"/>
              </a:rPr>
              <a:t>. A </a:t>
            </a:r>
            <a:r>
              <a:rPr lang="es-AR" sz="1200" b="1" i="0" u="none" strike="noStrike" kern="1200" cap="none" spc="0" baseline="0" dirty="0" err="1">
                <a:solidFill>
                  <a:srgbClr val="000000"/>
                </a:solidFill>
                <a:effectLst/>
                <a:uFillTx/>
                <a:latin typeface="Calibri"/>
              </a:rPr>
              <a:t>warm</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greeting</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to</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you</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all</a:t>
            </a:r>
            <a:r>
              <a:rPr lang="es-AR" sz="1200" b="1" i="0" u="none" strike="noStrike" kern="1200" cap="none" spc="0" baseline="0" dirty="0">
                <a:solidFill>
                  <a:srgbClr val="000000"/>
                </a:solidFill>
                <a:effectLst/>
                <a:uFillTx/>
                <a:latin typeface="Calibri"/>
              </a:rPr>
              <a:t>.</a:t>
            </a:r>
            <a:br>
              <a:rPr lang="es-AR" sz="1200" b="1" i="0" u="none" strike="noStrike" kern="1200" cap="none" spc="0" baseline="0" dirty="0">
                <a:solidFill>
                  <a:srgbClr val="000000"/>
                </a:solidFill>
                <a:effectLst/>
                <a:uFillTx/>
                <a:latin typeface="Calibri"/>
              </a:rPr>
            </a:br>
            <a:endParaRPr lang="es-AR" sz="1200" b="1" i="0" u="none" strike="noStrike" kern="1200" cap="none" spc="0" baseline="0" dirty="0">
              <a:solidFill>
                <a:srgbClr val="000000"/>
              </a:solidFill>
              <a:effectLst/>
              <a:uFillTx/>
              <a:latin typeface="Calibri"/>
            </a:endParaRPr>
          </a:p>
          <a:p>
            <a:r>
              <a:rPr lang="es-AR" sz="1200" b="1" i="0" u="none" strike="noStrike" kern="1200" cap="none" spc="0" baseline="0" dirty="0" err="1">
                <a:solidFill>
                  <a:srgbClr val="000000"/>
                </a:solidFill>
                <a:effectLst/>
                <a:uFillTx/>
                <a:latin typeface="Calibri"/>
              </a:rPr>
              <a:t>It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my</a:t>
            </a:r>
            <a:r>
              <a:rPr lang="es-AR" sz="1200" b="1" i="0" u="none" strike="noStrike" kern="1200" cap="none" spc="0" baseline="0" dirty="0">
                <a:solidFill>
                  <a:srgbClr val="000000"/>
                </a:solidFill>
                <a:effectLst/>
                <a:uFillTx/>
                <a:latin typeface="Calibri"/>
              </a:rPr>
              <a:t> role </a:t>
            </a:r>
            <a:r>
              <a:rPr lang="es-AR" sz="1200" b="1" i="0" u="none" strike="noStrike" kern="1200" cap="none" spc="0" baseline="0" dirty="0" err="1">
                <a:solidFill>
                  <a:srgbClr val="000000"/>
                </a:solidFill>
                <a:effectLst/>
                <a:uFillTx/>
                <a:latin typeface="Calibri"/>
              </a:rPr>
              <a:t>for</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this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part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of</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the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session</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to</a:t>
            </a:r>
            <a:r>
              <a:rPr lang="es-AR" sz="1200" b="1" i="0" u="none" strike="noStrike" kern="1200" cap="none" spc="0" baseline="0" dirty="0">
                <a:solidFill>
                  <a:srgbClr val="000000"/>
                </a:solidFill>
                <a:effectLst/>
                <a:uFillTx/>
                <a:latin typeface="Calibri"/>
              </a:rPr>
              <a:t> share </a:t>
            </a:r>
            <a:r>
              <a:rPr lang="es-AR" sz="1200" b="1" i="0" u="none" strike="noStrike" kern="1200" cap="none" spc="0" baseline="0" dirty="0" err="1">
                <a:solidFill>
                  <a:srgbClr val="000000"/>
                </a:solidFill>
                <a:effectLst/>
                <a:uFillTx/>
                <a:latin typeface="Calibri"/>
              </a:rPr>
              <a:t>with</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some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aspects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of</a:t>
            </a:r>
            <a:r>
              <a:rPr lang="es-AR" sz="1200" b="1" i="0" u="none" strike="noStrike" kern="1200" cap="none" spc="0" baseline="0" dirty="0">
                <a:solidFill>
                  <a:srgbClr val="000000"/>
                </a:solidFill>
                <a:effectLst/>
                <a:uFillTx/>
                <a:latin typeface="Calibri"/>
              </a:rPr>
              <a:t> </a:t>
            </a:r>
            <a:r>
              <a:rPr lang="en-US" sz="1200" b="1" i="0" u="none" strike="noStrike" kern="1200" cap="none" spc="0" baseline="0" dirty="0">
                <a:solidFill>
                  <a:srgbClr val="000000"/>
                </a:solidFill>
                <a:effectLst/>
                <a:uFillTx/>
                <a:latin typeface="Calibri"/>
              </a:rPr>
              <a:t>SAI Argentina´s mandate.</a:t>
            </a:r>
            <a:endParaRPr lang="es-AR" sz="1200" b="0" i="0" u="none" strike="noStrike" kern="1200" cap="none" spc="0" baseline="0" dirty="0">
              <a:solidFill>
                <a:srgbClr val="000000"/>
              </a:solidFill>
              <a:effectLst/>
              <a:uFillTx/>
              <a:latin typeface="Calibri"/>
            </a:endParaRPr>
          </a:p>
          <a:p>
            <a:endParaRPr lang="en-US" sz="1200" b="1" i="0" u="none" strike="noStrike" kern="1200" cap="none" spc="0" baseline="0" dirty="0">
              <a:solidFill>
                <a:srgbClr val="000000"/>
              </a:solidFill>
              <a:effectLst/>
              <a:uFillTx/>
              <a:latin typeface="Calibri"/>
            </a:endParaRPr>
          </a:p>
          <a:p>
            <a:r>
              <a:rPr lang="en-US" sz="1200" b="1" i="0" u="none" strike="noStrike" kern="1200" cap="none" spc="0" baseline="0" dirty="0">
                <a:solidFill>
                  <a:srgbClr val="000000"/>
                </a:solidFill>
                <a:effectLst/>
                <a:uFillTx/>
                <a:latin typeface="Calibri"/>
              </a:rPr>
              <a:t>This is referenced in Article 85 of the Argentina´s National Constitution, which states that external audit of the national public sector  is a responsibility of the Legislative Branch whose opinion regarding the performance and overall situation of public administration is based on the reports issued by our SAI in its role of technical advisor to National Congress, with functional autonomy.</a:t>
            </a:r>
            <a:br>
              <a:rPr lang="en-US" sz="1200" b="1" i="0" u="none" strike="noStrike" kern="1200" cap="none" spc="0" baseline="0" dirty="0">
                <a:solidFill>
                  <a:srgbClr val="000000"/>
                </a:solidFill>
                <a:effectLst/>
                <a:uFillTx/>
                <a:latin typeface="Calibri"/>
              </a:rPr>
            </a:br>
            <a:endParaRPr lang="en-US" sz="1200" b="1" i="0" u="none" strike="noStrike" kern="1200" cap="none" spc="0" baseline="0" dirty="0">
              <a:solidFill>
                <a:srgbClr val="000000"/>
              </a:solidFill>
              <a:effectLst/>
              <a:uFillTx/>
              <a:latin typeface="Calibri"/>
            </a:endParaRPr>
          </a:p>
          <a:p>
            <a:r>
              <a:rPr lang="en-US" sz="1200" b="1" i="0" u="none" strike="noStrike" kern="1200" cap="none" spc="0" baseline="0" dirty="0">
                <a:solidFill>
                  <a:srgbClr val="000000"/>
                </a:solidFill>
                <a:effectLst/>
                <a:uFillTx/>
                <a:latin typeface="Calibri"/>
              </a:rPr>
              <a:t>It´s a wide mandate and in general, may include any entity that receives, spends, or manages public funds or funds with a public purpose.</a:t>
            </a:r>
            <a:endParaRPr lang="es-AR" sz="1200" b="0" i="0" u="none" strike="noStrike" kern="1200" cap="none" spc="0" baseline="0" dirty="0">
              <a:solidFill>
                <a:srgbClr val="000000"/>
              </a:solidFill>
              <a:effectLst/>
              <a:uFillTx/>
              <a:latin typeface="Calibri"/>
            </a:endParaRPr>
          </a:p>
          <a:p>
            <a:pPr lvl="0" algn="just"/>
            <a:endParaRPr lang="es-AR" dirty="0"/>
          </a:p>
        </p:txBody>
      </p:sp>
      <p:sp>
        <p:nvSpPr>
          <p:cNvPr id="4" name="Marcador de número de diapositiva 3">
            <a:extLst>
              <a:ext uri="{FF2B5EF4-FFF2-40B4-BE49-F238E27FC236}">
                <a16:creationId xmlns:a16="http://schemas.microsoft.com/office/drawing/2014/main" id="{5CF0164E-ABC0-4470-ABE1-F0CD5A63F9E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846C03-1F8A-4B49-B330-81B42151B784}" type="slidenum">
              <a:t>32</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E882DE-BC1D-4D57-970E-00DCBF45F6BF}"/>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0E178E9E-2F6B-4D13-BD8F-54507F9DFD92}"/>
              </a:ext>
            </a:extLst>
          </p:cNvPr>
          <p:cNvSpPr txBox="1">
            <a:spLocks noGrp="1"/>
          </p:cNvSpPr>
          <p:nvPr>
            <p:ph type="body" sz="quarter" idx="1"/>
          </p:nvPr>
        </p:nvSpPr>
        <p:spPr/>
        <p:txBody>
          <a:bodyPr/>
          <a:lstStyle/>
          <a:p>
            <a:endParaRPr lang="en-US" sz="1200" b="1" i="0" u="none" strike="noStrike" kern="1200" cap="none" spc="0" baseline="0" dirty="0">
              <a:solidFill>
                <a:srgbClr val="000000"/>
              </a:solidFill>
              <a:effectLst/>
              <a:uFillTx/>
              <a:latin typeface="Calibri"/>
            </a:endParaRPr>
          </a:p>
          <a:p>
            <a:r>
              <a:rPr lang="en-US" sz="1200" b="1" i="0" u="none" strike="noStrike" kern="1200" cap="none" spc="0" baseline="0" dirty="0">
                <a:solidFill>
                  <a:srgbClr val="000000"/>
                </a:solidFill>
                <a:effectLst/>
                <a:uFillTx/>
                <a:latin typeface="Calibri"/>
              </a:rPr>
              <a:t>To fulfill this mandate, our SAI  is empowered to carry out all three types of audits: financial, performance, and compliance detailed in ISSAI 100 an our SAI´S Government External Control Standards.</a:t>
            </a:r>
            <a:endParaRPr lang="es-AR" sz="1200" b="0" i="0" u="none" strike="noStrike" kern="1200" cap="none" spc="0" baseline="0" dirty="0">
              <a:solidFill>
                <a:srgbClr val="000000"/>
              </a:solidFill>
              <a:effectLst/>
              <a:uFillTx/>
              <a:latin typeface="Calibri"/>
            </a:endParaRPr>
          </a:p>
          <a:p>
            <a:endParaRPr lang="en-US" sz="1200" b="1" i="0" u="none" strike="noStrike" kern="1200" cap="none" spc="0" baseline="0" dirty="0">
              <a:solidFill>
                <a:srgbClr val="000000"/>
              </a:solidFill>
              <a:effectLst/>
              <a:uFillTx/>
              <a:latin typeface="Calibri"/>
            </a:endParaRPr>
          </a:p>
          <a:p>
            <a:r>
              <a:rPr lang="en-US" sz="1200" b="1" i="0" u="none" strike="noStrike" kern="1200" cap="none" spc="0" baseline="0" dirty="0">
                <a:solidFill>
                  <a:srgbClr val="000000"/>
                </a:solidFill>
                <a:effectLst/>
                <a:uFillTx/>
                <a:latin typeface="Calibri"/>
              </a:rPr>
              <a:t>This regulation was the beginning of a deep regulatory reform with the purpose of aligning SAI Argentina´s standards with international audit standards and core auditing principles</a:t>
            </a:r>
            <a:endParaRPr lang="es-AR" sz="1200" b="0" i="0" u="none" strike="noStrike" kern="1200" cap="none" spc="0" baseline="0" dirty="0">
              <a:solidFill>
                <a:srgbClr val="000000"/>
              </a:solidFill>
              <a:effectLst/>
              <a:uFillTx/>
              <a:latin typeface="Calibri"/>
            </a:endParaRPr>
          </a:p>
        </p:txBody>
      </p:sp>
      <p:sp>
        <p:nvSpPr>
          <p:cNvPr id="4" name="Marcador de número de diapositiva 3">
            <a:extLst>
              <a:ext uri="{FF2B5EF4-FFF2-40B4-BE49-F238E27FC236}">
                <a16:creationId xmlns:a16="http://schemas.microsoft.com/office/drawing/2014/main" id="{DDBE6D0E-C9DD-4046-B2BE-F4469A35DD0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1D48FA-D158-4E52-A4AD-DD66C21EA719}" type="slidenum">
              <a:t>33</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E4C12CA-630C-4D3A-B5B1-3214DBFB770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E5A88774-7E3F-4067-950D-752E66CA363D}"/>
              </a:ext>
            </a:extLst>
          </p:cNvPr>
          <p:cNvSpPr txBox="1">
            <a:spLocks noGrp="1"/>
          </p:cNvSpPr>
          <p:nvPr>
            <p:ph type="body" sz="quarter" idx="1"/>
          </p:nvPr>
        </p:nvSpPr>
        <p:spPr/>
        <p:txBody>
          <a:bodyPr/>
          <a:lstStyle/>
          <a:p>
            <a:r>
              <a:rPr lang="es-AR" sz="1200" b="1" i="0" u="none" strike="noStrike" kern="1200" cap="none" spc="0" baseline="0" dirty="0" err="1">
                <a:solidFill>
                  <a:srgbClr val="000000"/>
                </a:solidFill>
                <a:effectLst/>
                <a:uFillTx/>
                <a:latin typeface="Calibri"/>
              </a:rPr>
              <a:t>The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Financial</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Administration</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Law</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enables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audit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of</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debt-related</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programmes</a:t>
            </a:r>
            <a:r>
              <a:rPr lang="es-AR" sz="1200" b="1" i="0" u="none" strike="noStrike" kern="1200" cap="none" spc="0" baseline="0" dirty="0">
                <a:solidFill>
                  <a:srgbClr val="000000"/>
                </a:solidFill>
                <a:effectLst/>
                <a:uFillTx/>
                <a:latin typeface="Calibri"/>
              </a:rPr>
              <a:t> and </a:t>
            </a:r>
            <a:r>
              <a:rPr lang="es-AR" sz="1200" b="1" i="0" u="none" strike="noStrike" kern="1200" cap="none" spc="0" baseline="0" dirty="0" err="1">
                <a:solidFill>
                  <a:srgbClr val="000000"/>
                </a:solidFill>
                <a:effectLst/>
                <a:uFillTx/>
                <a:latin typeface="Calibri"/>
              </a:rPr>
              <a:t>operations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including</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those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financed</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by</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international</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financial</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institutions</a:t>
            </a:r>
            <a:r>
              <a:rPr lang="es-AR" sz="1200" b="1" i="0" u="none" strike="noStrike" kern="1200" cap="none" spc="0" baseline="0" dirty="0">
                <a:solidFill>
                  <a:srgbClr val="000000"/>
                </a:solidFill>
                <a:effectLst/>
                <a:uFillTx/>
                <a:latin typeface="Calibri"/>
              </a:rPr>
              <a:t>, and </a:t>
            </a:r>
            <a:r>
              <a:rPr lang="es-AR" sz="1200" b="1" i="0" u="none" strike="noStrike" kern="1200" cap="none" spc="0" baseline="0" dirty="0" err="1">
                <a:solidFill>
                  <a:srgbClr val="000000"/>
                </a:solidFill>
                <a:effectLst/>
                <a:uFillTx/>
                <a:latin typeface="Calibri"/>
              </a:rPr>
              <a:t>acts</a:t>
            </a:r>
            <a:r>
              <a:rPr lang="es-AR" sz="1200" b="1" i="0" u="none" strike="noStrike" kern="1200" cap="none" spc="0" baseline="0" dirty="0">
                <a:solidFill>
                  <a:srgbClr val="000000"/>
                </a:solidFill>
                <a:effectLst/>
                <a:uFillTx/>
                <a:latin typeface="Calibri"/>
              </a:rPr>
              <a:t> and </a:t>
            </a:r>
            <a:r>
              <a:rPr lang="es-AR" sz="1200" b="1" i="0" u="none" strike="noStrike" kern="1200" cap="none" spc="0" baseline="0" dirty="0" err="1">
                <a:solidFill>
                  <a:srgbClr val="000000"/>
                </a:solidFill>
                <a:effectLst/>
                <a:uFillTx/>
                <a:latin typeface="Calibri"/>
              </a:rPr>
              <a:t>contracts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of</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economic</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relevance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Although</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public</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debt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sustainability</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not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explicitly</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included</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the</a:t>
            </a:r>
            <a:r>
              <a:rPr lang="es-AR" sz="1200" b="1" i="0" u="none" strike="noStrike" kern="1200" cap="none" spc="0" baseline="0" dirty="0">
                <a:solidFill>
                  <a:srgbClr val="000000"/>
                </a:solidFill>
                <a:effectLst/>
                <a:uFillTx/>
                <a:latin typeface="Calibri"/>
              </a:rPr>
              <a:t> legal </a:t>
            </a:r>
            <a:r>
              <a:rPr lang="es-AR" sz="1200" b="1" i="0" u="none" strike="noStrike" kern="1200" cap="none" spc="0" baseline="0" dirty="0" err="1">
                <a:solidFill>
                  <a:srgbClr val="000000"/>
                </a:solidFill>
                <a:effectLst/>
                <a:uFillTx/>
                <a:latin typeface="Calibri"/>
              </a:rPr>
              <a:t>framework</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provides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sufficient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authority</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to</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conduct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such</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audits</a:t>
            </a:r>
            <a:r>
              <a:rPr lang="es-AR" sz="1200" b="1" i="0" u="none" strike="noStrike" kern="1200" cap="none" spc="0" baseline="0" dirty="0">
                <a:solidFill>
                  <a:srgbClr val="000000"/>
                </a:solidFill>
                <a:effectLst/>
                <a:uFillTx/>
                <a:latin typeface="Calibri"/>
              </a:rPr>
              <a:t>.</a:t>
            </a:r>
            <a:endParaRPr lang="es-AR" sz="1200" b="0" i="0" u="none" strike="noStrike" kern="1200" cap="none" spc="0" baseline="0" dirty="0">
              <a:solidFill>
                <a:srgbClr val="000000"/>
              </a:solidFill>
              <a:effectLst/>
              <a:uFillTx/>
              <a:latin typeface="Calibri"/>
            </a:endParaRPr>
          </a:p>
          <a:p>
            <a:pPr lvl="0" algn="just"/>
            <a:endParaRPr lang="es-AR" dirty="0"/>
          </a:p>
        </p:txBody>
      </p:sp>
      <p:sp>
        <p:nvSpPr>
          <p:cNvPr id="4" name="Marcador de número de diapositiva 3">
            <a:extLst>
              <a:ext uri="{FF2B5EF4-FFF2-40B4-BE49-F238E27FC236}">
                <a16:creationId xmlns:a16="http://schemas.microsoft.com/office/drawing/2014/main" id="{3CF17A47-060E-4058-BBB5-D788E9D6E9A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21BDB3-4390-41ED-ADEF-DFF3FC8EC61D}" type="slidenum">
              <a:t>34</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8C7DF3D-F1F5-47A3-B0F8-D5C9F93BA62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E7794F8-30B1-42F7-8CED-D4FCC2354A30}"/>
              </a:ext>
            </a:extLst>
          </p:cNvPr>
          <p:cNvSpPr txBox="1">
            <a:spLocks noGrp="1"/>
          </p:cNvSpPr>
          <p:nvPr>
            <p:ph type="body" sz="quarter" idx="1"/>
          </p:nvPr>
        </p:nvSpPr>
        <p:spPr/>
        <p:txBody>
          <a:bodyPr/>
          <a:lstStyle/>
          <a:p>
            <a:r>
              <a:rPr lang="en-US" sz="1200" b="1" i="0" u="none" strike="noStrike" kern="1200" cap="none" spc="0" baseline="0" dirty="0">
                <a:solidFill>
                  <a:srgbClr val="000000"/>
                </a:solidFill>
                <a:effectLst/>
                <a:uFillTx/>
                <a:latin typeface="Calibri"/>
              </a:rPr>
              <a:t>As part of these responsibilities, SAI Argentina has Management Office for Public Debt Audit, which includes a Department to audit Public Debt Operations and Sustainability. whose primary responsibility is to “plan, coordinate, supervise, and carry out audits and reviews of the public debt, its sustainability and the related contingent risks.” </a:t>
            </a:r>
            <a:endParaRPr lang="es-AR" sz="1200" b="0" i="0" u="none" strike="noStrike" kern="1200" cap="none" spc="0" baseline="0" dirty="0">
              <a:solidFill>
                <a:srgbClr val="000000"/>
              </a:solidFill>
              <a:effectLst/>
              <a:uFillTx/>
              <a:latin typeface="Calibri"/>
            </a:endParaRPr>
          </a:p>
          <a:p>
            <a:endParaRPr lang="en-US" sz="1200" b="1" i="0" u="none" strike="noStrike" kern="1200" cap="none" spc="0" baseline="0" dirty="0">
              <a:solidFill>
                <a:srgbClr val="000000"/>
              </a:solidFill>
              <a:effectLst/>
              <a:uFillTx/>
              <a:latin typeface="Calibri"/>
            </a:endParaRPr>
          </a:p>
          <a:p>
            <a:r>
              <a:rPr lang="en-US" sz="1200" b="1" i="0" u="none" strike="noStrike" kern="1200" cap="none" spc="0" baseline="0" dirty="0">
                <a:solidFill>
                  <a:srgbClr val="000000"/>
                </a:solidFill>
                <a:effectLst/>
                <a:uFillTx/>
                <a:latin typeface="Calibri"/>
              </a:rPr>
              <a:t>Any type of audit—compliance, financial, or performance—can be applied to the matter, or a combination of them, according to what is established in our SAI´s Operational Plan.</a:t>
            </a:r>
            <a:endParaRPr lang="es-AR" sz="1200" b="0" i="0" u="none" strike="noStrike" kern="1200" cap="none" spc="0" baseline="0" dirty="0">
              <a:solidFill>
                <a:srgbClr val="000000"/>
              </a:solidFill>
              <a:effectLst/>
              <a:uFillTx/>
              <a:latin typeface="Calibri"/>
            </a:endParaRPr>
          </a:p>
          <a:p>
            <a:pPr lvl="0" algn="just"/>
            <a:endParaRPr lang="es-AR" dirty="0"/>
          </a:p>
        </p:txBody>
      </p:sp>
      <p:sp>
        <p:nvSpPr>
          <p:cNvPr id="4" name="Marcador de número de diapositiva 3">
            <a:extLst>
              <a:ext uri="{FF2B5EF4-FFF2-40B4-BE49-F238E27FC236}">
                <a16:creationId xmlns:a16="http://schemas.microsoft.com/office/drawing/2014/main" id="{926DC974-9C56-47FA-BADC-505D7E61908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2B4E0E-3100-48DF-9B65-5BF1B65557D0}" type="slidenum">
              <a:t>35</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1195FFC-D333-4B1F-B00D-8B623C49E8A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9ED0DA8-1DA5-41F0-B357-B0D97A78CE25}"/>
              </a:ext>
            </a:extLst>
          </p:cNvPr>
          <p:cNvSpPr txBox="1">
            <a:spLocks noGrp="1"/>
          </p:cNvSpPr>
          <p:nvPr>
            <p:ph type="body" sz="quarter" idx="1"/>
          </p:nvPr>
        </p:nvSpPr>
        <p:spPr/>
        <p:txBody>
          <a:bodyPr/>
          <a:lstStyle/>
          <a:p>
            <a:pPr lvl="0"/>
            <a:r>
              <a:rPr lang="es-ES" dirty="0"/>
              <a:t>.</a:t>
            </a:r>
            <a:endParaRPr lang="en-US" dirty="0"/>
          </a:p>
        </p:txBody>
      </p:sp>
      <p:sp>
        <p:nvSpPr>
          <p:cNvPr id="4" name="Marcador de número de diapositiva 3">
            <a:extLst>
              <a:ext uri="{FF2B5EF4-FFF2-40B4-BE49-F238E27FC236}">
                <a16:creationId xmlns:a16="http://schemas.microsoft.com/office/drawing/2014/main" id="{CBC67E5C-9A63-4C47-ADF7-F64C12F965B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F2FB18-5D49-492D-95D6-890E490C9141}" type="slidenum">
              <a:t>36</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C38AB40-E775-4493-886C-AAA7763C78D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BD2E8F6-A9CA-45A6-A837-AD541DE5902D}"/>
              </a:ext>
            </a:extLst>
          </p:cNvPr>
          <p:cNvSpPr txBox="1">
            <a:spLocks noGrp="1"/>
          </p:cNvSpPr>
          <p:nvPr>
            <p:ph type="body" sz="quarter" idx="1"/>
          </p:nvPr>
        </p:nvSpPr>
        <p:spPr/>
        <p:txBody>
          <a:bodyPr/>
          <a:lstStyle/>
          <a:p>
            <a:pPr lvl="0"/>
            <a:r>
              <a:rPr lang="en-US" dirty="0"/>
              <a:t>We will now introduce tools and parameters that SAIs can apply in their control work when auditing debt sustainability.</a:t>
            </a:r>
          </a:p>
        </p:txBody>
      </p:sp>
      <p:sp>
        <p:nvSpPr>
          <p:cNvPr id="4" name="Marcador de número de diapositiva 3">
            <a:extLst>
              <a:ext uri="{FF2B5EF4-FFF2-40B4-BE49-F238E27FC236}">
                <a16:creationId xmlns:a16="http://schemas.microsoft.com/office/drawing/2014/main" id="{FCE7BF69-46E7-4962-BC9D-6E01A808180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264300-D7FC-4E51-8369-88710A7DC466}" type="slidenum">
              <a:t>37</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838E24-3A28-4AB3-910F-1061ACADF18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0190241-9B7A-4AC6-A438-47B7526AED28}"/>
              </a:ext>
            </a:extLst>
          </p:cNvPr>
          <p:cNvSpPr txBox="1">
            <a:spLocks noGrp="1"/>
          </p:cNvSpPr>
          <p:nvPr>
            <p:ph type="body" sz="quarter" idx="1"/>
          </p:nvPr>
        </p:nvSpPr>
        <p:spPr/>
        <p:txBody>
          <a:bodyPr/>
          <a:lstStyle/>
          <a:p>
            <a:r>
              <a:rPr lang="es-AR" sz="1200" b="0" i="0" u="none" strike="noStrike" kern="1200" cap="none" spc="0" baseline="0" dirty="0">
                <a:solidFill>
                  <a:srgbClr val="000000"/>
                </a:solidFill>
                <a:effectLst/>
                <a:uFillTx/>
                <a:latin typeface="Calibri"/>
              </a:rPr>
              <a:t>As </a:t>
            </a:r>
            <a:r>
              <a:rPr lang="es-AR" sz="1200" b="1" i="0" u="none" strike="noStrike" kern="1200" cap="none" spc="0" baseline="0" dirty="0">
                <a:solidFill>
                  <a:srgbClr val="000000"/>
                </a:solidFill>
                <a:effectLst/>
                <a:uFillTx/>
                <a:latin typeface="Calibri"/>
              </a:rPr>
              <a:t>fiscal </a:t>
            </a:r>
            <a:r>
              <a:rPr lang="es-AR" sz="1200" b="1" i="0" u="none" strike="noStrike" kern="1200" cap="none" spc="0" baseline="0" dirty="0" err="1">
                <a:solidFill>
                  <a:srgbClr val="000000"/>
                </a:solidFill>
                <a:effectLst/>
                <a:uFillTx/>
                <a:latin typeface="Calibri"/>
              </a:rPr>
              <a:t>sustainability</a:t>
            </a:r>
            <a:r>
              <a:rPr lang="es-AR" sz="1200" b="1"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central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could</a:t>
            </a:r>
            <a:r>
              <a:rPr lang="es-AR" sz="1200" b="0" i="0" u="none" strike="noStrike" kern="1200" cap="none" spc="0" baseline="0" dirty="0">
                <a:solidFill>
                  <a:srgbClr val="000000"/>
                </a:solidFill>
                <a:effectLst/>
                <a:uFillTx/>
                <a:latin typeface="Calibri"/>
              </a:rPr>
              <a:t> be </a:t>
            </a:r>
            <a:r>
              <a:rPr lang="es-AR" sz="1200" b="0" i="0" u="none" strike="noStrike" kern="1200" cap="none" spc="0" baseline="0" dirty="0" err="1">
                <a:solidFill>
                  <a:srgbClr val="000000"/>
                </a:solidFill>
                <a:effectLst/>
                <a:uFillTx/>
                <a:latin typeface="Calibri"/>
              </a:rPr>
              <a:t>considered</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core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issue</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long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term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our</a:t>
            </a:r>
            <a:r>
              <a:rPr lang="es-AR" sz="1200" b="0" i="0" u="none" strike="noStrike" kern="1200" cap="none" spc="0" baseline="0" dirty="0">
                <a:solidFill>
                  <a:srgbClr val="000000"/>
                </a:solidFill>
                <a:effectLst/>
                <a:uFillTx/>
                <a:latin typeface="Calibri"/>
              </a:rPr>
              <a:t> SAI </a:t>
            </a:r>
            <a:r>
              <a:rPr lang="es-AR" sz="1200" b="0" i="0" u="none" strike="noStrike" kern="1200" cap="none" spc="0" baseline="0" dirty="0" err="1">
                <a:solidFill>
                  <a:srgbClr val="000000"/>
                </a:solidFill>
                <a:effectLst/>
                <a:uFillTx/>
                <a:latin typeface="Calibri"/>
              </a:rPr>
              <a:t>applied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indicator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fiscal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ES" sz="1200" b="0" i="0" u="none" strike="noStrike" kern="1200" cap="none" spc="0" baseline="0" dirty="0" err="1">
                <a:solidFill>
                  <a:srgbClr val="000000"/>
                </a:solidFill>
                <a:effectLst/>
                <a:uFillTx/>
                <a:latin typeface="Calibri"/>
              </a:rPr>
              <a:t>Financial</a:t>
            </a:r>
            <a:r>
              <a:rPr lang="es-ES" sz="1200" b="0" i="0" u="none" strike="noStrike" kern="1200" cap="none" spc="0" baseline="0" dirty="0">
                <a:solidFill>
                  <a:srgbClr val="000000"/>
                </a:solidFill>
                <a:effectLst/>
                <a:uFillTx/>
                <a:latin typeface="Calibri"/>
              </a:rPr>
              <a:t> Audit </a:t>
            </a:r>
            <a:r>
              <a:rPr lang="es-ES" sz="1200" b="0" i="0" u="none" strike="noStrike" kern="1200" cap="none" spc="0" baseline="0" dirty="0" err="1">
                <a:solidFill>
                  <a:srgbClr val="000000"/>
                </a:solidFill>
                <a:effectLst/>
                <a:uFillTx/>
                <a:latin typeface="Calibri"/>
              </a:rPr>
              <a:t>of</a:t>
            </a:r>
            <a:r>
              <a:rPr lang="es-ES" sz="1200" b="0" i="0" u="none" strike="noStrike" kern="1200" cap="none" spc="0" baseline="0" dirty="0">
                <a:solidFill>
                  <a:srgbClr val="000000"/>
                </a:solidFill>
                <a:effectLst/>
                <a:uFillTx/>
                <a:latin typeface="Calibri"/>
              </a:rPr>
              <a:t> fiscal </a:t>
            </a:r>
            <a:r>
              <a:rPr lang="es-ES" sz="1200" b="0" i="0" u="none" strike="noStrike" kern="1200" cap="none" spc="0" baseline="0" dirty="0" err="1">
                <a:solidFill>
                  <a:srgbClr val="000000"/>
                </a:solidFill>
                <a:effectLst/>
                <a:uFillTx/>
                <a:latin typeface="Calibri"/>
              </a:rPr>
              <a:t>year</a:t>
            </a:r>
            <a:r>
              <a:rPr lang="es-ES" sz="1200" b="0" i="0" u="none" strike="noStrike" kern="1200" cap="none" spc="0" baseline="0" dirty="0">
                <a:solidFill>
                  <a:srgbClr val="000000"/>
                </a:solidFill>
                <a:effectLst/>
                <a:uFillTx/>
                <a:latin typeface="Calibri"/>
              </a:rPr>
              <a:t> 2008</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focusing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national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government’s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repayment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capacity</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indicator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based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primary</a:t>
            </a:r>
            <a:r>
              <a:rPr lang="es-AR" sz="1200" b="0" i="0" u="none" strike="noStrike" kern="1200" cap="none" spc="0" baseline="0" dirty="0">
                <a:solidFill>
                  <a:srgbClr val="000000"/>
                </a:solidFill>
                <a:effectLst/>
                <a:uFillTx/>
                <a:latin typeface="Calibri"/>
              </a:rPr>
              <a:t> surplus (</a:t>
            </a:r>
            <a:r>
              <a:rPr lang="es-AR" sz="1200" b="0" i="0" u="none" strike="noStrike" kern="1200" cap="none" spc="0" baseline="0" dirty="0" err="1">
                <a:solidFill>
                  <a:srgbClr val="000000"/>
                </a:solidFill>
                <a:effectLst/>
                <a:uFillTx/>
                <a:latin typeface="Calibri"/>
              </a:rPr>
              <a:t>taht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budget</a:t>
            </a:r>
            <a:r>
              <a:rPr lang="es-AR" sz="1200" b="0" i="0" u="none" strike="noStrike" kern="1200" cap="none" spc="0" baseline="0" dirty="0">
                <a:solidFill>
                  <a:srgbClr val="000000"/>
                </a:solidFill>
                <a:effectLst/>
                <a:uFillTx/>
                <a:latin typeface="Calibri"/>
              </a:rPr>
              <a:t> balance </a:t>
            </a:r>
            <a:r>
              <a:rPr lang="es-AR" sz="1200" b="0" i="0" u="none" strike="noStrike" kern="1200" cap="none" spc="0" baseline="0" dirty="0" err="1">
                <a:solidFill>
                  <a:srgbClr val="000000"/>
                </a:solidFill>
                <a:effectLst/>
                <a:uFillTx/>
                <a:latin typeface="Calibri"/>
              </a:rPr>
              <a:t>before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payments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required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stabilize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public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-GDP ratio.</a:t>
            </a:r>
          </a:p>
          <a:p>
            <a:br>
              <a:rPr lang="es-AR" sz="1200" b="0" i="0" u="none" strike="noStrike" kern="1200" cap="none" spc="0" baseline="0" dirty="0">
                <a:solidFill>
                  <a:srgbClr val="000000"/>
                </a:solidFill>
                <a:effectLst/>
                <a:uFillTx/>
                <a:latin typeface="Calibri"/>
              </a:rPr>
            </a:b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formula </a:t>
            </a:r>
            <a:r>
              <a:rPr lang="es-AR" sz="1200" b="0" i="0" u="none" strike="noStrike" kern="1200" cap="none" spc="0" baseline="0" dirty="0" err="1">
                <a:solidFill>
                  <a:srgbClr val="000000"/>
                </a:solidFill>
                <a:effectLst/>
                <a:uFillTx/>
                <a:latin typeface="Calibri"/>
              </a:rPr>
              <a:t>connects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real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government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pays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real </a:t>
            </a:r>
            <a:r>
              <a:rPr lang="es-AR" sz="1200" b="0" i="0" u="none" strike="noStrike" kern="1200" cap="none" spc="0" baseline="0" dirty="0" err="1">
                <a:solidFill>
                  <a:srgbClr val="000000"/>
                </a:solidFill>
                <a:effectLst/>
                <a:uFillTx/>
                <a:latin typeface="Calibri"/>
              </a:rPr>
              <a:t>growth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economy</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current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GDP </a:t>
            </a:r>
            <a:r>
              <a:rPr lang="es-AR" sz="1200" b="0" i="0" u="none" strike="noStrike" kern="1200" cap="none" spc="0" baseline="0" dirty="0" err="1">
                <a:solidFill>
                  <a:srgbClr val="000000"/>
                </a:solidFill>
                <a:effectLst/>
                <a:uFillTx/>
                <a:latin typeface="Calibri"/>
              </a:rPr>
              <a:t>level</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A </a:t>
            </a:r>
            <a:r>
              <a:rPr lang="es-AR" sz="1200" b="0" i="0" u="none" strike="noStrike" kern="1200" cap="none" spc="0" baseline="0" dirty="0" err="1">
                <a:solidFill>
                  <a:srgbClr val="000000"/>
                </a:solidFill>
                <a:effectLst/>
                <a:uFillTx/>
                <a:latin typeface="Calibri"/>
              </a:rPr>
              <a:t>certain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primary</a:t>
            </a:r>
            <a:r>
              <a:rPr lang="es-AR" sz="1200" b="0" i="0" u="none" strike="noStrike" kern="1200" cap="none" spc="0" baseline="0" dirty="0">
                <a:solidFill>
                  <a:srgbClr val="000000"/>
                </a:solidFill>
                <a:effectLst/>
                <a:uFillTx/>
                <a:latin typeface="Calibri"/>
              </a:rPr>
              <a:t> surplus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needed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just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stand </a:t>
            </a:r>
            <a:r>
              <a:rPr lang="es-AR" sz="1200" b="0" i="0" u="none" strike="noStrike" kern="1200" cap="none" spc="0" baseline="0" dirty="0" err="1">
                <a:solidFill>
                  <a:srgbClr val="000000"/>
                </a:solidFill>
                <a:effectLst/>
                <a:uFillTx/>
                <a:latin typeface="Calibri"/>
              </a:rPr>
              <a:t>still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When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exceeds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economic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growth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country </a:t>
            </a:r>
            <a:r>
              <a:rPr lang="es-AR" sz="1200" b="0" i="0" u="none" strike="noStrike" kern="1200" cap="none" spc="0" baseline="0" dirty="0" err="1">
                <a:solidFill>
                  <a:srgbClr val="000000"/>
                </a:solidFill>
                <a:effectLst/>
                <a:uFillTx/>
                <a:latin typeface="Calibri"/>
              </a:rPr>
              <a:t>must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generate</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higher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primary</a:t>
            </a:r>
            <a:r>
              <a:rPr lang="es-AR" sz="1200" b="0" i="0" u="none" strike="noStrike" kern="1200" cap="none" spc="0" baseline="0" dirty="0">
                <a:solidFill>
                  <a:srgbClr val="000000"/>
                </a:solidFill>
                <a:effectLst/>
                <a:uFillTx/>
                <a:latin typeface="Calibri"/>
              </a:rPr>
              <a:t> surplus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prevent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ratio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rising</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kind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tools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allow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SAIs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assess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fiscal </a:t>
            </a:r>
            <a:r>
              <a:rPr lang="es-AR" sz="1200" b="0" i="0" u="none" strike="noStrike" kern="1200" cap="none" spc="0" baseline="0" dirty="0" err="1">
                <a:solidFill>
                  <a:srgbClr val="000000"/>
                </a:solidFill>
                <a:effectLst/>
                <a:uFillTx/>
                <a:latin typeface="Calibri"/>
              </a:rPr>
              <a:t>path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under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different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scenarios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without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needing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simulate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future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services</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detail</a:t>
            </a:r>
            <a:r>
              <a:rPr lang="es-AR" sz="1200" b="0" i="0" u="none" strike="noStrike" kern="1200" cap="none" spc="0" baseline="0" dirty="0">
                <a:solidFill>
                  <a:srgbClr val="000000"/>
                </a:solidFill>
                <a:effectLst/>
                <a:uFillTx/>
                <a:latin typeface="Calibri"/>
              </a:rPr>
              <a:t>.</a:t>
            </a:r>
          </a:p>
          <a:p>
            <a:pPr lvl="0"/>
            <a:endParaRPr lang="en-US" dirty="0"/>
          </a:p>
        </p:txBody>
      </p:sp>
      <p:sp>
        <p:nvSpPr>
          <p:cNvPr id="4" name="Marcador de número de diapositiva 3">
            <a:extLst>
              <a:ext uri="{FF2B5EF4-FFF2-40B4-BE49-F238E27FC236}">
                <a16:creationId xmlns:a16="http://schemas.microsoft.com/office/drawing/2014/main" id="{A08E65E0-BFDD-4F57-A801-CDAEE64ACC9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1DFDEC-0411-4351-96BA-FEB8BE8FC96A}" type="slidenum">
              <a:t>38</a:t>
            </a:fld>
            <a:endParaRPr lang="es-A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47857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838E24-3A28-4AB3-910F-1061ACADF18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0190241-9B7A-4AC6-A438-47B7526AED28}"/>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slide</a:t>
            </a:r>
            <a:r>
              <a:rPr lang="es-AR" sz="1200" b="0" i="0" u="none" strike="noStrike" kern="1200" cap="none" spc="0" baseline="0" dirty="0">
                <a:solidFill>
                  <a:srgbClr val="000000"/>
                </a:solidFill>
                <a:effectLst/>
                <a:uFillTx/>
                <a:latin typeface="Calibri"/>
              </a:rPr>
              <a:t> shows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empirical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application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1993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2008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indicator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under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different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public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-GDP </a:t>
            </a:r>
            <a:r>
              <a:rPr lang="es-AR" sz="1200" b="0" i="0" u="none" strike="noStrike" kern="1200" cap="none" spc="0" baseline="0" dirty="0" err="1">
                <a:solidFill>
                  <a:srgbClr val="000000"/>
                </a:solidFill>
                <a:effectLst/>
                <a:uFillTx/>
                <a:latin typeface="Calibri"/>
              </a:rPr>
              <a:t>scenarios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each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corresponding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primary</a:t>
            </a:r>
            <a:r>
              <a:rPr lang="es-AR" sz="1200" b="0" i="0" u="none" strike="noStrike" kern="1200" cap="none" spc="0" baseline="0" dirty="0">
                <a:solidFill>
                  <a:srgbClr val="000000"/>
                </a:solidFill>
                <a:effectLst/>
                <a:uFillTx/>
                <a:latin typeface="Calibri"/>
              </a:rPr>
              <a:t> surplus </a:t>
            </a:r>
            <a:r>
              <a:rPr lang="es-AR" sz="1200" b="0" i="0" u="none" strike="noStrike" kern="1200" cap="none" spc="0" baseline="0" dirty="0" err="1">
                <a:solidFill>
                  <a:srgbClr val="000000"/>
                </a:solidFill>
                <a:effectLst/>
                <a:uFillTx/>
                <a:latin typeface="Calibri"/>
              </a:rPr>
              <a:t>requirement</a:t>
            </a:r>
            <a:r>
              <a:rPr lang="es-AR" sz="1200" b="0" i="0" u="none" strike="noStrike" kern="1200" cap="none" spc="0" baseline="0" dirty="0">
                <a:solidFill>
                  <a:srgbClr val="000000"/>
                </a:solidFill>
                <a:effectLst/>
                <a:uFillTx/>
                <a:latin typeface="Calibri"/>
              </a:rPr>
              <a:t>.</a:t>
            </a:r>
          </a:p>
          <a:p>
            <a:br>
              <a:rPr lang="es-AR" sz="1200" b="0" i="0" u="none" strike="noStrike" kern="1200" cap="none" spc="0" baseline="0" dirty="0">
                <a:solidFill>
                  <a:srgbClr val="000000"/>
                </a:solidFill>
                <a:effectLst/>
                <a:uFillTx/>
                <a:latin typeface="Calibri"/>
              </a:rPr>
            </a:br>
            <a:r>
              <a:rPr lang="es-AR" sz="1200" b="0" i="0" u="none" strike="noStrike" kern="1200" cap="none" spc="0" baseline="0" dirty="0" err="1">
                <a:solidFill>
                  <a:srgbClr val="000000"/>
                </a:solidFill>
                <a:effectLst/>
                <a:uFillTx/>
                <a:latin typeface="Calibri"/>
              </a:rPr>
              <a:t>Throughout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most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period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Argentina’s</a:t>
            </a:r>
            <a:r>
              <a:rPr lang="es-AR" sz="1200" b="0" i="0" u="none" strike="noStrike" kern="1200" cap="none" spc="0" baseline="0" dirty="0">
                <a:solidFill>
                  <a:srgbClr val="000000"/>
                </a:solidFill>
                <a:effectLst/>
                <a:uFillTx/>
                <a:latin typeface="Calibri"/>
              </a:rPr>
              <a:t> actual fiscal </a:t>
            </a:r>
            <a:r>
              <a:rPr lang="es-AR" sz="1200" b="0" i="0" u="none" strike="noStrike" kern="1200" cap="none" spc="0" baseline="0" dirty="0" err="1">
                <a:solidFill>
                  <a:srgbClr val="000000"/>
                </a:solidFill>
                <a:effectLst/>
                <a:uFillTx/>
                <a:latin typeface="Calibri"/>
              </a:rPr>
              <a:t>outcome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fell</a:t>
            </a:r>
            <a:r>
              <a:rPr lang="es-AR" sz="1200" b="0" i="0" u="none" strike="noStrike" kern="1200" cap="none" spc="0" baseline="0" dirty="0">
                <a:solidFill>
                  <a:srgbClr val="000000"/>
                </a:solidFill>
                <a:effectLst/>
                <a:uFillTx/>
                <a:latin typeface="Calibri"/>
              </a:rPr>
              <a:t> short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threshold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needed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stabilize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between</a:t>
            </a:r>
            <a:r>
              <a:rPr lang="es-AR" sz="1200" b="0" i="0" u="none" strike="noStrike" kern="1200" cap="none" spc="0" baseline="0" dirty="0">
                <a:solidFill>
                  <a:srgbClr val="000000"/>
                </a:solidFill>
                <a:effectLst/>
                <a:uFillTx/>
                <a:latin typeface="Calibri"/>
              </a:rPr>
              <a:t> 2003 and 2007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primary</a:t>
            </a:r>
            <a:r>
              <a:rPr lang="es-AR" sz="1200" b="0" i="0" u="none" strike="noStrike" kern="1200" cap="none" spc="0" baseline="0" dirty="0">
                <a:solidFill>
                  <a:srgbClr val="000000"/>
                </a:solidFill>
                <a:effectLst/>
                <a:uFillTx/>
                <a:latin typeface="Calibri"/>
              </a:rPr>
              <a:t> surplus </a:t>
            </a:r>
            <a:r>
              <a:rPr lang="es-AR" sz="1200" b="0" i="0" u="none" strike="noStrike" kern="1200" cap="none" spc="0" baseline="0" dirty="0" err="1">
                <a:solidFill>
                  <a:srgbClr val="000000"/>
                </a:solidFill>
                <a:effectLst/>
                <a:uFillTx/>
                <a:latin typeface="Calibri"/>
              </a:rPr>
              <a:t>exceeded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requirement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across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scenarios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thanks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strong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economic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growth</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some</a:t>
            </a:r>
            <a:r>
              <a:rPr lang="es-AR" sz="1200" b="0" i="0" u="none" strike="noStrike" kern="1200" cap="none" spc="0" baseline="0" dirty="0">
                <a:solidFill>
                  <a:srgbClr val="000000"/>
                </a:solidFill>
                <a:effectLst/>
                <a:uFillTx/>
                <a:latin typeface="Calibri"/>
              </a:rPr>
              <a:t> fiscal </a:t>
            </a:r>
            <a:r>
              <a:rPr lang="es-AR" sz="1200" b="0" i="0" u="none" strike="noStrike" kern="1200" cap="none" spc="0" baseline="0" dirty="0" err="1">
                <a:solidFill>
                  <a:srgbClr val="000000"/>
                </a:solidFill>
                <a:effectLst/>
                <a:uFillTx/>
                <a:latin typeface="Calibri"/>
              </a:rPr>
              <a:t>adjustment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related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Exchange.</a:t>
            </a:r>
          </a:p>
          <a:p>
            <a:br>
              <a:rPr lang="es-AR" sz="1200" b="0" i="0" u="none" strike="noStrike" kern="1200" cap="none" spc="0" baseline="0" dirty="0">
                <a:solidFill>
                  <a:srgbClr val="000000"/>
                </a:solidFill>
                <a:effectLst/>
                <a:uFillTx/>
                <a:latin typeface="Calibri"/>
              </a:rPr>
            </a:br>
            <a:r>
              <a:rPr lang="es-AR" sz="1200" b="0" i="0" u="none" strike="noStrike" kern="1200" cap="none" spc="0" baseline="0" dirty="0">
                <a:solidFill>
                  <a:srgbClr val="000000"/>
                </a:solidFill>
                <a:effectLst/>
                <a:uFillTx/>
                <a:latin typeface="Calibri"/>
              </a:rPr>
              <a:t>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period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margin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tighter</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even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negative</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highlighting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vulnerability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public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finances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outside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those</a:t>
            </a:r>
            <a:r>
              <a:rPr lang="es-AR" sz="1200" b="0" i="0" u="none" strike="noStrike" kern="1200" cap="none" spc="0" baseline="0" dirty="0">
                <a:solidFill>
                  <a:srgbClr val="000000"/>
                </a:solidFill>
                <a:effectLst/>
                <a:uFillTx/>
                <a:latin typeface="Calibri"/>
              </a:rPr>
              <a:t> boom </a:t>
            </a:r>
            <a:r>
              <a:rPr lang="es-AR" sz="1200" b="0" i="0" u="none" strike="noStrike" kern="1200" cap="none" spc="0" baseline="0" dirty="0" err="1">
                <a:solidFill>
                  <a:srgbClr val="000000"/>
                </a:solidFill>
                <a:effectLst/>
                <a:uFillTx/>
                <a:latin typeface="Calibri"/>
              </a:rPr>
              <a:t>years</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kind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forward-</a:t>
            </a:r>
            <a:r>
              <a:rPr lang="es-AR" sz="1200" b="0" i="0" u="none" strike="noStrike" kern="1200" cap="none" spc="0" baseline="0" dirty="0" err="1">
                <a:solidFill>
                  <a:srgbClr val="000000"/>
                </a:solidFill>
                <a:effectLst/>
                <a:uFillTx/>
                <a:latin typeface="Calibri"/>
              </a:rPr>
              <a:t>looking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analysis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useful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anticipate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structural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risks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design</a:t>
            </a:r>
            <a:r>
              <a:rPr lang="es-AR" sz="1200" b="0" i="0" u="none" strike="noStrike" kern="1200" cap="none" spc="0" baseline="0" dirty="0">
                <a:solidFill>
                  <a:srgbClr val="000000"/>
                </a:solidFill>
                <a:effectLst/>
                <a:uFillTx/>
                <a:latin typeface="Calibri"/>
              </a:rPr>
              <a:t> more </a:t>
            </a:r>
            <a:r>
              <a:rPr lang="es-AR" sz="1200" b="0" i="0" u="none" strike="noStrike" kern="1200" cap="none" spc="0" baseline="0" dirty="0" err="1">
                <a:solidFill>
                  <a:srgbClr val="000000"/>
                </a:solidFill>
                <a:effectLst/>
                <a:uFillTx/>
                <a:latin typeface="Calibri"/>
              </a:rPr>
              <a:t>resilient</a:t>
            </a:r>
            <a:r>
              <a:rPr lang="es-AR" sz="1200" b="0" i="0" u="none" strike="noStrike" kern="1200" cap="none" spc="0" baseline="0" dirty="0">
                <a:solidFill>
                  <a:srgbClr val="000000"/>
                </a:solidFill>
                <a:effectLst/>
                <a:uFillTx/>
                <a:latin typeface="Calibri"/>
              </a:rPr>
              <a:t> fiscal </a:t>
            </a:r>
            <a:r>
              <a:rPr lang="es-AR" sz="1200" b="0" i="0" u="none" strike="noStrike" kern="1200" cap="none" spc="0" baseline="0" dirty="0" err="1">
                <a:solidFill>
                  <a:srgbClr val="000000"/>
                </a:solidFill>
                <a:effectLst/>
                <a:uFillTx/>
                <a:latin typeface="Calibri"/>
              </a:rPr>
              <a:t>policies</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face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potential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economic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financial</a:t>
            </a:r>
            <a:r>
              <a:rPr lang="es-AR" sz="1200" b="0" i="0" u="none" strike="noStrike" kern="1200" cap="none" spc="0" baseline="0" dirty="0">
                <a:solidFill>
                  <a:srgbClr val="000000"/>
                </a:solidFill>
                <a:effectLst/>
                <a:uFillTx/>
                <a:latin typeface="Calibri"/>
              </a:rPr>
              <a:t> shocks…. So,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helps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policymakers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see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they're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heading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troubles</a:t>
            </a:r>
            <a:r>
              <a:rPr lang="es-AR" sz="1200" b="0" i="0" u="none" strike="noStrike" kern="1200" cap="none" spc="0" baseline="0" dirty="0">
                <a:solidFill>
                  <a:srgbClr val="000000"/>
                </a:solidFill>
                <a:effectLst/>
                <a:uFillTx/>
                <a:latin typeface="Calibri"/>
              </a:rPr>
              <a:t>…</a:t>
            </a:r>
          </a:p>
          <a:p>
            <a:pPr lvl="0"/>
            <a:endParaRPr lang="en-US" dirty="0"/>
          </a:p>
        </p:txBody>
      </p:sp>
      <p:sp>
        <p:nvSpPr>
          <p:cNvPr id="4" name="Marcador de número de diapositiva 3">
            <a:extLst>
              <a:ext uri="{FF2B5EF4-FFF2-40B4-BE49-F238E27FC236}">
                <a16:creationId xmlns:a16="http://schemas.microsoft.com/office/drawing/2014/main" id="{A08E65E0-BFDD-4F57-A801-CDAEE64ACC9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1DFDEC-0411-4351-96BA-FEB8BE8FC96A}" type="slidenum">
              <a:t>39</a:t>
            </a:fld>
            <a:endParaRPr lang="es-A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2872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AR" sz="1200" b="0" i="0" u="none" strike="noStrike" kern="1200" cap="none" spc="0" baseline="0" dirty="0" err="1">
                <a:solidFill>
                  <a:srgbClr val="000000"/>
                </a:solidFill>
                <a:effectLst/>
                <a:uFillTx/>
                <a:latin typeface="Calibri"/>
              </a:rPr>
              <a:t>Now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IMF's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view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specific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vulnerabilities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diagram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summarizes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critical</a:t>
            </a:r>
            <a:r>
              <a:rPr lang="es-AR" sz="1200" b="0" i="0" u="none" strike="noStrike" kern="1200" cap="none" spc="0" baseline="0" dirty="0">
                <a:solidFill>
                  <a:srgbClr val="000000"/>
                </a:solidFill>
                <a:effectLst/>
                <a:uFillTx/>
                <a:latin typeface="Calibri"/>
              </a:rPr>
              <a:t> variables </a:t>
            </a:r>
            <a:r>
              <a:rPr lang="es-AR" sz="1200" b="0" i="0" u="none" strike="noStrike" kern="1200" cap="none" spc="0" baseline="0" dirty="0" err="1">
                <a:solidFill>
                  <a:srgbClr val="000000"/>
                </a:solidFill>
                <a:effectLst/>
                <a:uFillTx/>
                <a:latin typeface="Calibri"/>
              </a:rPr>
              <a:t>identified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IMF 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DSA </a:t>
            </a:r>
            <a:r>
              <a:rPr lang="es-AR" sz="1200" b="0" i="0" u="none" strike="noStrike" kern="1200" cap="none" spc="0" baseline="0" dirty="0" err="1">
                <a:solidFill>
                  <a:srgbClr val="000000"/>
                </a:solidFill>
                <a:effectLst/>
                <a:uFillTx/>
                <a:latin typeface="Calibri"/>
              </a:rPr>
              <a:t>Analysis</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In </a:t>
            </a:r>
            <a:r>
              <a:rPr lang="es-AR" sz="1200" b="0" i="0" u="none" strike="noStrike" kern="1200" cap="none" spc="0" baseline="0" dirty="0" err="1">
                <a:solidFill>
                  <a:srgbClr val="000000"/>
                </a:solidFill>
                <a:effectLst/>
                <a:uFillTx/>
                <a:latin typeface="Calibri"/>
              </a:rPr>
              <a:t>Argentina’s</a:t>
            </a:r>
            <a:r>
              <a:rPr lang="es-AR" sz="1200" b="0" i="0" u="none" strike="noStrike" kern="1200" cap="none" spc="0" baseline="0" dirty="0">
                <a:solidFill>
                  <a:srgbClr val="000000"/>
                </a:solidFill>
                <a:effectLst/>
                <a:uFillTx/>
                <a:latin typeface="Calibri"/>
              </a:rPr>
              <a:t> case, </a:t>
            </a:r>
            <a:r>
              <a:rPr lang="es-AR" sz="1200" b="0" i="0" u="none" strike="noStrike" kern="1200" cap="none" spc="0" baseline="0" dirty="0" err="1">
                <a:solidFill>
                  <a:srgbClr val="000000"/>
                </a:solidFill>
                <a:effectLst/>
                <a:uFillTx/>
                <a:latin typeface="Calibri"/>
              </a:rPr>
              <a:t>three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them</a:t>
            </a:r>
            <a:r>
              <a:rPr lang="es-AR" sz="1200" b="0" i="0" u="none" strike="noStrike" kern="1200" cap="none" spc="0" baseline="0" dirty="0">
                <a:solidFill>
                  <a:srgbClr val="000000"/>
                </a:solidFill>
                <a:effectLst/>
                <a:uFillTx/>
                <a:latin typeface="Calibri"/>
              </a:rPr>
              <a:t> stand </a:t>
            </a:r>
            <a:r>
              <a:rPr lang="es-AR" sz="1200" b="0" i="0" u="none" strike="noStrike" kern="1200" cap="none" spc="0" baseline="0" dirty="0" err="1">
                <a:solidFill>
                  <a:srgbClr val="000000"/>
                </a:solidFill>
                <a:effectLst/>
                <a:uFillTx/>
                <a:latin typeface="Calibri"/>
              </a:rPr>
              <a:t>out</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particularly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relevant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due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Argentina's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history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persistent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structural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imbalances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external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vulnerabilities</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First</a:t>
            </a:r>
            <a:r>
              <a:rPr lang="es-AR" sz="1200" b="0" i="0" u="none" strike="noStrike" kern="1200" cap="none" spc="0" baseline="0" dirty="0">
                <a:solidFill>
                  <a:srgbClr val="000000"/>
                </a:solidFill>
                <a:effectLst/>
                <a:uFillTx/>
                <a:latin typeface="Calibri"/>
              </a:rPr>
              <a:t>, </a:t>
            </a:r>
            <a:r>
              <a:rPr lang="es-AR" sz="1200" b="1" i="0" u="none" strike="noStrike" kern="1200" cap="none" spc="0" baseline="0" dirty="0">
                <a:solidFill>
                  <a:srgbClr val="000000"/>
                </a:solidFill>
                <a:effectLst/>
                <a:uFillTx/>
                <a:latin typeface="Calibri"/>
              </a:rPr>
              <a:t>fiscal variables</a:t>
            </a:r>
            <a:r>
              <a:rPr lang="es-AR" sz="1200" b="0" i="0" u="none" strike="noStrike" kern="1200" cap="none" spc="0" baseline="0" dirty="0">
                <a:solidFill>
                  <a:srgbClr val="000000"/>
                </a:solidFill>
                <a:effectLst/>
                <a:uFillTx/>
                <a:latin typeface="Calibri"/>
              </a:rPr>
              <a:t> are </a:t>
            </a:r>
            <a:r>
              <a:rPr lang="es-AR" sz="1200" b="0" i="0" u="none" strike="noStrike" kern="1200" cap="none" spc="0" baseline="0" dirty="0" err="1">
                <a:solidFill>
                  <a:srgbClr val="000000"/>
                </a:solidFill>
                <a:effectLst/>
                <a:uFillTx/>
                <a:latin typeface="Calibri"/>
              </a:rPr>
              <a:t>key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Persistent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deficits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mean </a:t>
            </a:r>
            <a:r>
              <a:rPr lang="es-AR" sz="1200" b="0" i="0" u="none" strike="noStrike" kern="1200" cap="none" spc="0" baseline="0" dirty="0" err="1">
                <a:solidFill>
                  <a:srgbClr val="000000"/>
                </a:solidFill>
                <a:effectLst/>
                <a:uFillTx/>
                <a:latin typeface="Calibri"/>
              </a:rPr>
              <a:t>constant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borrowing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needs</a:t>
            </a:r>
            <a:r>
              <a:rPr lang="es-AR" sz="1200" b="0" i="0" u="none" strike="noStrike" kern="1200" cap="none" spc="0" baseline="0" dirty="0">
                <a:solidFill>
                  <a:srgbClr val="000000"/>
                </a:solidFill>
                <a:effectLst/>
                <a:uFillTx/>
                <a:latin typeface="Calibri"/>
              </a:rPr>
              <a:t> plus heavy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burden</a:t>
            </a:r>
            <a:r>
              <a:rPr lang="es-AR" sz="1200" b="0" i="0" u="none" strike="noStrike" kern="1200" cap="none" spc="0" baseline="0" dirty="0">
                <a:solidFill>
                  <a:srgbClr val="000000"/>
                </a:solidFill>
                <a:effectLst/>
                <a:uFillTx/>
                <a:latin typeface="Calibri"/>
              </a:rPr>
              <a:t>, and in </a:t>
            </a:r>
            <a:r>
              <a:rPr lang="es-AR" sz="1200" b="0" i="0" u="none" strike="noStrike" kern="1200" cap="none" spc="0" baseline="0" dirty="0" err="1">
                <a:solidFill>
                  <a:srgbClr val="000000"/>
                </a:solidFill>
                <a:effectLst/>
                <a:uFillTx/>
                <a:latin typeface="Calibri"/>
              </a:rPr>
              <a:t>addition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relying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monetary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financing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printing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money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external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borrowing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just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makes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country more </a:t>
            </a:r>
            <a:r>
              <a:rPr lang="es-AR" sz="1200" b="0" i="0" u="none" strike="noStrike" kern="1200" cap="none" spc="0" baseline="0" dirty="0" err="1">
                <a:solidFill>
                  <a:srgbClr val="000000"/>
                </a:solidFill>
                <a:effectLst/>
                <a:uFillTx/>
                <a:latin typeface="Calibri"/>
              </a:rPr>
              <a:t>exposed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shocks and </a:t>
            </a:r>
            <a:r>
              <a:rPr lang="es-AR" sz="1200" b="0" i="0" u="none" strike="noStrike" kern="1200" cap="none" spc="0" baseline="0" dirty="0" err="1">
                <a:solidFill>
                  <a:srgbClr val="000000"/>
                </a:solidFill>
                <a:effectLst/>
                <a:uFillTx/>
                <a:latin typeface="Calibri"/>
              </a:rPr>
              <a:t>complicate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rollover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prospects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creates</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kind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built</a:t>
            </a:r>
            <a:r>
              <a:rPr lang="es-AR" sz="1200" b="0" i="0" u="none" strike="noStrike" kern="1200" cap="none" spc="0" baseline="0" dirty="0">
                <a:solidFill>
                  <a:srgbClr val="000000"/>
                </a:solidFill>
                <a:effectLst/>
                <a:uFillTx/>
                <a:latin typeface="Calibri"/>
              </a:rPr>
              <a:t>-in </a:t>
            </a:r>
            <a:r>
              <a:rPr lang="es-AR" sz="1200" b="0" i="0" u="none" strike="noStrike" kern="1200" cap="none" spc="0" baseline="0" dirty="0" err="1">
                <a:solidFill>
                  <a:srgbClr val="000000"/>
                </a:solidFill>
                <a:effectLst/>
                <a:uFillTx/>
                <a:latin typeface="Calibri"/>
              </a:rPr>
              <a:t>fragility</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Second</a:t>
            </a:r>
            <a:r>
              <a:rPr lang="es-AR" sz="1200" b="0"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macroeconomic</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fundamentals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such</a:t>
            </a:r>
            <a:r>
              <a:rPr lang="es-AR" sz="1200" b="0" i="0" u="none" strike="noStrike" kern="1200" cap="none" spc="0" baseline="0" dirty="0">
                <a:solidFill>
                  <a:srgbClr val="000000"/>
                </a:solidFill>
                <a:effectLst/>
                <a:uFillTx/>
                <a:latin typeface="Calibri"/>
              </a:rPr>
              <a:t> as GDP </a:t>
            </a:r>
            <a:r>
              <a:rPr lang="es-AR" sz="1200" b="0" i="0" u="none" strike="noStrike" kern="1200" cap="none" spc="0" baseline="0" dirty="0" err="1">
                <a:solidFill>
                  <a:srgbClr val="000000"/>
                </a:solidFill>
                <a:effectLst/>
                <a:uFillTx/>
                <a:latin typeface="Calibri"/>
              </a:rPr>
              <a:t>growth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current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account</a:t>
            </a:r>
            <a:r>
              <a:rPr lang="es-AR" sz="1200" b="0" i="0" u="none" strike="noStrike" kern="1200" cap="none" spc="0" baseline="0" dirty="0">
                <a:solidFill>
                  <a:srgbClr val="000000"/>
                </a:solidFill>
                <a:effectLst/>
                <a:uFillTx/>
                <a:latin typeface="Calibri"/>
              </a:rPr>
              <a:t> balance,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exchange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These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fundamentally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shape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country's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actually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pay</a:t>
            </a:r>
            <a:r>
              <a:rPr lang="es-AR" sz="1200" b="0" i="0" u="none" strike="noStrike" kern="1200" cap="none" spc="0" baseline="0" dirty="0">
                <a:solidFill>
                  <a:srgbClr val="000000"/>
                </a:solidFill>
                <a:effectLst/>
                <a:uFillTx/>
                <a:latin typeface="Calibri"/>
              </a:rPr>
              <a:t> back </a:t>
            </a:r>
            <a:r>
              <a:rPr lang="es-AR" sz="1200" b="0" i="0" u="none" strike="noStrike" kern="1200" cap="none" spc="0" baseline="0" dirty="0" err="1">
                <a:solidFill>
                  <a:srgbClr val="000000"/>
                </a:solidFill>
                <a:effectLst/>
                <a:uFillTx/>
                <a:latin typeface="Calibri"/>
              </a:rPr>
              <a:t>its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debts</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a:solidFill>
                  <a:srgbClr val="000000"/>
                </a:solidFill>
                <a:effectLst/>
                <a:uFillTx/>
                <a:latin typeface="Calibri"/>
              </a:rPr>
              <a:t>And </a:t>
            </a:r>
            <a:r>
              <a:rPr lang="es-AR" sz="1200" b="0" i="0" u="none" strike="noStrike" kern="1200" cap="none" spc="0" baseline="0" dirty="0" err="1">
                <a:solidFill>
                  <a:srgbClr val="000000"/>
                </a:solidFill>
                <a:effectLst/>
                <a:uFillTx/>
                <a:latin typeface="Calibri"/>
              </a:rPr>
              <a:t>finally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Argentina’s</a:t>
            </a:r>
            <a:r>
              <a:rPr lang="es-AR" sz="1200" b="0"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external</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restriction</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balance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payments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constraint</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plays</a:t>
            </a:r>
            <a:r>
              <a:rPr lang="es-AR" sz="1200" b="0" i="0" u="none" strike="noStrike" kern="1200" cap="none" spc="0" baseline="0" dirty="0">
                <a:solidFill>
                  <a:srgbClr val="000000"/>
                </a:solidFill>
                <a:effectLst/>
                <a:uFillTx/>
                <a:latin typeface="Calibri"/>
              </a:rPr>
              <a:t> a central role.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chronic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shortage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currency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key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source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macroeconomic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instability</a:t>
            </a:r>
            <a:r>
              <a:rPr lang="es-AR" sz="1200" b="0" i="0" u="none" strike="noStrike" kern="1200" cap="none" spc="0" baseline="0" dirty="0">
                <a:solidFill>
                  <a:srgbClr val="000000"/>
                </a:solidFill>
                <a:effectLst/>
                <a:uFillTx/>
                <a:latin typeface="Calibri"/>
              </a:rPr>
              <a:t>.</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Limited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access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currency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limits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imports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constrains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economic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growth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fuels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inflation</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generate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negative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interest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rates</a:t>
            </a:r>
            <a:r>
              <a:rPr lang="es-AR" sz="1200" b="0" i="0" u="none" strike="noStrike" kern="1200" cap="none" spc="0" baseline="0" dirty="0">
                <a:solidFill>
                  <a:srgbClr val="000000"/>
                </a:solidFill>
                <a:effectLst/>
                <a:uFillTx/>
                <a:latin typeface="Calibri"/>
              </a:rPr>
              <a:t> in real </a:t>
            </a:r>
            <a:r>
              <a:rPr lang="es-AR" sz="1200" b="0" i="0" u="none" strike="noStrike" kern="1200" cap="none" spc="0" baseline="0" dirty="0" err="1">
                <a:solidFill>
                  <a:srgbClr val="000000"/>
                </a:solidFill>
                <a:effectLst/>
                <a:uFillTx/>
                <a:latin typeface="Calibri"/>
              </a:rPr>
              <a:t>terms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extended </a:t>
            </a:r>
            <a:r>
              <a:rPr lang="es-AR" sz="1200" b="0" i="0" u="none" strike="noStrike" kern="1200" cap="none" spc="0" baseline="0" dirty="0" err="1">
                <a:solidFill>
                  <a:srgbClr val="000000"/>
                </a:solidFill>
                <a:effectLst/>
                <a:uFillTx/>
                <a:latin typeface="Calibri"/>
              </a:rPr>
              <a:t>periods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time. </a:t>
            </a:r>
            <a:r>
              <a:rPr lang="es-AR" sz="1200" b="0" i="0" u="none" strike="noStrike" kern="1200" cap="none" spc="0" baseline="0" dirty="0" err="1">
                <a:solidFill>
                  <a:srgbClr val="000000"/>
                </a:solidFill>
                <a:effectLst/>
                <a:uFillTx/>
                <a:latin typeface="Calibri"/>
              </a:rPr>
              <a:t>Additionally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huge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pressure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exchange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rate</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drains</a:t>
            </a:r>
            <a:r>
              <a:rPr lang="es-AR" sz="1200" b="0" i="0" u="none" strike="noStrike" kern="1200" cap="none" spc="0" baseline="0" dirty="0">
                <a:solidFill>
                  <a:srgbClr val="000000"/>
                </a:solidFill>
                <a:effectLst/>
                <a:uFillTx/>
                <a:latin typeface="Calibri"/>
              </a:rPr>
              <a:t> reserves. </a:t>
            </a:r>
            <a:r>
              <a:rPr lang="en-US" dirty="0"/>
              <a:t>All this directly impacts debt service in foreign currency.</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All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these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problems</a:t>
            </a:r>
            <a:r>
              <a:rPr lang="es-AR" sz="1200" b="0" i="0" u="none" strike="noStrike" kern="1200" cap="none" spc="0" baseline="0" dirty="0">
                <a:solidFill>
                  <a:srgbClr val="000000"/>
                </a:solidFill>
                <a:effectLst/>
                <a:uFillTx/>
                <a:latin typeface="Calibri"/>
              </a:rPr>
              <a:t> are </a:t>
            </a:r>
            <a:r>
              <a:rPr lang="es-AR" sz="1200" b="0" i="0" u="none" strike="noStrike" kern="1200" cap="none" spc="0" baseline="0" dirty="0" err="1">
                <a:solidFill>
                  <a:srgbClr val="000000"/>
                </a:solidFill>
                <a:effectLst/>
                <a:uFillTx/>
                <a:latin typeface="Calibri"/>
              </a:rPr>
              <a:t>amplified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cyclical</a:t>
            </a:r>
            <a:r>
              <a:rPr lang="es-AR" sz="1200" b="0" i="0" u="none" strike="noStrike" kern="1200" cap="none" spc="0" baseline="0" dirty="0">
                <a:solidFill>
                  <a:srgbClr val="000000"/>
                </a:solidFill>
                <a:effectLst/>
                <a:uFillTx/>
                <a:latin typeface="Calibri"/>
              </a:rPr>
              <a:t> crises, </a:t>
            </a:r>
            <a:r>
              <a:rPr lang="es-AR" sz="1200" b="0" i="0" u="none" strike="noStrike" kern="1200" cap="none" spc="0" baseline="0" dirty="0" err="1">
                <a:solidFill>
                  <a:srgbClr val="000000"/>
                </a:solidFill>
                <a:effectLst/>
                <a:uFillTx/>
                <a:latin typeface="Calibri"/>
              </a:rPr>
              <a:t>which</a:t>
            </a:r>
            <a:r>
              <a:rPr lang="es-AR" sz="1200" b="0" i="0" u="none" strike="noStrike" kern="1200" cap="none" spc="0" baseline="0" dirty="0">
                <a:solidFill>
                  <a:srgbClr val="000000"/>
                </a:solidFill>
                <a:effectLst/>
                <a:uFillTx/>
                <a:latin typeface="Calibri"/>
              </a:rPr>
              <a:t> are </a:t>
            </a:r>
            <a:r>
              <a:rPr lang="es-AR" sz="1200" b="0" i="0" u="none" strike="noStrike" kern="1200" cap="none" spc="0" baseline="0" dirty="0" err="1">
                <a:solidFill>
                  <a:srgbClr val="000000"/>
                </a:solidFill>
                <a:effectLst/>
                <a:uFillTx/>
                <a:latin typeface="Calibri"/>
              </a:rPr>
              <a:t>often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triggered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external</a:t>
            </a:r>
            <a:r>
              <a:rPr lang="es-AR" sz="1200" b="0" i="0" u="none" strike="noStrike" kern="1200" cap="none" spc="0" baseline="0" dirty="0">
                <a:solidFill>
                  <a:srgbClr val="000000"/>
                </a:solidFill>
                <a:effectLst/>
                <a:uFillTx/>
                <a:latin typeface="Calibri"/>
              </a:rPr>
              <a:t> shocks (</a:t>
            </a:r>
            <a:r>
              <a:rPr lang="es-AR" sz="1200" b="0" i="0" u="none" strike="noStrike" kern="1200" cap="none" spc="0" baseline="0" dirty="0" err="1">
                <a:solidFill>
                  <a:srgbClr val="000000"/>
                </a:solidFill>
                <a:effectLst/>
                <a:uFillTx/>
                <a:latin typeface="Calibri"/>
              </a:rPr>
              <a:t>such</a:t>
            </a:r>
            <a:r>
              <a:rPr lang="es-AR" sz="1200" b="0" i="0" u="none" strike="noStrike" kern="1200" cap="none" spc="0" baseline="0" dirty="0">
                <a:solidFill>
                  <a:srgbClr val="000000"/>
                </a:solidFill>
                <a:effectLst/>
                <a:uFillTx/>
                <a:latin typeface="Calibri"/>
              </a:rPr>
              <a:t> as </a:t>
            </a:r>
            <a:r>
              <a:rPr lang="es-AR" sz="1200" b="0" i="0" u="none" strike="noStrike" kern="1200" cap="none" spc="0" baseline="0" dirty="0" err="1">
                <a:solidFill>
                  <a:srgbClr val="000000"/>
                </a:solidFill>
                <a:effectLst/>
                <a:uFillTx/>
                <a:latin typeface="Calibri"/>
              </a:rPr>
              <a:t>commodity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prices</a:t>
            </a:r>
            <a:r>
              <a:rPr lang="es-AR" sz="1200" b="0" i="0" u="none" strike="noStrike" kern="1200" cap="none" spc="0" baseline="0" dirty="0">
                <a:solidFill>
                  <a:srgbClr val="000000"/>
                </a:solidFill>
                <a:effectLst/>
                <a:uFillTx/>
                <a:latin typeface="Calibri"/>
              </a:rPr>
              <a:t> swings and global capital </a:t>
            </a:r>
            <a:r>
              <a:rPr lang="es-AR" sz="1200" b="0" i="0" u="none" strike="noStrike" kern="1200" cap="none" spc="0" baseline="0" dirty="0" err="1">
                <a:solidFill>
                  <a:srgbClr val="000000"/>
                </a:solidFill>
                <a:effectLst/>
                <a:uFillTx/>
                <a:latin typeface="Calibri"/>
              </a:rPr>
              <a:t>flows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internal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policy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issues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like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abrupt</a:t>
            </a:r>
            <a:r>
              <a:rPr lang="es-AR" sz="1200" b="0" i="0" u="none" strike="noStrike" kern="1200" cap="none" spc="0" baseline="0" dirty="0">
                <a:solidFill>
                  <a:srgbClr val="000000"/>
                </a:solidFill>
                <a:effectLst/>
                <a:uFillTx/>
                <a:latin typeface="Calibri"/>
              </a:rPr>
              <a:t> fiscal </a:t>
            </a:r>
            <a:r>
              <a:rPr lang="es-AR" sz="1200" b="0" i="0" u="none" strike="noStrike" kern="1200" cap="none" spc="0" baseline="0" dirty="0" err="1">
                <a:solidFill>
                  <a:srgbClr val="000000"/>
                </a:solidFill>
                <a:effectLst/>
                <a:uFillTx/>
                <a:latin typeface="Calibri"/>
              </a:rPr>
              <a:t>adjustments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confidence</a:t>
            </a:r>
            <a:r>
              <a:rPr lang="es-AR" sz="1200" b="0" i="0" u="none" strike="noStrike" kern="1200" cap="none" spc="0" baseline="0" dirty="0">
                <a:solidFill>
                  <a:srgbClr val="000000"/>
                </a:solidFill>
                <a:effectLst/>
                <a:uFillTx/>
                <a:latin typeface="Calibri"/>
              </a:rPr>
              <a:t> crises).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Together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these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factors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increase</a:t>
            </a:r>
            <a:r>
              <a:rPr lang="es-AR" sz="1200" b="0" i="0" u="none" strike="noStrike" kern="1200" cap="none" spc="0" baseline="0" dirty="0">
                <a:solidFill>
                  <a:srgbClr val="000000"/>
                </a:solidFill>
                <a:effectLst/>
                <a:uFillTx/>
                <a:latin typeface="Calibri"/>
              </a:rPr>
              <a:t> fiscal </a:t>
            </a:r>
            <a:r>
              <a:rPr lang="es-AR" sz="1200" b="0" i="0" u="none" strike="noStrike" kern="1200" cap="none" spc="0" baseline="0" dirty="0" err="1">
                <a:solidFill>
                  <a:srgbClr val="000000"/>
                </a:solidFill>
                <a:effectLst/>
                <a:uFillTx/>
                <a:latin typeface="Calibri"/>
              </a:rPr>
              <a:t>risk</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market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uncertainty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increase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rollover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risks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ultimately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heighten</a:t>
            </a:r>
            <a:r>
              <a:rPr lang="es-AR" sz="1200" b="0" i="0" u="none" strike="noStrike" kern="1200" cap="none" spc="0" baseline="0" dirty="0">
                <a:solidFill>
                  <a:srgbClr val="000000"/>
                </a:solidFill>
                <a:effectLst/>
                <a:uFillTx/>
                <a:latin typeface="Calibri"/>
              </a:rPr>
              <a:t> fiscal </a:t>
            </a:r>
            <a:r>
              <a:rPr lang="es-AR" sz="1200" b="0" i="0" u="none" strike="noStrike" kern="1200" cap="none" spc="0" baseline="0" dirty="0" err="1">
                <a:solidFill>
                  <a:srgbClr val="000000"/>
                </a:solidFill>
                <a:effectLst/>
                <a:uFillTx/>
                <a:latin typeface="Calibri"/>
              </a:rPr>
              <a:t>vulnerability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making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constant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challenge</a:t>
            </a:r>
            <a:r>
              <a:rPr lang="es-AR" sz="1200" b="0" i="0" u="none" strike="noStrike" kern="1200" cap="none" spc="0" baseline="0" dirty="0">
                <a:solidFill>
                  <a:srgbClr val="000000"/>
                </a:solidFill>
                <a:effectLst/>
                <a:uFillTx/>
                <a:latin typeface="Calibri"/>
              </a:rPr>
              <a:t>. </a:t>
            </a:r>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40</a:t>
            </a:fld>
            <a:endParaRPr lang="es-AR"/>
          </a:p>
        </p:txBody>
      </p:sp>
    </p:spTree>
    <p:extLst>
      <p:ext uri="{BB962C8B-B14F-4D97-AF65-F5344CB8AC3E}">
        <p14:creationId xmlns:p14="http://schemas.microsoft.com/office/powerpoint/2010/main" val="2275085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838E24-3A28-4AB3-910F-1061ACADF18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0190241-9B7A-4AC6-A438-47B7526AED28}"/>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Continuing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topics</a:t>
            </a:r>
            <a:r>
              <a:rPr lang="es-AR" sz="1200" b="0" i="0" u="none" strike="noStrike" kern="1200" cap="none" spc="0" baseline="0" dirty="0">
                <a:solidFill>
                  <a:srgbClr val="000000"/>
                </a:solidFill>
                <a:effectLst/>
                <a:uFillTx/>
                <a:latin typeface="Calibri"/>
              </a:rPr>
              <a:t> Cecilia </a:t>
            </a:r>
            <a:r>
              <a:rPr lang="es-AR" sz="1200" b="0" i="0" u="none" strike="noStrike" kern="1200" cap="none" spc="0" baseline="0" dirty="0" err="1">
                <a:solidFill>
                  <a:srgbClr val="000000"/>
                </a:solidFill>
                <a:effectLst/>
                <a:uFillTx/>
                <a:latin typeface="Calibri"/>
              </a:rPr>
              <a:t>referred</a:t>
            </a:r>
            <a:r>
              <a:rPr lang="es-AR" sz="1200" b="0" i="0" u="none" strike="noStrike" kern="1200" cap="none" spc="0" baseline="0" dirty="0">
                <a:solidFill>
                  <a:srgbClr val="000000"/>
                </a:solidFill>
                <a:effectLst/>
                <a:uFillTx/>
                <a:latin typeface="Calibri"/>
              </a:rPr>
              <a:t>, I Will share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you</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some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examples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findings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recommendations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related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subject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a:t>
            </a:r>
            <a:r>
              <a:rPr lang="es-AR" sz="1200" b="0" i="0" u="none" strike="noStrike" kern="1200" cap="none" spc="0" baseline="0" dirty="0">
                <a:solidFill>
                  <a:srgbClr val="000000"/>
                </a:solidFill>
                <a:effectLst/>
                <a:uFillTx/>
                <a:latin typeface="Calibri"/>
              </a:rPr>
              <a:t> are </a:t>
            </a:r>
            <a:r>
              <a:rPr lang="es-AR" sz="1200" b="0" i="0" u="none" strike="noStrike" kern="1200" cap="none" spc="0" baseline="0" dirty="0" err="1">
                <a:solidFill>
                  <a:srgbClr val="000000"/>
                </a:solidFill>
                <a:effectLst/>
                <a:uFillTx/>
                <a:latin typeface="Calibri"/>
              </a:rPr>
              <a:t>discussing</a:t>
            </a:r>
            <a:r>
              <a:rPr lang="es-AR" sz="1200" b="0" i="0" u="none" strike="noStrike" kern="1200" cap="none" spc="0" baseline="0" dirty="0">
                <a:solidFill>
                  <a:srgbClr val="000000"/>
                </a:solidFill>
                <a:effectLst/>
                <a:uFillTx/>
                <a:latin typeface="Calibri"/>
              </a:rPr>
              <a:t>.</a:t>
            </a:r>
            <a:br>
              <a:rPr lang="es-AR" sz="1200" b="0" i="0" u="none" strike="noStrike" kern="1200" cap="none" spc="0" baseline="0" dirty="0">
                <a:solidFill>
                  <a:srgbClr val="000000"/>
                </a:solidFill>
                <a:effectLst/>
                <a:uFillTx/>
                <a:latin typeface="Calibri"/>
              </a:rPr>
            </a:br>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We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chosen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present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you</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two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reports</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pPr lvl="0"/>
            <a:r>
              <a:rPr lang="es-AR" sz="1200" b="0" i="0" u="none" strike="noStrike" kern="1200" cap="none" spc="0" baseline="0" dirty="0">
                <a:solidFill>
                  <a:srgbClr val="000000"/>
                </a:solidFill>
                <a:effectLst/>
                <a:uFillTx/>
                <a:latin typeface="Calibri"/>
              </a:rPr>
              <a:t>- Audit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Programme</a:t>
            </a:r>
            <a:r>
              <a:rPr lang="es-AR" sz="1200" b="0" i="0" u="none" strike="noStrike" kern="1200" cap="none" spc="0" baseline="0" dirty="0">
                <a:solidFill>
                  <a:srgbClr val="000000"/>
                </a:solidFill>
                <a:effectLst/>
                <a:uFillTx/>
                <a:latin typeface="Calibri"/>
              </a:rPr>
              <a:t> 22 – </a:t>
            </a:r>
            <a:r>
              <a:rPr lang="es-AR" sz="1200" b="0" i="0" u="none" strike="noStrike" kern="1200" cap="none" spc="0" baseline="0" dirty="0" err="1">
                <a:solidFill>
                  <a:srgbClr val="000000"/>
                </a:solidFill>
                <a:effectLst/>
                <a:uFillTx/>
                <a:latin typeface="Calibri"/>
              </a:rPr>
              <a:t>about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Strategy</a:t>
            </a:r>
            <a:r>
              <a:rPr lang="es-AR" sz="1200" b="0" i="0" u="none" strike="noStrike" kern="1200" cap="none" spc="0" baseline="0" dirty="0">
                <a:solidFill>
                  <a:srgbClr val="000000"/>
                </a:solidFill>
                <a:effectLst/>
                <a:uFillTx/>
                <a:latin typeface="Calibri"/>
              </a:rPr>
              <a:t> </a:t>
            </a:r>
          </a:p>
          <a:p>
            <a:pPr lvl="0"/>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Specialised</a:t>
            </a:r>
            <a:r>
              <a:rPr lang="es-AR" sz="1200" b="0" i="0" u="none" strike="noStrike" kern="1200" cap="none" spc="0" baseline="0" dirty="0">
                <a:solidFill>
                  <a:srgbClr val="000000"/>
                </a:solidFill>
                <a:effectLst/>
                <a:uFillTx/>
                <a:latin typeface="Calibri"/>
              </a:rPr>
              <a:t> Audit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IMF </a:t>
            </a:r>
            <a:r>
              <a:rPr lang="es-AR" sz="1200" b="0" i="0" u="none" strike="noStrike" kern="1200" cap="none" spc="0" baseline="0" dirty="0" err="1">
                <a:solidFill>
                  <a:srgbClr val="000000"/>
                </a:solidFill>
                <a:effectLst/>
                <a:uFillTx/>
                <a:latin typeface="Calibri"/>
              </a:rPr>
              <a:t>Agreement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year</a:t>
            </a:r>
            <a:r>
              <a:rPr lang="es-AR" sz="1200" b="0" i="0" u="none" strike="noStrike" kern="1200" cap="none" spc="0" baseline="0" dirty="0">
                <a:solidFill>
                  <a:srgbClr val="000000"/>
                </a:solidFill>
                <a:effectLst/>
                <a:uFillTx/>
                <a:latin typeface="Calibri"/>
              </a:rPr>
              <a:t> 2018–2019)</a:t>
            </a:r>
          </a:p>
          <a:p>
            <a:pPr lvl="0"/>
            <a:endParaRPr lang="en-US" dirty="0"/>
          </a:p>
        </p:txBody>
      </p:sp>
      <p:sp>
        <p:nvSpPr>
          <p:cNvPr id="4" name="Marcador de número de diapositiva 3">
            <a:extLst>
              <a:ext uri="{FF2B5EF4-FFF2-40B4-BE49-F238E27FC236}">
                <a16:creationId xmlns:a16="http://schemas.microsoft.com/office/drawing/2014/main" id="{A08E65E0-BFDD-4F57-A801-CDAEE64ACC9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1DFDEC-0411-4351-96BA-FEB8BE8FC96A}" type="slidenum">
              <a:t>41</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 </a:t>
            </a:r>
            <a:r>
              <a:rPr lang="es-ES" dirty="0" err="1"/>
              <a:t>this</a:t>
            </a:r>
            <a:r>
              <a:rPr lang="es-ES" dirty="0"/>
              <a:t> </a:t>
            </a:r>
            <a:r>
              <a:rPr lang="es-ES" dirty="0" err="1"/>
              <a:t>slide</a:t>
            </a:r>
            <a:r>
              <a:rPr lang="es-ES" dirty="0"/>
              <a:t> </a:t>
            </a:r>
            <a:r>
              <a:rPr lang="es-ES" dirty="0" err="1"/>
              <a:t>we</a:t>
            </a:r>
            <a:r>
              <a:rPr lang="es-ES" dirty="0"/>
              <a:t> can </a:t>
            </a:r>
            <a:r>
              <a:rPr lang="es-ES" dirty="0" err="1"/>
              <a:t>see</a:t>
            </a:r>
            <a:r>
              <a:rPr lang="es-ES" dirty="0"/>
              <a:t> </a:t>
            </a:r>
            <a:r>
              <a:rPr lang="es-ES" dirty="0" err="1"/>
              <a:t>the</a:t>
            </a:r>
            <a:r>
              <a:rPr lang="es-ES" dirty="0"/>
              <a:t> </a:t>
            </a:r>
            <a:r>
              <a:rPr lang="es-ES" dirty="0" err="1"/>
              <a:t>composition</a:t>
            </a:r>
            <a:r>
              <a:rPr lang="es-ES" dirty="0"/>
              <a:t> </a:t>
            </a:r>
            <a:r>
              <a:rPr lang="es-ES" dirty="0" err="1"/>
              <a:t>of</a:t>
            </a:r>
            <a:r>
              <a:rPr lang="es-ES" dirty="0"/>
              <a:t> </a:t>
            </a:r>
            <a:r>
              <a:rPr lang="es-ES" dirty="0" err="1"/>
              <a:t>gross</a:t>
            </a:r>
            <a:r>
              <a:rPr lang="es-ES" dirty="0"/>
              <a:t> </a:t>
            </a:r>
            <a:r>
              <a:rPr lang="es-ES" dirty="0" err="1"/>
              <a:t>debt</a:t>
            </a:r>
            <a:r>
              <a:rPr lang="es-ES" dirty="0"/>
              <a:t> </a:t>
            </a:r>
            <a:r>
              <a:rPr lang="es-ES" dirty="0" err="1"/>
              <a:t>by</a:t>
            </a:r>
            <a:r>
              <a:rPr lang="es-ES" dirty="0"/>
              <a:t> </a:t>
            </a:r>
            <a:r>
              <a:rPr lang="es-ES" dirty="0" err="1"/>
              <a:t>creditor</a:t>
            </a:r>
            <a:endParaRPr lang="es-AR" dirty="0"/>
          </a:p>
        </p:txBody>
      </p:sp>
      <p:sp>
        <p:nvSpPr>
          <p:cNvPr id="4" name="Marcador de número de diapositiva 3"/>
          <p:cNvSpPr>
            <a:spLocks noGrp="1"/>
          </p:cNvSpPr>
          <p:nvPr>
            <p:ph type="sldNum" sz="quarter" idx="5"/>
          </p:nvPr>
        </p:nvSpPr>
        <p:spPr/>
        <p:txBody>
          <a:bodyPr/>
          <a:lstStyle/>
          <a:p>
            <a:fld id="{6A8306BD-EDDB-45EB-BD94-06C0E7414DD6}" type="slidenum">
              <a:rPr lang="es-AR" smtClean="0"/>
              <a:t>4</a:t>
            </a:fld>
            <a:endParaRPr lang="es-AR"/>
          </a:p>
        </p:txBody>
      </p:sp>
    </p:spTree>
    <p:extLst>
      <p:ext uri="{BB962C8B-B14F-4D97-AF65-F5344CB8AC3E}">
        <p14:creationId xmlns:p14="http://schemas.microsoft.com/office/powerpoint/2010/main" val="1554239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A7EDF84-44F7-4EC6-93ED-F9A3292D8EA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096CBA4-DEE5-45B6-94CF-4AB797D933D2}"/>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Let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begin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concerning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strategy</a:t>
            </a:r>
            <a:r>
              <a:rPr lang="es-AR" sz="1200" b="0" i="0" u="none" strike="noStrike" kern="1200" cap="none" spc="0" baseline="0" dirty="0">
                <a:solidFill>
                  <a:srgbClr val="000000"/>
                </a:solidFill>
                <a:effectLst/>
                <a:uFillTx/>
                <a:latin typeface="Calibri"/>
              </a:rPr>
              <a:t>. </a:t>
            </a:r>
          </a:p>
          <a:p>
            <a:endParaRPr lang="es-AR" sz="1200" b="0" i="0" u="none" strike="noStrike" kern="1200" cap="none" spc="0" baseline="0" dirty="0">
              <a:solidFill>
                <a:srgbClr val="000000"/>
              </a:solidFill>
              <a:effectLst/>
              <a:uFillTx/>
              <a:latin typeface="Calibri"/>
            </a:endParaRPr>
          </a:p>
          <a:p>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laid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foundation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robust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approach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management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assessment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has </a:t>
            </a:r>
            <a:r>
              <a:rPr lang="es-AR" sz="1200" b="0" i="0" u="none" strike="noStrike" kern="1200" cap="none" spc="0" baseline="0" dirty="0" err="1">
                <a:solidFill>
                  <a:srgbClr val="000000"/>
                </a:solidFill>
                <a:effectLst/>
                <a:uFillTx/>
                <a:latin typeface="Calibri"/>
              </a:rPr>
              <a:t>since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been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followed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further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particularly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Accountability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process</a:t>
            </a:r>
            <a:r>
              <a:rPr lang="es-AR" sz="1200" b="0" i="0" u="none" strike="noStrike" kern="1200" cap="none" spc="0" baseline="0" dirty="0">
                <a:solidFill>
                  <a:srgbClr val="000000"/>
                </a:solidFill>
                <a:effectLst/>
                <a:uFillTx/>
                <a:latin typeface="Calibri"/>
              </a:rPr>
              <a:t>. Audit </a:t>
            </a:r>
            <a:r>
              <a:rPr lang="es-AR" sz="1200" b="0" i="0" u="none" strike="noStrike" kern="1200" cap="none" spc="0" baseline="0" dirty="0" err="1">
                <a:solidFill>
                  <a:srgbClr val="000000"/>
                </a:solidFill>
                <a:effectLst/>
                <a:uFillTx/>
                <a:latin typeface="Calibri"/>
              </a:rPr>
              <a:t>criteria</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included</a:t>
            </a:r>
            <a:r>
              <a:rPr lang="es-AR" sz="1200" b="0" i="0" u="none" strike="noStrike" kern="1200" cap="none" spc="0" baseline="0" dirty="0">
                <a:solidFill>
                  <a:srgbClr val="000000"/>
                </a:solidFill>
                <a:effectLst/>
                <a:uFillTx/>
                <a:latin typeface="Calibri"/>
              </a:rPr>
              <a:t> ISSAI </a:t>
            </a:r>
            <a:r>
              <a:rPr lang="es-AR" sz="1200" b="0" i="0" u="none" strike="noStrike" kern="1200" cap="none" spc="0" baseline="0" dirty="0" err="1">
                <a:solidFill>
                  <a:srgbClr val="000000"/>
                </a:solidFill>
                <a:effectLst/>
                <a:uFillTx/>
                <a:latin typeface="Calibri"/>
              </a:rPr>
              <a:t>Level</a:t>
            </a:r>
            <a:r>
              <a:rPr lang="es-AR" sz="1200" b="0" i="0" u="none" strike="noStrike" kern="1200" cap="none" spc="0" baseline="0" dirty="0">
                <a:solidFill>
                  <a:srgbClr val="000000"/>
                </a:solidFill>
                <a:effectLst/>
                <a:uFillTx/>
                <a:latin typeface="Calibri"/>
              </a:rPr>
              <a:t> 4 </a:t>
            </a:r>
            <a:r>
              <a:rPr lang="es-AR" sz="1200" b="0" i="0" u="none" strike="noStrike" kern="1200" cap="none" spc="0" baseline="0" dirty="0" err="1">
                <a:solidFill>
                  <a:srgbClr val="000000"/>
                </a:solidFill>
                <a:effectLst/>
                <a:uFillTx/>
                <a:latin typeface="Calibri"/>
              </a:rPr>
              <a:t>standards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applicable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public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time,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2012 IDI-WGPD </a:t>
            </a:r>
            <a:r>
              <a:rPr lang="es-AR" sz="1200" b="0" i="0" u="none" strike="noStrike" kern="1200" cap="none" spc="0" baseline="0" dirty="0" err="1">
                <a:solidFill>
                  <a:srgbClr val="000000"/>
                </a:solidFill>
                <a:effectLst/>
                <a:uFillTx/>
                <a:latin typeface="Calibri"/>
              </a:rPr>
              <a:t>Guidelines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World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Bank’s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DeMPA</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tool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UNCTAD’s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Principles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Responsible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Sovereign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Lending</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Borrowing</a:t>
            </a:r>
            <a:r>
              <a:rPr lang="es-AR" sz="1200" b="0" i="0" u="none" strike="noStrike" kern="1200" cap="none" spc="0" baseline="0" dirty="0">
                <a:solidFill>
                  <a:srgbClr val="000000"/>
                </a:solidFill>
                <a:effectLst/>
                <a:uFillTx/>
                <a:latin typeface="Calibri"/>
              </a:rPr>
              <a:t>, and IMF/</a:t>
            </a:r>
            <a:r>
              <a:rPr lang="es-AR" sz="1200" b="0" i="0" u="none" strike="noStrike" kern="1200" cap="none" spc="0" baseline="0" dirty="0" err="1">
                <a:solidFill>
                  <a:srgbClr val="000000"/>
                </a:solidFill>
                <a:effectLst/>
                <a:uFillTx/>
                <a:latin typeface="Calibri"/>
              </a:rPr>
              <a:t>World</a:t>
            </a:r>
            <a:r>
              <a:rPr lang="es-AR" sz="1200" b="0" i="0" u="none" strike="noStrike" kern="1200" cap="none" spc="0" baseline="0" dirty="0">
                <a:solidFill>
                  <a:srgbClr val="000000"/>
                </a:solidFill>
                <a:effectLst/>
                <a:uFillTx/>
                <a:latin typeface="Calibri"/>
              </a:rPr>
              <a:t> Bank </a:t>
            </a:r>
            <a:r>
              <a:rPr lang="es-AR" sz="1200" b="0" i="0" u="none" strike="noStrike" kern="1200" cap="none" spc="0" baseline="0" dirty="0" err="1">
                <a:solidFill>
                  <a:srgbClr val="000000"/>
                </a:solidFill>
                <a:effectLst/>
                <a:uFillTx/>
                <a:latin typeface="Calibri"/>
              </a:rPr>
              <a:t>revised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management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guidelines</a:t>
            </a:r>
            <a:r>
              <a:rPr lang="es-AR" sz="1200" b="0" i="0" u="none" strike="noStrike" kern="1200" cap="none" spc="0" baseline="0" dirty="0">
                <a:solidFill>
                  <a:srgbClr val="000000"/>
                </a:solidFill>
                <a:effectLst/>
                <a:uFillTx/>
                <a:latin typeface="Calibri"/>
              </a:rPr>
              <a:t>.</a:t>
            </a:r>
          </a:p>
          <a:p>
            <a:pPr lvl="0"/>
            <a:endParaRPr lang="en-US" dirty="0"/>
          </a:p>
        </p:txBody>
      </p:sp>
      <p:sp>
        <p:nvSpPr>
          <p:cNvPr id="4" name="Marcador de número de diapositiva 3">
            <a:extLst>
              <a:ext uri="{FF2B5EF4-FFF2-40B4-BE49-F238E27FC236}">
                <a16:creationId xmlns:a16="http://schemas.microsoft.com/office/drawing/2014/main" id="{63A55060-9583-4907-963D-D77D93F792C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31029F-7316-44CE-A394-8201F7A6CC0E}" type="slidenum">
              <a:t>42</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667E47F-A644-421E-BFCE-77A3C9D1839E}"/>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2C866580-9471-4054-B7A5-5C4418078617}"/>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found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auditee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lacked</a:t>
            </a:r>
            <a:r>
              <a:rPr lang="es-AR" sz="1200" b="0" i="0" u="none" strike="noStrike" kern="1200" cap="none" spc="0" baseline="0" dirty="0">
                <a:solidFill>
                  <a:srgbClr val="000000"/>
                </a:solidFill>
                <a:effectLst/>
                <a:uFillTx/>
                <a:latin typeface="Calibri"/>
              </a:rPr>
              <a:t> a formal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strategy</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no </a:t>
            </a:r>
            <a:r>
              <a:rPr lang="es-AR" sz="1200" b="0" i="0" u="none" strike="noStrike" kern="1200" cap="none" spc="0" baseline="0" dirty="0" err="1">
                <a:solidFill>
                  <a:srgbClr val="000000"/>
                </a:solidFill>
                <a:effectLst/>
                <a:uFillTx/>
                <a:latin typeface="Calibri"/>
              </a:rPr>
              <a:t>function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related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been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clearly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defined</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regulations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auditee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equated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task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estimating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borrowing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needs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framework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budget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preparation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lack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systematic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risk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analysis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comprehensive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identification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contingent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liabilities</a:t>
            </a:r>
            <a:r>
              <a:rPr lang="es-AR" sz="1200" b="0" i="0" u="none" strike="noStrike" kern="1200" cap="none" spc="0" baseline="0" dirty="0">
                <a:solidFill>
                  <a:srgbClr val="000000"/>
                </a:solidFill>
                <a:effectLst/>
                <a:uFillTx/>
                <a:latin typeface="Calibri"/>
              </a:rPr>
              <a:t>.</a:t>
            </a:r>
          </a:p>
          <a:p>
            <a:endParaRPr lang="es-AR" dirty="0"/>
          </a:p>
        </p:txBody>
      </p:sp>
      <p:sp>
        <p:nvSpPr>
          <p:cNvPr id="4" name="Marcador de número de diapositiva 3">
            <a:extLst>
              <a:ext uri="{FF2B5EF4-FFF2-40B4-BE49-F238E27FC236}">
                <a16:creationId xmlns:a16="http://schemas.microsoft.com/office/drawing/2014/main" id="{188D0EE3-35F6-460A-AFED-ED3936FBD1B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A13965-CD41-42E4-A48B-71F357A41371}" type="slidenum">
              <a:t>43</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7234598-1BB3-4E67-9807-6FE828C0A01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020A2DF-314C-45C6-9572-5AE12C6A4A07}"/>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Recommendations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included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developing</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strategy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based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sound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practices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establishing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broad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guidelines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calculating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vulnerability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indicators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defining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medium-term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management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objectives</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broader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approach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contingent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liabilities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advised</a:t>
            </a:r>
            <a:r>
              <a:rPr lang="es-AR" sz="1200" b="0" i="0" u="none" strike="noStrike" kern="1200" cap="none" spc="0" baseline="0" dirty="0">
                <a:solidFill>
                  <a:srgbClr val="000000"/>
                </a:solidFill>
                <a:effectLst/>
                <a:uFillTx/>
                <a:latin typeface="Calibri"/>
              </a:rPr>
              <a:t>.</a:t>
            </a:r>
          </a:p>
          <a:p>
            <a:endParaRPr lang="es-AR" dirty="0"/>
          </a:p>
        </p:txBody>
      </p:sp>
      <p:sp>
        <p:nvSpPr>
          <p:cNvPr id="4" name="Marcador de número de diapositiva 3">
            <a:extLst>
              <a:ext uri="{FF2B5EF4-FFF2-40B4-BE49-F238E27FC236}">
                <a16:creationId xmlns:a16="http://schemas.microsoft.com/office/drawing/2014/main" id="{D84FC44C-30AA-49D0-B701-90891768E5F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79B056-8FD3-4C0F-8BF0-FF12ADD29BD6}" type="slidenum">
              <a:t>44</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41D4442-3836-4FEB-8C74-E933FE9556B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9DF4F34-ABA3-4CC6-8B22-142BF62A49D9}"/>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Another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relevant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our</a:t>
            </a:r>
            <a:r>
              <a:rPr lang="es-AR" sz="1200" b="0" i="0" u="none" strike="noStrike" kern="1200" cap="none" spc="0" baseline="0" dirty="0">
                <a:solidFill>
                  <a:srgbClr val="000000"/>
                </a:solidFill>
                <a:effectLst/>
                <a:uFillTx/>
                <a:latin typeface="Calibri"/>
              </a:rPr>
              <a:t> SAI </a:t>
            </a:r>
            <a:r>
              <a:rPr lang="es-AR" sz="1200" b="0" i="0" u="none" strike="noStrike" kern="1200" cap="none" spc="0" baseline="0" dirty="0" err="1">
                <a:solidFill>
                  <a:srgbClr val="000000"/>
                </a:solidFill>
                <a:effectLst/>
                <a:uFillTx/>
                <a:latin typeface="Calibri"/>
              </a:rPr>
              <a:t>concerns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2018 </a:t>
            </a:r>
            <a:r>
              <a:rPr lang="es-AR" sz="1200" b="0" i="0" u="none" strike="noStrike" kern="1200" cap="none" spc="0" baseline="0" dirty="0" err="1">
                <a:solidFill>
                  <a:srgbClr val="000000"/>
                </a:solidFill>
                <a:effectLst/>
                <a:uFillTx/>
                <a:latin typeface="Calibri"/>
              </a:rPr>
              <a:t>agreement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IMF.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sources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criteria</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National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Constitution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Financial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Administration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Law</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regulations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proper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advisory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transparency</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administrative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procedures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considered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sound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practices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such</a:t>
            </a:r>
            <a:r>
              <a:rPr lang="es-AR" sz="1200" b="0" i="0" u="none" strike="noStrike" kern="1200" cap="none" spc="0" baseline="0" dirty="0">
                <a:solidFill>
                  <a:srgbClr val="000000"/>
                </a:solidFill>
                <a:effectLst/>
                <a:uFillTx/>
                <a:latin typeface="Calibri"/>
              </a:rPr>
              <a:t> as GUID 5250, </a:t>
            </a:r>
            <a:r>
              <a:rPr lang="es-AR" sz="1200" b="0" i="0" u="none" strike="noStrike" kern="1200" cap="none" spc="0" baseline="0" dirty="0" err="1">
                <a:solidFill>
                  <a:srgbClr val="000000"/>
                </a:solidFill>
                <a:effectLst/>
                <a:uFillTx/>
                <a:latin typeface="Calibri"/>
              </a:rPr>
              <a:t>DeMPA</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tool</a:t>
            </a:r>
            <a:r>
              <a:rPr lang="es-AR" sz="1200" b="0" i="0" u="none" strike="noStrike" kern="1200" cap="none" spc="0" baseline="0" dirty="0">
                <a:solidFill>
                  <a:srgbClr val="000000"/>
                </a:solidFill>
                <a:effectLst/>
                <a:uFillTx/>
                <a:latin typeface="Calibri"/>
              </a:rPr>
              <a:t>, UNCTAD </a:t>
            </a:r>
            <a:r>
              <a:rPr lang="es-AR" sz="1200" b="0" i="0" u="none" strike="noStrike" kern="1200" cap="none" spc="0" baseline="0" dirty="0" err="1">
                <a:solidFill>
                  <a:srgbClr val="000000"/>
                </a:solidFill>
                <a:effectLst/>
                <a:uFillTx/>
                <a:latin typeface="Calibri"/>
              </a:rPr>
              <a:t>Principles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IMF’s</a:t>
            </a:r>
            <a:r>
              <a:rPr lang="es-AR" sz="1200" b="0" i="0" u="none" strike="noStrike" kern="1200" cap="none" spc="0" baseline="0" dirty="0">
                <a:solidFill>
                  <a:srgbClr val="000000"/>
                </a:solidFill>
                <a:effectLst/>
                <a:uFillTx/>
                <a:latin typeface="Calibri"/>
              </a:rPr>
              <a:t> 2014 </a:t>
            </a:r>
            <a:r>
              <a:rPr lang="es-AR" sz="1200" b="0" i="0" u="none" strike="noStrike" kern="1200" cap="none" spc="0" baseline="0" dirty="0" err="1">
                <a:solidFill>
                  <a:srgbClr val="000000"/>
                </a:solidFill>
                <a:effectLst/>
                <a:uFillTx/>
                <a:latin typeface="Calibri"/>
              </a:rPr>
              <a:t>Guidelines</a:t>
            </a:r>
            <a:r>
              <a:rPr lang="es-AR" sz="1200" b="0" i="0" u="none" strike="noStrike" kern="1200" cap="none" spc="0" baseline="0" dirty="0">
                <a:solidFill>
                  <a:srgbClr val="000000"/>
                </a:solidFill>
                <a:effectLst/>
                <a:uFillTx/>
                <a:latin typeface="Calibri"/>
              </a:rPr>
              <a:t>.</a:t>
            </a:r>
          </a:p>
          <a:p>
            <a:pPr lvl="0"/>
            <a:endParaRPr lang="es-AR" dirty="0"/>
          </a:p>
        </p:txBody>
      </p:sp>
      <p:sp>
        <p:nvSpPr>
          <p:cNvPr id="4" name="Marcador de número de diapositiva 3">
            <a:extLst>
              <a:ext uri="{FF2B5EF4-FFF2-40B4-BE49-F238E27FC236}">
                <a16:creationId xmlns:a16="http://schemas.microsoft.com/office/drawing/2014/main" id="{F042F0E5-099B-408D-BBF8-5B7A8AFB08D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7B45A0-6B77-4665-AD98-E3F7627C574C}" type="slidenum">
              <a:t>45</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2052D1D-6136-4F07-A460-DE26E663B17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17A0609-9D03-46BB-8A16-46FCDB6AEC03}"/>
              </a:ext>
            </a:extLst>
          </p:cNvPr>
          <p:cNvSpPr txBox="1">
            <a:spLocks noGrp="1"/>
          </p:cNvSpPr>
          <p:nvPr>
            <p:ph type="body" sz="quarter" idx="1"/>
          </p:nvPr>
        </p:nvSpPr>
        <p:spPr/>
        <p:txBody>
          <a:bodyPr/>
          <a:lstStyle/>
          <a:p>
            <a:r>
              <a:rPr lang="es-AR" sz="1200" b="0" i="0" u="none" strike="noStrike" kern="1200" cap="none" spc="0" baseline="0" dirty="0">
                <a:solidFill>
                  <a:srgbClr val="000000"/>
                </a:solidFill>
                <a:effectLst/>
                <a:uFillTx/>
                <a:latin typeface="Calibri"/>
              </a:rPr>
              <a:t>Key </a:t>
            </a:r>
            <a:r>
              <a:rPr lang="es-AR" sz="1200" b="0" i="0" u="none" strike="noStrike" kern="1200" cap="none" spc="0" baseline="0" dirty="0" err="1">
                <a:solidFill>
                  <a:srgbClr val="000000"/>
                </a:solidFill>
                <a:effectLst/>
                <a:uFillTx/>
                <a:latin typeface="Calibri"/>
              </a:rPr>
              <a:t>findings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included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absence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proper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authorisation</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competence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Article</a:t>
            </a:r>
            <a:r>
              <a:rPr lang="es-AR" sz="1200" b="0" i="0" u="none" strike="noStrike" kern="1200" cap="none" spc="0" baseline="0" dirty="0">
                <a:solidFill>
                  <a:srgbClr val="000000"/>
                </a:solidFill>
                <a:effectLst/>
                <a:uFillTx/>
                <a:latin typeface="Calibri"/>
              </a:rPr>
              <a:t> 61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Financial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Administration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breached</a:t>
            </a:r>
            <a:r>
              <a:rPr lang="es-AR" sz="1200" b="0" i="0" u="none" strike="noStrike" kern="1200" cap="none" spc="0" baseline="0" dirty="0">
                <a:solidFill>
                  <a:srgbClr val="000000"/>
                </a:solidFill>
                <a:effectLst/>
                <a:uFillTx/>
                <a:latin typeface="Calibri"/>
              </a:rPr>
              <a:t>, as no </a:t>
            </a:r>
            <a:r>
              <a:rPr lang="es-AR" sz="1200" b="0" i="0" u="none" strike="noStrike" kern="1200" cap="none" spc="0" baseline="0" dirty="0" err="1">
                <a:solidFill>
                  <a:srgbClr val="000000"/>
                </a:solidFill>
                <a:effectLst/>
                <a:uFillTx/>
                <a:latin typeface="Calibri"/>
              </a:rPr>
              <a:t>opinion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obtained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from</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Central Bank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operation’s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impact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balance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payments</a:t>
            </a:r>
            <a:r>
              <a:rPr lang="es-AR" sz="1200" b="0" i="0" u="none" strike="noStrike" kern="1200" cap="none" spc="0" baseline="0" dirty="0">
                <a:solidFill>
                  <a:srgbClr val="000000"/>
                </a:solidFill>
                <a:effectLst/>
                <a:uFillTx/>
                <a:latin typeface="Calibri"/>
              </a:rPr>
              <a:t>. Core </a:t>
            </a:r>
            <a:r>
              <a:rPr lang="es-AR" sz="1200" b="0" i="0" u="none" strike="noStrike" kern="1200" cap="none" spc="0" baseline="0" dirty="0" err="1">
                <a:solidFill>
                  <a:srgbClr val="000000"/>
                </a:solidFill>
                <a:effectLst/>
                <a:uFillTx/>
                <a:latin typeface="Calibri"/>
              </a:rPr>
              <a:t>institutions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like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Cabinet</a:t>
            </a:r>
            <a:r>
              <a:rPr lang="es-AR" sz="1200" b="0" i="0" u="none" strike="noStrike" kern="1200" cap="none" spc="0" baseline="0" dirty="0">
                <a:solidFill>
                  <a:srgbClr val="000000"/>
                </a:solidFill>
                <a:effectLst/>
                <a:uFillTx/>
                <a:latin typeface="Calibri"/>
              </a:rPr>
              <a:t> Office, Budget Office, and </a:t>
            </a:r>
            <a:r>
              <a:rPr lang="es-AR" sz="1200" b="0" i="0" u="none" strike="noStrike" kern="1200" cap="none" spc="0" baseline="0" dirty="0" err="1">
                <a:solidFill>
                  <a:srgbClr val="000000"/>
                </a:solidFill>
                <a:effectLst/>
                <a:uFillTx/>
                <a:latin typeface="Calibri"/>
              </a:rPr>
              <a:t>Internal</a:t>
            </a:r>
            <a:r>
              <a:rPr lang="es-AR" sz="1200" b="0" i="0" u="none" strike="noStrike" kern="1200" cap="none" spc="0" baseline="0" dirty="0">
                <a:solidFill>
                  <a:srgbClr val="000000"/>
                </a:solidFill>
                <a:effectLst/>
                <a:uFillTx/>
                <a:latin typeface="Calibri"/>
              </a:rPr>
              <a:t> Audit </a:t>
            </a:r>
            <a:r>
              <a:rPr lang="es-AR" sz="1200" b="0" i="0" u="none" strike="noStrike" kern="1200" cap="none" spc="0" baseline="0" dirty="0" err="1">
                <a:solidFill>
                  <a:srgbClr val="000000"/>
                </a:solidFill>
                <a:effectLst/>
                <a:uFillTx/>
                <a:latin typeface="Calibri"/>
              </a:rPr>
              <a:t>Unit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not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involved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lack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several</a:t>
            </a:r>
            <a:r>
              <a:rPr lang="es-AR" sz="1200" b="0" i="0" u="none" strike="noStrike" kern="1200" cap="none" spc="0" baseline="0" dirty="0">
                <a:solidFill>
                  <a:srgbClr val="000000"/>
                </a:solidFill>
                <a:effectLst/>
                <a:uFillTx/>
                <a:latin typeface="Calibri"/>
              </a:rPr>
              <a:t> análisis </a:t>
            </a:r>
            <a:r>
              <a:rPr lang="es-AR" sz="1200" b="0" i="0" u="none" strike="noStrike" kern="1200" cap="none" spc="0" baseline="0" dirty="0" err="1">
                <a:solidFill>
                  <a:srgbClr val="000000"/>
                </a:solidFill>
                <a:effectLst/>
                <a:uFillTx/>
                <a:latin typeface="Calibri"/>
              </a:rPr>
              <a:t>like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cost</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risk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repayment</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solvency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among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others</a:t>
            </a:r>
            <a:r>
              <a:rPr lang="es-AR" sz="1200" b="0" i="0" u="none" strike="noStrike" kern="1200" cap="none" spc="0" baseline="0" dirty="0">
                <a:solidFill>
                  <a:srgbClr val="000000"/>
                </a:solidFill>
                <a:effectLst/>
                <a:uFillTx/>
                <a:latin typeface="Calibri"/>
              </a:rPr>
              <a:t>.</a:t>
            </a:r>
          </a:p>
        </p:txBody>
      </p:sp>
      <p:sp>
        <p:nvSpPr>
          <p:cNvPr id="4" name="Marcador de número de diapositiva 3">
            <a:extLst>
              <a:ext uri="{FF2B5EF4-FFF2-40B4-BE49-F238E27FC236}">
                <a16:creationId xmlns:a16="http://schemas.microsoft.com/office/drawing/2014/main" id="{C9C74D26-C4F1-4D8D-959B-60B15DECAA5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27820E-3274-4754-A043-DACD17CFCE0F}" type="slidenum">
              <a:t>46</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AD3A677-8B2D-4D1F-9F37-F7DF84E9083C}"/>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AC3961F-F9BA-4F0B-8DAC-58359E79ECDD}"/>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Moreover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signing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agreement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IMF </a:t>
            </a:r>
            <a:r>
              <a:rPr lang="es-AR" sz="1200" b="0" i="0" u="none" strike="noStrike" kern="1200" cap="none" spc="0" baseline="0" dirty="0" err="1">
                <a:solidFill>
                  <a:srgbClr val="000000"/>
                </a:solidFill>
                <a:effectLst/>
                <a:uFillTx/>
                <a:latin typeface="Calibri"/>
              </a:rPr>
              <a:t>had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an</a:t>
            </a:r>
            <a:r>
              <a:rPr lang="es-AR" sz="1200" b="0" i="0" u="none" strike="noStrike" kern="1200" cap="none" spc="0" baseline="0" dirty="0">
                <a:solidFill>
                  <a:srgbClr val="000000"/>
                </a:solidFill>
                <a:effectLst/>
                <a:uFillTx/>
                <a:latin typeface="Calibri"/>
              </a:rPr>
              <a:t> adverse </a:t>
            </a:r>
            <a:r>
              <a:rPr lang="es-AR" sz="1200" b="0" i="0" u="none" strike="noStrike" kern="1200" cap="none" spc="0" baseline="0" dirty="0" err="1">
                <a:solidFill>
                  <a:srgbClr val="000000"/>
                </a:solidFill>
                <a:effectLst/>
                <a:uFillTx/>
                <a:latin typeface="Calibri"/>
              </a:rPr>
              <a:t>impact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structure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due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currency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amount</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terms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increased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risk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a:t>
            </a:r>
            <a:br>
              <a:rPr lang="es-AR" sz="1200" b="0" i="0" u="none" strike="noStrike" kern="1200" cap="none" spc="0" baseline="0" dirty="0">
                <a:solidFill>
                  <a:srgbClr val="000000"/>
                </a:solidFill>
                <a:effectLst/>
                <a:uFillTx/>
                <a:latin typeface="Calibri"/>
              </a:rPr>
            </a:br>
            <a:r>
              <a:rPr lang="es-AR" sz="1200" b="0" i="0" u="none" strike="noStrike" kern="1200" cap="none" spc="0" baseline="0" dirty="0">
                <a:solidFill>
                  <a:srgbClr val="000000"/>
                </a:solidFill>
                <a:effectLst/>
                <a:uFillTx/>
                <a:latin typeface="Calibri"/>
              </a:rPr>
              <a:t>As </a:t>
            </a:r>
            <a:r>
              <a:rPr lang="es-AR" sz="1200" b="0" i="0" u="none" strike="noStrike" kern="1200" cap="none" spc="0" baseline="0" dirty="0" err="1">
                <a:solidFill>
                  <a:srgbClr val="000000"/>
                </a:solidFill>
                <a:effectLst/>
                <a:uFillTx/>
                <a:latin typeface="Calibri"/>
              </a:rPr>
              <a:t>an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additional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fact</a:t>
            </a:r>
            <a:r>
              <a:rPr lang="es-AR" sz="1200" b="0" i="0" u="none" strike="noStrike" kern="1200" cap="none" spc="0" baseline="0" dirty="0">
                <a:solidFill>
                  <a:srgbClr val="000000"/>
                </a:solidFill>
                <a:effectLst/>
                <a:uFillTx/>
                <a:latin typeface="Calibri"/>
              </a:rPr>
              <a:t>: in 2018,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accounted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36%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year’s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issuances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while</a:t>
            </a:r>
            <a:r>
              <a:rPr lang="es-AR" sz="1200" b="0" i="0" u="none" strike="noStrike" kern="1200" cap="none" spc="0" baseline="0" dirty="0">
                <a:solidFill>
                  <a:srgbClr val="000000"/>
                </a:solidFill>
                <a:effectLst/>
                <a:uFillTx/>
                <a:latin typeface="Calibri"/>
              </a:rPr>
              <a:t> in 2019,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represented</a:t>
            </a:r>
            <a:r>
              <a:rPr lang="es-AR" sz="1200" b="0" i="0" u="none" strike="noStrike" kern="1200" cap="none" spc="0" baseline="0" dirty="0">
                <a:solidFill>
                  <a:srgbClr val="000000"/>
                </a:solidFill>
                <a:effectLst/>
                <a:uFillTx/>
                <a:latin typeface="Calibri"/>
              </a:rPr>
              <a:t> 14%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total </a:t>
            </a:r>
            <a:r>
              <a:rPr lang="es-AR" sz="1200" b="0" i="0" u="none" strike="noStrike" kern="1200" cap="none" spc="0" baseline="0" dirty="0" err="1">
                <a:solidFill>
                  <a:srgbClr val="000000"/>
                </a:solidFill>
                <a:effectLst/>
                <a:uFillTx/>
                <a:latin typeface="Calibri"/>
              </a:rPr>
              <a:t>direct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a:t>
            </a:r>
          </a:p>
          <a:p>
            <a:pPr lvl="0"/>
            <a:endParaRPr lang="es-AR" dirty="0">
              <a:cs typeface="Calibri"/>
            </a:endParaRPr>
          </a:p>
        </p:txBody>
      </p:sp>
      <p:sp>
        <p:nvSpPr>
          <p:cNvPr id="4" name="Marcador de número de diapositiva 3">
            <a:extLst>
              <a:ext uri="{FF2B5EF4-FFF2-40B4-BE49-F238E27FC236}">
                <a16:creationId xmlns:a16="http://schemas.microsoft.com/office/drawing/2014/main" id="{16564FAC-06C0-40FC-A570-B2308602ED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A96512-D538-4AF3-AE5F-3048C7153E6C}" type="slidenum">
              <a:t>47</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A23D04-6D84-46DC-8FFC-1FCEB28E1CAF}"/>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5F30340-CB6E-424B-B133-CE45B776D46D}"/>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Recommendations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emphasised</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involving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relevant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technical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bodies</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both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decision</a:t>
            </a:r>
            <a:r>
              <a:rPr lang="es-AR" sz="1200" b="0" i="0" u="none" strike="noStrike" kern="1200" cap="none" spc="0" baseline="0" dirty="0">
                <a:solidFill>
                  <a:srgbClr val="000000"/>
                </a:solidFill>
                <a:effectLst/>
                <a:uFillTx/>
                <a:latin typeface="Calibri"/>
              </a:rPr>
              <a:t> and legal </a:t>
            </a:r>
            <a:r>
              <a:rPr lang="es-AR" sz="1200" b="0" i="0" u="none" strike="noStrike" kern="1200" cap="none" spc="0" baseline="0" dirty="0" err="1">
                <a:solidFill>
                  <a:srgbClr val="000000"/>
                </a:solidFill>
                <a:effectLst/>
                <a:uFillTx/>
                <a:latin typeface="Calibri"/>
              </a:rPr>
              <a:t>review</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processes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recommended</a:t>
            </a:r>
            <a:r>
              <a:rPr lang="es-AR" sz="1200" b="0" i="0" u="none" strike="noStrike" kern="1200" cap="none" spc="0" baseline="0" dirty="0">
                <a:solidFill>
                  <a:srgbClr val="000000"/>
                </a:solidFill>
                <a:effectLst/>
                <a:uFillTx/>
                <a:latin typeface="Calibri"/>
              </a:rPr>
              <a:t> full </a:t>
            </a:r>
            <a:r>
              <a:rPr lang="es-AR" sz="1200" b="0" i="0" u="none" strike="noStrike" kern="1200" cap="none" spc="0" baseline="0" dirty="0" err="1">
                <a:solidFill>
                  <a:srgbClr val="000000"/>
                </a:solidFill>
                <a:effectLst/>
                <a:uFillTx/>
                <a:latin typeface="Calibri"/>
              </a:rPr>
              <a:t>compliance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applicable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regulations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especially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multilateral </a:t>
            </a:r>
            <a:r>
              <a:rPr lang="es-AR" sz="1200" b="0" i="0" u="none" strike="noStrike" kern="1200" cap="none" spc="0" baseline="0" dirty="0" err="1">
                <a:solidFill>
                  <a:srgbClr val="000000"/>
                </a:solidFill>
                <a:effectLst/>
                <a:uFillTx/>
                <a:latin typeface="Calibri"/>
              </a:rPr>
              <a:t>loans</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proposed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establishing</a:t>
            </a:r>
            <a:r>
              <a:rPr lang="es-AR" sz="1200" b="0" i="0" u="none" strike="noStrike" kern="1200" cap="none" spc="0" baseline="0" dirty="0">
                <a:solidFill>
                  <a:srgbClr val="000000"/>
                </a:solidFill>
                <a:effectLst/>
                <a:uFillTx/>
                <a:latin typeface="Calibri"/>
              </a:rPr>
              <a:t> formal </a:t>
            </a:r>
            <a:r>
              <a:rPr lang="es-AR" sz="1200" b="0" i="0" u="none" strike="noStrike" kern="1200" cap="none" spc="0" baseline="0" dirty="0" err="1">
                <a:solidFill>
                  <a:srgbClr val="000000"/>
                </a:solidFill>
                <a:effectLst/>
                <a:uFillTx/>
                <a:latin typeface="Calibri"/>
              </a:rPr>
              <a:t>procedures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involving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middle</a:t>
            </a:r>
            <a:r>
              <a:rPr lang="es-AR" sz="1200" b="0" i="0" u="none" strike="noStrike" kern="1200" cap="none" spc="0" baseline="0" dirty="0">
                <a:solidFill>
                  <a:srgbClr val="000000"/>
                </a:solidFill>
                <a:effectLst/>
                <a:uFillTx/>
                <a:latin typeface="Calibri"/>
              </a:rPr>
              <a:t> office, </a:t>
            </a:r>
            <a:r>
              <a:rPr lang="es-AR" sz="1200" b="0" i="0" u="none" strike="noStrike" kern="1200" cap="none" spc="0" baseline="0" dirty="0" err="1">
                <a:solidFill>
                  <a:srgbClr val="000000"/>
                </a:solidFill>
                <a:effectLst/>
                <a:uFillTx/>
                <a:latin typeface="Calibri"/>
              </a:rPr>
              <a:t>internal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Office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Treasury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Attorney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proper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advice</a:t>
            </a:r>
            <a:r>
              <a:rPr lang="es-AR" sz="1200" b="0" i="0" u="none" strike="noStrike" kern="1200" cap="none" spc="0" baseline="0" dirty="0">
                <a:solidFill>
                  <a:srgbClr val="000000"/>
                </a:solidFill>
                <a:effectLst/>
                <a:uFillTx/>
                <a:latin typeface="Calibri"/>
              </a:rPr>
              <a:t>.</a:t>
            </a:r>
          </a:p>
          <a:p>
            <a:pPr lvl="0"/>
            <a:endParaRPr lang="es-AR" dirty="0">
              <a:cs typeface="Calibri"/>
            </a:endParaRPr>
          </a:p>
        </p:txBody>
      </p:sp>
      <p:sp>
        <p:nvSpPr>
          <p:cNvPr id="4" name="Marcador de número de diapositiva 3">
            <a:extLst>
              <a:ext uri="{FF2B5EF4-FFF2-40B4-BE49-F238E27FC236}">
                <a16:creationId xmlns:a16="http://schemas.microsoft.com/office/drawing/2014/main" id="{0545803E-4A27-4770-8D82-ECA73B912A7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75A5A5-C82F-421C-8ABB-30A2C15E391F}" type="slidenum">
              <a:t>48</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5BB6465-F01A-4397-B873-5C29EF31FA9E}"/>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414F154-D8C6-45DE-A6D0-542EA74D88F3}"/>
              </a:ext>
            </a:extLst>
          </p:cNvPr>
          <p:cNvSpPr txBox="1">
            <a:spLocks noGrp="1"/>
          </p:cNvSpPr>
          <p:nvPr>
            <p:ph type="body" sz="quarter" idx="1"/>
          </p:nvPr>
        </p:nvSpPr>
        <p:spPr/>
        <p:txBody>
          <a:bodyPr/>
          <a:lstStyle/>
          <a:p>
            <a:r>
              <a:rPr lang="es-AR" sz="1200" b="1" i="0" u="none" strike="noStrike" kern="1200" cap="none" spc="0" baseline="0" dirty="0" err="1">
                <a:solidFill>
                  <a:srgbClr val="000000"/>
                </a:solidFill>
                <a:effectLst/>
                <a:uFillTx/>
                <a:latin typeface="Calibri"/>
              </a:rPr>
              <a:t>It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was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also</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recommended</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to</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document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the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rationale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behind</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decisions</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identify</a:t>
            </a:r>
            <a:r>
              <a:rPr lang="es-AR" sz="1200" b="1" i="0" u="none" strike="noStrike" kern="1200" cap="none" spc="0" baseline="0" dirty="0">
                <a:solidFill>
                  <a:srgbClr val="000000"/>
                </a:solidFill>
                <a:effectLst/>
                <a:uFillTx/>
                <a:latin typeface="Calibri"/>
              </a:rPr>
              <a:t> target </a:t>
            </a:r>
            <a:r>
              <a:rPr lang="es-AR" sz="1200" b="1" i="0" u="none" strike="noStrike" kern="1200" cap="none" spc="0" baseline="0" dirty="0" err="1">
                <a:solidFill>
                  <a:srgbClr val="000000"/>
                </a:solidFill>
                <a:effectLst/>
                <a:uFillTx/>
                <a:latin typeface="Calibri"/>
              </a:rPr>
              <a:t>creditors</a:t>
            </a:r>
            <a:r>
              <a:rPr lang="es-AR" sz="1200" b="1" i="0" u="none" strike="noStrike" kern="1200" cap="none" spc="0" baseline="0" dirty="0">
                <a:solidFill>
                  <a:srgbClr val="000000"/>
                </a:solidFill>
                <a:effectLst/>
                <a:uFillTx/>
                <a:latin typeface="Calibri"/>
              </a:rPr>
              <a:t> and </a:t>
            </a:r>
            <a:r>
              <a:rPr lang="es-AR" sz="1200" b="1" i="0" u="none" strike="noStrike" kern="1200" cap="none" spc="0" baseline="0" dirty="0" err="1">
                <a:solidFill>
                  <a:srgbClr val="000000"/>
                </a:solidFill>
                <a:effectLst/>
                <a:uFillTx/>
                <a:latin typeface="Calibri"/>
              </a:rPr>
              <a:t>markets</a:t>
            </a:r>
            <a:r>
              <a:rPr lang="es-AR" sz="1200" b="1" i="0" u="none" strike="noStrike" kern="1200" cap="none" spc="0" baseline="0" dirty="0">
                <a:solidFill>
                  <a:srgbClr val="000000"/>
                </a:solidFill>
                <a:effectLst/>
                <a:uFillTx/>
                <a:latin typeface="Calibri"/>
              </a:rPr>
              <a:t>, and </a:t>
            </a:r>
            <a:r>
              <a:rPr lang="es-AR" sz="1200" b="1" i="0" u="none" strike="noStrike" kern="1200" cap="none" spc="0" baseline="0" dirty="0" err="1">
                <a:solidFill>
                  <a:srgbClr val="000000"/>
                </a:solidFill>
                <a:effectLst/>
                <a:uFillTx/>
                <a:latin typeface="Calibri"/>
              </a:rPr>
              <a:t>ensure</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transparent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management</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of</a:t>
            </a:r>
            <a:r>
              <a:rPr lang="es-AR" sz="1200" b="1" i="0" u="none" strike="noStrike" kern="1200" cap="none" spc="0" baseline="0" dirty="0">
                <a:solidFill>
                  <a:srgbClr val="000000"/>
                </a:solidFill>
                <a:effectLst/>
                <a:uFillTx/>
                <a:latin typeface="Calibri"/>
              </a:rPr>
              <a:t> </a:t>
            </a:r>
            <a:r>
              <a:rPr lang="es-AR" sz="1200" b="1" i="0" u="none" strike="noStrike" kern="1200" cap="none" spc="0" baseline="0" dirty="0" err="1">
                <a:solidFill>
                  <a:srgbClr val="000000"/>
                </a:solidFill>
                <a:effectLst/>
                <a:uFillTx/>
                <a:latin typeface="Calibri"/>
              </a:rPr>
              <a:t>funds.</a:t>
            </a:r>
            <a:r>
              <a:rPr lang="es-AR" sz="1200" b="0" i="0" u="none" strike="noStrike" kern="1200" cap="none" spc="0" baseline="0" dirty="0" err="1">
                <a:solidFill>
                  <a:srgbClr val="000000"/>
                </a:solidFill>
                <a:effectLst/>
                <a:uFillTx/>
                <a:latin typeface="Calibri"/>
              </a:rPr>
              <a:t>Finally</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recommendation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made</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previous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a:t>
            </a:r>
            <a:r>
              <a:rPr lang="es-AR" sz="1200" b="0" i="0" u="none" strike="noStrike" kern="1200" cap="none" spc="0" baseline="0" dirty="0">
                <a:solidFill>
                  <a:srgbClr val="000000"/>
                </a:solidFill>
                <a:effectLst/>
                <a:uFillTx/>
                <a:latin typeface="Calibri"/>
              </a:rPr>
              <a:t> I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sharing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you</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was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made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again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develop</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strategy</a:t>
            </a:r>
            <a:r>
              <a:rPr lang="es-AR" sz="1200" b="0" i="0" u="none" strike="noStrike" kern="1200" cap="none" spc="0" baseline="0" dirty="0">
                <a:solidFill>
                  <a:srgbClr val="000000"/>
                </a:solidFill>
                <a:effectLst/>
                <a:uFillTx/>
                <a:latin typeface="Calibri"/>
              </a:rPr>
              <a:t> in line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sound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practices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management</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ensure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participation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units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responsible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cost</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risk</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analysis</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specific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processes</a:t>
            </a:r>
            <a:r>
              <a:rPr lang="es-AR" sz="1200" b="0" i="0" u="none" strike="noStrike" kern="1200" cap="none" spc="0" baseline="0" dirty="0">
                <a:solidFill>
                  <a:srgbClr val="000000"/>
                </a:solidFill>
                <a:effectLst/>
                <a:uFillTx/>
                <a:latin typeface="Calibri"/>
              </a:rPr>
              <a:t>.</a:t>
            </a:r>
          </a:p>
        </p:txBody>
      </p:sp>
      <p:sp>
        <p:nvSpPr>
          <p:cNvPr id="4" name="Marcador de número de diapositiva 3">
            <a:extLst>
              <a:ext uri="{FF2B5EF4-FFF2-40B4-BE49-F238E27FC236}">
                <a16:creationId xmlns:a16="http://schemas.microsoft.com/office/drawing/2014/main" id="{0599CB85-3C92-4A63-80ED-435399486A1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F0B2C8-236C-4640-BEC5-53B5826D12F4}" type="slidenum">
              <a:t>49</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5968BDD-D749-4FE8-98AC-47D4F545490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7DE7660-A1F2-4486-AF45-B9F861E0FF49}"/>
              </a:ext>
            </a:extLst>
          </p:cNvPr>
          <p:cNvSpPr txBox="1">
            <a:spLocks noGrp="1"/>
          </p:cNvSpPr>
          <p:nvPr>
            <p:ph type="body" sz="quarter" idx="1"/>
          </p:nvPr>
        </p:nvSpPr>
        <p:spPr/>
        <p:txBody>
          <a:bodyPr/>
          <a:lstStyle/>
          <a:p>
            <a:r>
              <a:rPr lang="es-AR" sz="1200" b="0" i="0" u="none" strike="noStrike" kern="1200" cap="none" spc="0" baseline="0" dirty="0" err="1">
                <a:solidFill>
                  <a:srgbClr val="000000"/>
                </a:solidFill>
                <a:effectLst/>
                <a:uFillTx/>
                <a:latin typeface="Calibri"/>
              </a:rPr>
              <a:t>Lastly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asked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comment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impact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recommendations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management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must</a:t>
            </a:r>
            <a:r>
              <a:rPr lang="es-AR" sz="1200" b="0" i="0" u="none" strike="noStrike" kern="1200" cap="none" spc="0" baseline="0" dirty="0">
                <a:solidFill>
                  <a:srgbClr val="000000"/>
                </a:solidFill>
                <a:effectLst/>
                <a:uFillTx/>
                <a:latin typeface="Calibri"/>
              </a:rPr>
              <a:t> be </a:t>
            </a:r>
            <a:r>
              <a:rPr lang="es-AR" sz="1200" b="0" i="0" u="none" strike="noStrike" kern="1200" cap="none" spc="0" baseline="0" dirty="0" err="1">
                <a:solidFill>
                  <a:srgbClr val="000000"/>
                </a:solidFill>
                <a:effectLst/>
                <a:uFillTx/>
                <a:latin typeface="Calibri"/>
              </a:rPr>
              <a:t>understood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our</a:t>
            </a:r>
            <a:r>
              <a:rPr lang="es-AR" sz="1200" b="0" i="0" u="none" strike="noStrike" kern="1200" cap="none" spc="0" baseline="0" dirty="0">
                <a:solidFill>
                  <a:srgbClr val="000000"/>
                </a:solidFill>
                <a:effectLst/>
                <a:uFillTx/>
                <a:latin typeface="Calibri"/>
              </a:rPr>
              <a:t> SAI </a:t>
            </a:r>
            <a:r>
              <a:rPr lang="es-AR" sz="1200" b="0" i="0" u="none" strike="noStrike" kern="1200" cap="none" spc="0" baseline="0" dirty="0" err="1">
                <a:solidFill>
                  <a:srgbClr val="000000"/>
                </a:solidFill>
                <a:effectLst/>
                <a:uFillTx/>
                <a:latin typeface="Calibri"/>
              </a:rPr>
              <a:t>does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not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authority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compel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auditee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comply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recommendations</a:t>
            </a:r>
            <a:r>
              <a:rPr lang="es-AR" sz="1200" b="0" i="0" u="none" strike="noStrike" kern="1200" cap="none" spc="0" baseline="0" dirty="0">
                <a:solidFill>
                  <a:srgbClr val="000000"/>
                </a:solidFill>
                <a:effectLst/>
                <a:uFillTx/>
                <a:latin typeface="Calibri"/>
              </a:rPr>
              <a:t>. </a:t>
            </a:r>
          </a:p>
          <a:p>
            <a:r>
              <a:rPr lang="es-AR" sz="1200" b="0" i="0" u="none" strike="noStrike" kern="1200" cap="none" spc="0" baseline="0" dirty="0" err="1">
                <a:solidFill>
                  <a:srgbClr val="000000"/>
                </a:solidFill>
                <a:effectLst/>
                <a:uFillTx/>
                <a:latin typeface="Calibri"/>
              </a:rPr>
              <a:t>However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have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observed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important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changes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could</a:t>
            </a:r>
            <a:r>
              <a:rPr lang="es-AR" sz="1200" b="0" i="0" u="none" strike="noStrike" kern="1200" cap="none" spc="0" baseline="0" dirty="0">
                <a:solidFill>
                  <a:srgbClr val="000000"/>
                </a:solidFill>
                <a:effectLst/>
                <a:uFillTx/>
                <a:latin typeface="Calibri"/>
              </a:rPr>
              <a:t> be </a:t>
            </a:r>
            <a:r>
              <a:rPr lang="es-AR" sz="1200" b="0" i="0" u="none" strike="noStrike" kern="1200" cap="none" spc="0" baseline="0" dirty="0" err="1">
                <a:solidFill>
                  <a:srgbClr val="000000"/>
                </a:solidFill>
                <a:effectLst/>
                <a:uFillTx/>
                <a:latin typeface="Calibri"/>
              </a:rPr>
              <a:t>attributed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impact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our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audit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example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Law</a:t>
            </a:r>
            <a:r>
              <a:rPr lang="es-AR" sz="1200" b="0" i="0" u="none" strike="noStrike" kern="1200" cap="none" spc="0" baseline="0" dirty="0">
                <a:solidFill>
                  <a:srgbClr val="000000"/>
                </a:solidFill>
                <a:effectLst/>
                <a:uFillTx/>
                <a:latin typeface="Calibri"/>
              </a:rPr>
              <a:t> 27.612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Strengthening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Public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Sustainability</a:t>
            </a:r>
            <a:r>
              <a:rPr lang="es-AR" sz="1200" b="0" i="0" u="none" strike="noStrike" kern="1200" cap="none" spc="0" baseline="0" dirty="0">
                <a:solidFill>
                  <a:srgbClr val="000000"/>
                </a:solidFill>
                <a:effectLst/>
                <a:uFillTx/>
                <a:latin typeface="Calibri"/>
              </a:rPr>
              <a:t> determines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national</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budget</a:t>
            </a:r>
            <a:r>
              <a:rPr lang="es-AR" sz="1200" b="0" i="0" u="none" strike="noStrike" kern="1200" cap="none" spc="0" baseline="0" dirty="0">
                <a:solidFill>
                  <a:srgbClr val="000000"/>
                </a:solidFill>
                <a:effectLst/>
                <a:uFillTx/>
                <a:latin typeface="Calibri"/>
              </a:rPr>
              <a:t> set a </a:t>
            </a:r>
            <a:r>
              <a:rPr lang="es-AR" sz="1200" b="0" i="0" u="none" strike="noStrike" kern="1200" cap="none" spc="0" baseline="0" dirty="0" err="1">
                <a:solidFill>
                  <a:srgbClr val="000000"/>
                </a:solidFill>
                <a:effectLst/>
                <a:uFillTx/>
                <a:latin typeface="Calibri"/>
              </a:rPr>
              <a:t>limit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currency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debt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issuances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under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foreign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law</a:t>
            </a:r>
            <a:r>
              <a:rPr lang="es-AR" sz="1200" b="0" i="0" u="none" strike="noStrike" kern="1200" cap="none" spc="0" baseline="0" dirty="0">
                <a:solidFill>
                  <a:srgbClr val="000000"/>
                </a:solidFill>
                <a:effectLst/>
                <a:uFillTx/>
                <a:latin typeface="Calibri"/>
              </a:rPr>
              <a:t>, and </a:t>
            </a:r>
            <a:r>
              <a:rPr lang="es-AR" sz="1200" b="0" i="0" u="none" strike="noStrike" kern="1200" cap="none" spc="0" baseline="0" dirty="0" err="1">
                <a:solidFill>
                  <a:srgbClr val="000000"/>
                </a:solidFill>
                <a:effectLst/>
                <a:uFillTx/>
                <a:latin typeface="Calibri"/>
              </a:rPr>
              <a:t>that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operations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IMF be </a:t>
            </a:r>
            <a:r>
              <a:rPr lang="es-AR" sz="1200" b="0" i="0" u="none" strike="noStrike" kern="1200" cap="none" spc="0" baseline="0" dirty="0" err="1">
                <a:solidFill>
                  <a:srgbClr val="000000"/>
                </a:solidFill>
                <a:effectLst/>
                <a:uFillTx/>
                <a:latin typeface="Calibri"/>
              </a:rPr>
              <a:t>subject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specific</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legislative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approval</a:t>
            </a:r>
            <a:r>
              <a:rPr lang="es-AR" sz="1200" b="0" i="0" u="none" strike="noStrike" kern="1200" cap="none" spc="0" baseline="0" dirty="0">
                <a:solidFill>
                  <a:srgbClr val="000000"/>
                </a:solidFill>
                <a:effectLst/>
                <a:uFillTx/>
                <a:latin typeface="Calibri"/>
              </a:rPr>
              <a:t>.</a:t>
            </a:r>
            <a:br>
              <a:rPr lang="es-AR" sz="1200" b="0" i="0" u="none" strike="noStrike" kern="1200" cap="none" spc="0" baseline="0" dirty="0">
                <a:solidFill>
                  <a:srgbClr val="000000"/>
                </a:solidFill>
                <a:effectLst/>
                <a:uFillTx/>
                <a:latin typeface="Calibri"/>
              </a:rPr>
            </a:br>
            <a:r>
              <a:rPr lang="es-AR" sz="1200" b="0" i="0" u="none" strike="noStrike" kern="1200" cap="none" spc="0" baseline="0" dirty="0" err="1">
                <a:solidFill>
                  <a:srgbClr val="000000"/>
                </a:solidFill>
                <a:effectLst/>
                <a:uFillTx/>
                <a:latin typeface="Calibri"/>
              </a:rPr>
              <a:t>Progress</a:t>
            </a:r>
            <a:r>
              <a:rPr lang="es-AR" sz="1200" b="0" i="0" u="none" strike="noStrike" kern="1200" cap="none" spc="0" baseline="0" dirty="0">
                <a:solidFill>
                  <a:srgbClr val="000000"/>
                </a:solidFill>
                <a:effectLst/>
                <a:uFillTx/>
                <a:latin typeface="Calibri"/>
              </a:rPr>
              <a:t> has </a:t>
            </a:r>
            <a:r>
              <a:rPr lang="es-AR" sz="1200" b="0" i="0" u="none" strike="noStrike" kern="1200" cap="none" spc="0" baseline="0" dirty="0" err="1">
                <a:solidFill>
                  <a:srgbClr val="000000"/>
                </a:solidFill>
                <a:effectLst/>
                <a:uFillTx/>
                <a:latin typeface="Calibri"/>
              </a:rPr>
              <a:t>also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been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made</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identifying</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contingent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liabilities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particularly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those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related</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litigation</a:t>
            </a:r>
            <a:r>
              <a:rPr lang="es-AR" sz="1200" b="0" i="0" u="none" strike="noStrike" kern="1200" cap="none" spc="0" baseline="0" dirty="0">
                <a:solidFill>
                  <a:srgbClr val="000000"/>
                </a:solidFill>
                <a:effectLst/>
                <a:uFillTx/>
                <a:latin typeface="Calibri"/>
              </a:rPr>
              <a:t>—</a:t>
            </a:r>
            <a:r>
              <a:rPr lang="es-AR" sz="1200" b="0" i="0" u="none" strike="noStrike" kern="1200" cap="none" spc="0" baseline="0" dirty="0" err="1">
                <a:solidFill>
                  <a:srgbClr val="000000"/>
                </a:solidFill>
                <a:effectLst/>
                <a:uFillTx/>
                <a:latin typeface="Calibri"/>
              </a:rPr>
              <a:t>an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area</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of</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recurrent</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focus</a:t>
            </a:r>
            <a:r>
              <a:rPr lang="es-AR" sz="1200" b="0" i="0" u="none" strike="noStrike" kern="1200" cap="none" spc="0" baseline="0" dirty="0">
                <a:solidFill>
                  <a:srgbClr val="000000"/>
                </a:solidFill>
                <a:effectLst/>
                <a:uFillTx/>
                <a:latin typeface="Calibri"/>
              </a:rPr>
              <a:t> in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SAI’s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accountability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reports</a:t>
            </a:r>
            <a:r>
              <a:rPr lang="es-AR" sz="1200" b="0" i="0" u="none" strike="noStrike" kern="1200" cap="none" spc="0" baseline="0" dirty="0">
                <a:solidFill>
                  <a:srgbClr val="000000"/>
                </a:solidFill>
                <a:effectLst/>
                <a:uFillTx/>
                <a:latin typeface="Calibri"/>
              </a:rPr>
              <a:t>.</a:t>
            </a:r>
          </a:p>
          <a:p>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concludes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my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presentation</a:t>
            </a:r>
            <a:r>
              <a:rPr lang="es-AR" sz="1200" b="0" i="0" u="none" strike="noStrike" kern="1200" cap="none" spc="0" baseline="0" dirty="0">
                <a:solidFill>
                  <a:srgbClr val="000000"/>
                </a:solidFill>
                <a:effectLst/>
                <a:uFillTx/>
                <a:latin typeface="Calibri"/>
              </a:rPr>
              <a:t>. I </a:t>
            </a:r>
            <a:r>
              <a:rPr lang="es-AR" sz="1200" b="0" i="0" u="none" strike="noStrike" kern="1200" cap="none" spc="0" baseline="0" dirty="0" err="1">
                <a:solidFill>
                  <a:srgbClr val="000000"/>
                </a:solidFill>
                <a:effectLst/>
                <a:uFillTx/>
                <a:latin typeface="Calibri"/>
              </a:rPr>
              <a:t>sincerely</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thank</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you</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your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attention</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It</a:t>
            </a:r>
            <a:r>
              <a:rPr lang="es-AR" sz="1200" b="0" i="0" u="none" strike="noStrike" kern="1200" cap="none" spc="0" baseline="0" dirty="0">
                <a:solidFill>
                  <a:srgbClr val="000000"/>
                </a:solidFill>
                <a:effectLst/>
                <a:uFillTx/>
                <a:latin typeface="Calibri"/>
              </a:rPr>
              <a:t> has </a:t>
            </a:r>
            <a:r>
              <a:rPr lang="es-AR" sz="1200" b="0" i="0" u="none" strike="noStrike" kern="1200" cap="none" spc="0" baseline="0" dirty="0" err="1">
                <a:solidFill>
                  <a:srgbClr val="000000"/>
                </a:solidFill>
                <a:effectLst/>
                <a:uFillTx/>
                <a:latin typeface="Calibri"/>
              </a:rPr>
              <a:t>been</a:t>
            </a:r>
            <a:r>
              <a:rPr lang="es-AR" sz="1200" b="0" i="0" u="none" strike="noStrike" kern="1200" cap="none" spc="0" baseline="0" dirty="0">
                <a:solidFill>
                  <a:srgbClr val="000000"/>
                </a:solidFill>
                <a:effectLst/>
                <a:uFillTx/>
                <a:latin typeface="Calibri"/>
              </a:rPr>
              <a:t> a </a:t>
            </a:r>
            <a:r>
              <a:rPr lang="es-AR" sz="1200" b="0" i="0" u="none" strike="noStrike" kern="1200" cap="none" spc="0" baseline="0" dirty="0" err="1">
                <a:solidFill>
                  <a:srgbClr val="000000"/>
                </a:solidFill>
                <a:effectLst/>
                <a:uFillTx/>
                <a:latin typeface="Calibri"/>
              </a:rPr>
              <a:t>pleasure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to</a:t>
            </a:r>
            <a:r>
              <a:rPr lang="es-AR" sz="1200" b="0" i="0" u="none" strike="noStrike" kern="1200" cap="none" spc="0" baseline="0" dirty="0">
                <a:solidFill>
                  <a:srgbClr val="000000"/>
                </a:solidFill>
                <a:effectLst/>
                <a:uFillTx/>
                <a:latin typeface="Calibri"/>
              </a:rPr>
              <a:t> share </a:t>
            </a:r>
            <a:r>
              <a:rPr lang="es-AR" sz="1200" b="0" i="0" u="none" strike="noStrike" kern="1200" cap="none" spc="0" baseline="0" dirty="0" err="1">
                <a:solidFill>
                  <a:srgbClr val="000000"/>
                </a:solidFill>
                <a:effectLst/>
                <a:uFillTx/>
                <a:latin typeface="Calibri"/>
              </a:rPr>
              <a:t>this</a:t>
            </a:r>
            <a:r>
              <a:rPr lang="es-AR" sz="1200" b="0" i="0" u="none" strike="noStrike" kern="1200" cap="none" spc="0" baseline="0" dirty="0">
                <a:solidFill>
                  <a:srgbClr val="000000"/>
                </a:solidFill>
                <a:effectLst/>
                <a:uFillTx/>
                <a:latin typeface="Calibri"/>
              </a:rPr>
              <a:t> time </a:t>
            </a:r>
            <a:r>
              <a:rPr lang="es-AR" sz="1200" b="0" i="0" u="none" strike="noStrike" kern="1200" cap="none" spc="0" baseline="0" dirty="0" err="1">
                <a:solidFill>
                  <a:srgbClr val="000000"/>
                </a:solidFill>
                <a:effectLst/>
                <a:uFillTx/>
                <a:latin typeface="Calibri"/>
              </a:rPr>
              <a:t>with</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you</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Thanks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again</a:t>
            </a:r>
            <a:r>
              <a:rPr lang="es-AR" sz="1200" b="0" i="0" u="none" strike="noStrike" kern="1200" cap="none" spc="0" baseline="0" dirty="0">
                <a:solidFill>
                  <a:srgbClr val="000000"/>
                </a:solidFill>
                <a:effectLst/>
                <a:uFillTx/>
                <a:latin typeface="Calibri"/>
              </a:rPr>
              <a:t>. Cecilia </a:t>
            </a:r>
            <a:r>
              <a:rPr lang="es-AR" sz="1200" b="0" i="0" u="none" strike="noStrike" kern="1200" cap="none" spc="0" baseline="0" dirty="0" err="1">
                <a:solidFill>
                  <a:srgbClr val="000000"/>
                </a:solidFill>
                <a:effectLst/>
                <a:uFillTx/>
                <a:latin typeface="Calibri"/>
              </a:rPr>
              <a:t>the</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floor</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is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yours</a:t>
            </a:r>
            <a:r>
              <a:rPr lang="es-AR" sz="1200" b="0" i="0" u="none" strike="noStrike" kern="1200" cap="none" spc="0" baseline="0" dirty="0">
                <a:solidFill>
                  <a:srgbClr val="000000"/>
                </a:solidFill>
                <a:effectLst/>
                <a:uFillTx/>
                <a:latin typeface="Calibri"/>
              </a:rPr>
              <a:t> </a:t>
            </a:r>
            <a:r>
              <a:rPr lang="es-AR" sz="1200" b="0" i="0" u="none" strike="noStrike" kern="1200" cap="none" spc="0" baseline="0" dirty="0" err="1">
                <a:solidFill>
                  <a:srgbClr val="000000"/>
                </a:solidFill>
                <a:effectLst/>
                <a:uFillTx/>
                <a:latin typeface="Calibri"/>
              </a:rPr>
              <a:t>again</a:t>
            </a:r>
            <a:endParaRPr lang="es-AR" sz="1200" b="0" i="0" u="none" strike="noStrike" kern="1200" cap="none" spc="0" baseline="0" dirty="0">
              <a:solidFill>
                <a:srgbClr val="000000"/>
              </a:solidFill>
              <a:effectLst/>
              <a:uFillTx/>
              <a:latin typeface="Calibri"/>
            </a:endParaRPr>
          </a:p>
          <a:p>
            <a:endParaRPr lang="es-AR" sz="1200" b="0" i="0" u="none" strike="noStrike" kern="1200" cap="none" spc="0" baseline="0" dirty="0">
              <a:solidFill>
                <a:srgbClr val="000000"/>
              </a:solidFill>
              <a:effectLst/>
              <a:uFillTx/>
              <a:latin typeface="Calibri"/>
            </a:endParaRPr>
          </a:p>
        </p:txBody>
      </p:sp>
      <p:sp>
        <p:nvSpPr>
          <p:cNvPr id="4" name="Marcador de número de diapositiva 3">
            <a:extLst>
              <a:ext uri="{FF2B5EF4-FFF2-40B4-BE49-F238E27FC236}">
                <a16:creationId xmlns:a16="http://schemas.microsoft.com/office/drawing/2014/main" id="{68C577AC-5E21-4B33-B700-4A55F47F61A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8BB025-611A-43DF-858F-BAA425122C27}" type="slidenum">
              <a:t>50</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DE4724-683B-48A7-9F65-9B4C23E05B1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D6389F91-B549-4E1F-BA61-68BA0E01061D}"/>
              </a:ext>
            </a:extLst>
          </p:cNvPr>
          <p:cNvSpPr txBox="1">
            <a:spLocks noGrp="1"/>
          </p:cNvSpPr>
          <p:nvPr>
            <p:ph type="body" sz="quarter" idx="1"/>
          </p:nvPr>
        </p:nvSpPr>
        <p:spPr/>
        <p:txBody>
          <a:bodyPr/>
          <a:lstStyle/>
          <a:p>
            <a:pPr lvl="0"/>
            <a:endParaRPr lang="es-AR" dirty="0"/>
          </a:p>
        </p:txBody>
      </p:sp>
      <p:sp>
        <p:nvSpPr>
          <p:cNvPr id="4" name="Marcador de número de diapositiva 3">
            <a:extLst>
              <a:ext uri="{FF2B5EF4-FFF2-40B4-BE49-F238E27FC236}">
                <a16:creationId xmlns:a16="http://schemas.microsoft.com/office/drawing/2014/main" id="{25294A6A-2293-4A59-8181-2B46D8F51C6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78C6BB-E9D6-4402-93CE-7C3CD6E73917}" type="slidenum">
              <a:t>51</a:t>
            </a:fld>
            <a:endParaRPr lang="es-AR"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US" dirty="0"/>
              <a:t>This slide presents the distribution of gross public debt by governing law. As of 2024, 68% of the debt was issued under domestic law, while the remaining 32% falls under foreign law.</a:t>
            </a:r>
          </a:p>
          <a:p>
            <a:endParaRPr lang="en-US" dirty="0"/>
          </a:p>
          <a:p>
            <a:endParaRPr lang="en-US" dirty="0"/>
          </a:p>
          <a:p>
            <a:r>
              <a:rPr lang="en-US" dirty="0"/>
              <a:t>This distinction is important for understanding the associated legal and restructuring risks, as domestic law generally provides the issuing country with greater flexibility, giving the country more room for negotiation.</a:t>
            </a:r>
          </a:p>
          <a:p>
            <a:endParaRPr lang="en-US" dirty="0"/>
          </a:p>
          <a:p>
            <a:endParaRPr lang="en-US" dirty="0"/>
          </a:p>
          <a:p>
            <a:endParaRPr lang="es-AR" dirty="0"/>
          </a:p>
        </p:txBody>
      </p:sp>
      <p:sp>
        <p:nvSpPr>
          <p:cNvPr id="4" name="Marcador de número de diapositiva 3"/>
          <p:cNvSpPr>
            <a:spLocks noGrp="1"/>
          </p:cNvSpPr>
          <p:nvPr>
            <p:ph type="sldNum" sz="quarter" idx="5"/>
          </p:nvPr>
        </p:nvSpPr>
        <p:spPr/>
        <p:txBody>
          <a:bodyPr/>
          <a:lstStyle/>
          <a:p>
            <a:fld id="{6A8306BD-EDDB-45EB-BD94-06C0E7414DD6}" type="slidenum">
              <a:rPr lang="es-AR" smtClean="0"/>
              <a:t>5</a:t>
            </a:fld>
            <a:endParaRPr lang="es-AR"/>
          </a:p>
        </p:txBody>
      </p:sp>
    </p:spTree>
    <p:extLst>
      <p:ext uri="{BB962C8B-B14F-4D97-AF65-F5344CB8AC3E}">
        <p14:creationId xmlns:p14="http://schemas.microsoft.com/office/powerpoint/2010/main" val="365284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US" dirty="0"/>
              <a:t>The composition of Argentina’s public debt by currency is heavily concentrated in two main denominations: the US dollar (USD), representing 45.08%, and the Argentine peso (ARP), at 44.83%. Other currencies, such as the Special Drawing Rights (XDR) at 8.73% and the Euro (EUR) at 1.26%, account for a smaller share. The remaining currencies—including JPY, CHF, CAD, GBP, among others—make up less than 1% of the total.</a:t>
            </a:r>
            <a:endParaRPr lang="es-AR" dirty="0"/>
          </a:p>
        </p:txBody>
      </p:sp>
      <p:sp>
        <p:nvSpPr>
          <p:cNvPr id="4" name="Marcador de número de diapositiva 3"/>
          <p:cNvSpPr>
            <a:spLocks noGrp="1"/>
          </p:cNvSpPr>
          <p:nvPr>
            <p:ph type="sldNum" sz="quarter" idx="5"/>
          </p:nvPr>
        </p:nvSpPr>
        <p:spPr/>
        <p:txBody>
          <a:bodyPr/>
          <a:lstStyle/>
          <a:p>
            <a:fld id="{6A8306BD-EDDB-45EB-BD94-06C0E7414DD6}" type="slidenum">
              <a:rPr lang="es-AR" smtClean="0"/>
              <a:t>6</a:t>
            </a:fld>
            <a:endParaRPr lang="es-AR"/>
          </a:p>
        </p:txBody>
      </p:sp>
    </p:spTree>
    <p:extLst>
      <p:ext uri="{BB962C8B-B14F-4D97-AF65-F5344CB8AC3E}">
        <p14:creationId xmlns:p14="http://schemas.microsoft.com/office/powerpoint/2010/main" val="315994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 </a:t>
            </a:r>
            <a:r>
              <a:rPr lang="es-ES" dirty="0" err="1"/>
              <a:t>relation</a:t>
            </a:r>
            <a:r>
              <a:rPr lang="es-ES" dirty="0"/>
              <a:t> </a:t>
            </a:r>
            <a:r>
              <a:rPr lang="es-ES" dirty="0" err="1"/>
              <a:t>to</a:t>
            </a:r>
            <a:r>
              <a:rPr lang="es-ES" dirty="0"/>
              <a:t> </a:t>
            </a:r>
            <a:r>
              <a:rPr lang="es-ES" dirty="0" err="1"/>
              <a:t>type</a:t>
            </a:r>
            <a:r>
              <a:rPr lang="es-ES" dirty="0"/>
              <a:t> </a:t>
            </a:r>
            <a:r>
              <a:rPr lang="es-ES" dirty="0" err="1"/>
              <a:t>of</a:t>
            </a:r>
            <a:r>
              <a:rPr lang="es-ES" dirty="0"/>
              <a:t> </a:t>
            </a:r>
            <a:r>
              <a:rPr lang="es-ES" dirty="0" err="1"/>
              <a:t>instrument</a:t>
            </a:r>
            <a:r>
              <a:rPr lang="es-ES" dirty="0"/>
              <a:t>, </a:t>
            </a:r>
            <a:r>
              <a:rPr lang="es-ES" dirty="0" err="1"/>
              <a:t>the</a:t>
            </a:r>
            <a:r>
              <a:rPr lang="es-ES" dirty="0"/>
              <a:t> </a:t>
            </a:r>
            <a:r>
              <a:rPr lang="es-ES" dirty="0" err="1"/>
              <a:t>majority</a:t>
            </a:r>
            <a:r>
              <a:rPr lang="es-ES" dirty="0"/>
              <a:t> </a:t>
            </a:r>
            <a:r>
              <a:rPr lang="es-ES" dirty="0" err="1"/>
              <a:t>of</a:t>
            </a:r>
            <a:r>
              <a:rPr lang="es-ES" dirty="0"/>
              <a:t> </a:t>
            </a:r>
            <a:r>
              <a:rPr lang="es-ES" dirty="0" err="1"/>
              <a:t>public</a:t>
            </a:r>
            <a:r>
              <a:rPr lang="es-ES" dirty="0"/>
              <a:t> </a:t>
            </a:r>
            <a:r>
              <a:rPr lang="es-ES" dirty="0" err="1"/>
              <a:t>debt</a:t>
            </a:r>
            <a:r>
              <a:rPr lang="es-ES" dirty="0"/>
              <a:t> </a:t>
            </a:r>
            <a:r>
              <a:rPr lang="es-ES" dirty="0" err="1"/>
              <a:t>is</a:t>
            </a:r>
            <a:r>
              <a:rPr lang="es-ES" dirty="0"/>
              <a:t> </a:t>
            </a:r>
            <a:r>
              <a:rPr lang="es-ES" dirty="0" err="1"/>
              <a:t>issued</a:t>
            </a:r>
            <a:r>
              <a:rPr lang="es-ES" dirty="0"/>
              <a:t> in </a:t>
            </a:r>
            <a:r>
              <a:rPr lang="es-ES" dirty="0" err="1"/>
              <a:t>public</a:t>
            </a:r>
            <a:r>
              <a:rPr lang="es-ES" dirty="0"/>
              <a:t> </a:t>
            </a:r>
            <a:r>
              <a:rPr lang="es-ES" dirty="0" err="1"/>
              <a:t>bonds</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As </a:t>
            </a:r>
            <a:r>
              <a:rPr lang="es-ES" dirty="0" err="1"/>
              <a:t>regards</a:t>
            </a:r>
            <a:r>
              <a:rPr lang="es-ES" dirty="0"/>
              <a:t> </a:t>
            </a:r>
            <a:r>
              <a:rPr lang="es-ES" dirty="0" err="1"/>
              <a:t>to</a:t>
            </a:r>
            <a:r>
              <a:rPr lang="es-ES" dirty="0"/>
              <a:t> </a:t>
            </a:r>
            <a:r>
              <a:rPr lang="es-ES" dirty="0" err="1"/>
              <a:t>interest</a:t>
            </a:r>
            <a:r>
              <a:rPr lang="es-ES" dirty="0"/>
              <a:t> </a:t>
            </a:r>
            <a:r>
              <a:rPr lang="es-ES" dirty="0" err="1"/>
              <a:t>rate</a:t>
            </a:r>
            <a:r>
              <a:rPr lang="es-ES" dirty="0"/>
              <a:t>, </a:t>
            </a:r>
            <a:r>
              <a:rPr lang="es-ES" dirty="0" err="1"/>
              <a:t>the</a:t>
            </a:r>
            <a:r>
              <a:rPr lang="es-ES" dirty="0"/>
              <a:t> </a:t>
            </a:r>
            <a:r>
              <a:rPr lang="es-ES" dirty="0" err="1"/>
              <a:t>majority</a:t>
            </a:r>
            <a:r>
              <a:rPr lang="es-ES" dirty="0"/>
              <a:t> </a:t>
            </a:r>
            <a:r>
              <a:rPr lang="es-ES" dirty="0" err="1"/>
              <a:t>of</a:t>
            </a:r>
            <a:r>
              <a:rPr lang="es-ES" dirty="0"/>
              <a:t> </a:t>
            </a:r>
            <a:r>
              <a:rPr lang="es-ES" dirty="0" err="1"/>
              <a:t>debt</a:t>
            </a:r>
            <a:r>
              <a:rPr lang="es-ES" dirty="0"/>
              <a:t> </a:t>
            </a:r>
            <a:r>
              <a:rPr lang="es-ES" dirty="0" err="1"/>
              <a:t>is</a:t>
            </a:r>
            <a:r>
              <a:rPr lang="es-ES" dirty="0"/>
              <a:t> </a:t>
            </a:r>
            <a:r>
              <a:rPr lang="es-ES" dirty="0" err="1"/>
              <a:t>issued</a:t>
            </a:r>
            <a:r>
              <a:rPr lang="es-ES" dirty="0"/>
              <a:t> </a:t>
            </a:r>
            <a:r>
              <a:rPr lang="es-ES" dirty="0" err="1"/>
              <a:t>with</a:t>
            </a:r>
            <a:r>
              <a:rPr lang="es-ES" dirty="0"/>
              <a:t> </a:t>
            </a:r>
            <a:r>
              <a:rPr lang="es-ES" dirty="0" err="1"/>
              <a:t>fixed</a:t>
            </a:r>
            <a:r>
              <a:rPr lang="es-ES" dirty="0"/>
              <a:t> </a:t>
            </a:r>
            <a:r>
              <a:rPr lang="es-ES" dirty="0" err="1"/>
              <a:t>interest</a:t>
            </a:r>
            <a:r>
              <a:rPr lang="es-ES" dirty="0"/>
              <a:t> </a:t>
            </a:r>
            <a:r>
              <a:rPr lang="es-ES" dirty="0" err="1"/>
              <a:t>rate</a:t>
            </a:r>
            <a:r>
              <a:rPr lang="es-ES" dirty="0"/>
              <a:t>.</a:t>
            </a:r>
          </a:p>
          <a:p>
            <a:endParaRPr lang="es-AR" dirty="0"/>
          </a:p>
        </p:txBody>
      </p:sp>
      <p:sp>
        <p:nvSpPr>
          <p:cNvPr id="4" name="Marcador de número de diapositiva 3"/>
          <p:cNvSpPr>
            <a:spLocks noGrp="1"/>
          </p:cNvSpPr>
          <p:nvPr>
            <p:ph type="sldNum" sz="quarter" idx="5"/>
          </p:nvPr>
        </p:nvSpPr>
        <p:spPr/>
        <p:txBody>
          <a:bodyPr/>
          <a:lstStyle/>
          <a:p>
            <a:fld id="{6A8306BD-EDDB-45EB-BD94-06C0E7414DD6}" type="slidenum">
              <a:rPr lang="es-AR" smtClean="0"/>
              <a:t>7</a:t>
            </a:fld>
            <a:endParaRPr lang="es-AR"/>
          </a:p>
        </p:txBody>
      </p:sp>
    </p:spTree>
    <p:extLst>
      <p:ext uri="{BB962C8B-B14F-4D97-AF65-F5344CB8AC3E}">
        <p14:creationId xmlns:p14="http://schemas.microsoft.com/office/powerpoint/2010/main" val="370325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Then</a:t>
            </a:r>
            <a:r>
              <a:rPr lang="es-ES" dirty="0"/>
              <a:t>, </a:t>
            </a:r>
            <a:r>
              <a:rPr lang="es-ES" dirty="0" err="1"/>
              <a:t>debt</a:t>
            </a:r>
            <a:r>
              <a:rPr lang="es-ES" dirty="0"/>
              <a:t> </a:t>
            </a:r>
            <a:r>
              <a:rPr lang="es-ES" dirty="0" err="1"/>
              <a:t>maturities</a:t>
            </a:r>
            <a:r>
              <a:rPr lang="es-ES" dirty="0"/>
              <a:t> are </a:t>
            </a:r>
            <a:r>
              <a:rPr lang="es-ES" dirty="0" err="1"/>
              <a:t>heavily</a:t>
            </a:r>
            <a:r>
              <a:rPr lang="es-ES" dirty="0"/>
              <a:t> </a:t>
            </a:r>
            <a:r>
              <a:rPr lang="es-ES" dirty="0" err="1"/>
              <a:t>concentrated</a:t>
            </a:r>
            <a:r>
              <a:rPr lang="es-ES" dirty="0"/>
              <a:t> in </a:t>
            </a:r>
            <a:r>
              <a:rPr lang="es-ES" dirty="0" err="1"/>
              <a:t>the</a:t>
            </a:r>
            <a:r>
              <a:rPr lang="es-ES" dirty="0"/>
              <a:t> short </a:t>
            </a:r>
            <a:r>
              <a:rPr lang="es-ES" dirty="0" err="1"/>
              <a:t>term</a:t>
            </a:r>
            <a:r>
              <a:rPr lang="es-ES" dirty="0"/>
              <a:t>, </a:t>
            </a:r>
            <a:r>
              <a:rPr lang="es-ES" dirty="0" err="1"/>
              <a:t>especially</a:t>
            </a:r>
            <a:r>
              <a:rPr lang="es-ES" dirty="0"/>
              <a:t> in 2025, </a:t>
            </a:r>
            <a:r>
              <a:rPr lang="es-ES" dirty="0" err="1"/>
              <a:t>wich</a:t>
            </a:r>
            <a:r>
              <a:rPr lang="es-ES" dirty="0"/>
              <a:t> </a:t>
            </a:r>
            <a:r>
              <a:rPr lang="es-ES" dirty="0" err="1"/>
              <a:t>creates</a:t>
            </a:r>
            <a:r>
              <a:rPr lang="es-ES" dirty="0"/>
              <a:t> </a:t>
            </a:r>
            <a:r>
              <a:rPr lang="es-ES" dirty="0" err="1"/>
              <a:t>significant</a:t>
            </a:r>
            <a:r>
              <a:rPr lang="es-ES" dirty="0"/>
              <a:t> </a:t>
            </a:r>
            <a:r>
              <a:rPr lang="es-ES" dirty="0" err="1"/>
              <a:t>financial</a:t>
            </a:r>
            <a:r>
              <a:rPr lang="es-ES" dirty="0"/>
              <a:t> </a:t>
            </a:r>
            <a:r>
              <a:rPr lang="es-ES" dirty="0" err="1"/>
              <a:t>pressure</a:t>
            </a:r>
            <a:r>
              <a:rPr lang="es-ES" dirty="0"/>
              <a:t>. </a:t>
            </a:r>
            <a:r>
              <a:rPr lang="en-US" dirty="0"/>
              <a:t>This shows that the market has doubts about the solvency of Argentina´s debt, </a:t>
            </a:r>
            <a:r>
              <a:rPr lang="en-US" dirty="0" err="1"/>
              <a:t>wich</a:t>
            </a:r>
            <a:r>
              <a:rPr lang="en-US" dirty="0"/>
              <a:t> es made up 70% of bonds…</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highlight>
                  <a:srgbClr val="FFFF00"/>
                </a:highlight>
              </a:rPr>
              <a:t>It</a:t>
            </a:r>
            <a:r>
              <a:rPr lang="es-ES" dirty="0">
                <a:highlight>
                  <a:srgbClr val="FFFF00"/>
                </a:highlight>
              </a:rPr>
              <a:t> </a:t>
            </a:r>
            <a:r>
              <a:rPr lang="es-ES" dirty="0" err="1">
                <a:highlight>
                  <a:srgbClr val="FFFF00"/>
                </a:highlight>
              </a:rPr>
              <a:t>must</a:t>
            </a:r>
            <a:r>
              <a:rPr lang="es-ES" dirty="0">
                <a:highlight>
                  <a:srgbClr val="FFFF00"/>
                </a:highlight>
              </a:rPr>
              <a:t> be </a:t>
            </a:r>
            <a:r>
              <a:rPr lang="es-ES" dirty="0" err="1">
                <a:highlight>
                  <a:srgbClr val="FFFF00"/>
                </a:highlight>
              </a:rPr>
              <a:t>considered</a:t>
            </a:r>
            <a:r>
              <a:rPr lang="es-ES" dirty="0">
                <a:highlight>
                  <a:srgbClr val="FFFF00"/>
                </a:highlight>
              </a:rPr>
              <a:t> </a:t>
            </a:r>
            <a:r>
              <a:rPr lang="es-ES" dirty="0" err="1">
                <a:highlight>
                  <a:srgbClr val="FFFF00"/>
                </a:highlight>
              </a:rPr>
              <a:t>that</a:t>
            </a:r>
            <a:r>
              <a:rPr lang="es-ES" dirty="0">
                <a:highlight>
                  <a:srgbClr val="FFFF00"/>
                </a:highlight>
              </a:rPr>
              <a:t> 40% </a:t>
            </a:r>
            <a:r>
              <a:rPr lang="es-ES" dirty="0" err="1">
                <a:highlight>
                  <a:srgbClr val="FFFF00"/>
                </a:highlight>
              </a:rPr>
              <a:t>of</a:t>
            </a:r>
            <a:r>
              <a:rPr lang="es-ES" dirty="0">
                <a:highlight>
                  <a:srgbClr val="FFFF00"/>
                </a:highlight>
              </a:rPr>
              <a:t> </a:t>
            </a:r>
            <a:r>
              <a:rPr lang="es-ES" dirty="0" err="1">
                <a:highlight>
                  <a:srgbClr val="FFFF00"/>
                </a:highlight>
              </a:rPr>
              <a:t>the</a:t>
            </a:r>
            <a:r>
              <a:rPr lang="es-ES" dirty="0">
                <a:highlight>
                  <a:srgbClr val="FFFF00"/>
                </a:highlight>
              </a:rPr>
              <a:t> capital </a:t>
            </a:r>
            <a:r>
              <a:rPr lang="es-ES" dirty="0" err="1">
                <a:highlight>
                  <a:srgbClr val="FFFF00"/>
                </a:highlight>
              </a:rPr>
              <a:t>payments</a:t>
            </a:r>
            <a:r>
              <a:rPr lang="es-ES" dirty="0">
                <a:highlight>
                  <a:srgbClr val="FFFF00"/>
                </a:highlight>
              </a:rPr>
              <a:t> </a:t>
            </a:r>
            <a:r>
              <a:rPr lang="es-ES" dirty="0" err="1">
                <a:highlight>
                  <a:srgbClr val="FFFF00"/>
                </a:highlight>
              </a:rPr>
              <a:t>projected</a:t>
            </a:r>
            <a:r>
              <a:rPr lang="es-ES" dirty="0">
                <a:highlight>
                  <a:srgbClr val="FFFF00"/>
                </a:highlight>
              </a:rPr>
              <a:t> </a:t>
            </a:r>
            <a:r>
              <a:rPr lang="es-ES" dirty="0" err="1">
                <a:highlight>
                  <a:srgbClr val="FFFF00"/>
                </a:highlight>
              </a:rPr>
              <a:t>for</a:t>
            </a:r>
            <a:r>
              <a:rPr lang="es-ES" dirty="0">
                <a:highlight>
                  <a:srgbClr val="FFFF00"/>
                </a:highlight>
              </a:rPr>
              <a:t> </a:t>
            </a:r>
            <a:r>
              <a:rPr lang="es-ES" dirty="0" err="1">
                <a:highlight>
                  <a:srgbClr val="FFFF00"/>
                </a:highlight>
              </a:rPr>
              <a:t>year</a:t>
            </a:r>
            <a:r>
              <a:rPr lang="es-AR" dirty="0">
                <a:solidFill>
                  <a:srgbClr val="FF0000"/>
                </a:solidFill>
              </a:rPr>
              <a:t> 2025</a:t>
            </a:r>
            <a:r>
              <a:rPr lang="es-AR" dirty="0"/>
              <a:t> </a:t>
            </a:r>
            <a:r>
              <a:rPr lang="es-AR" dirty="0" err="1"/>
              <a:t>correspond</a:t>
            </a:r>
            <a:r>
              <a:rPr lang="es-AR" dirty="0"/>
              <a:t> </a:t>
            </a:r>
            <a:r>
              <a:rPr lang="es-AR" dirty="0" err="1"/>
              <a:t>to</a:t>
            </a:r>
            <a:r>
              <a:rPr lang="es-AR" dirty="0"/>
              <a:t> </a:t>
            </a:r>
            <a:r>
              <a:rPr lang="en-US" sz="1200" dirty="0"/>
              <a:t>public sector agencies, which lowers rollover risk.</a:t>
            </a:r>
          </a:p>
          <a:p>
            <a:endParaRPr lang="es-AR" dirty="0"/>
          </a:p>
        </p:txBody>
      </p:sp>
      <p:sp>
        <p:nvSpPr>
          <p:cNvPr id="4" name="Marcador de número de diapositiva 3"/>
          <p:cNvSpPr>
            <a:spLocks noGrp="1"/>
          </p:cNvSpPr>
          <p:nvPr>
            <p:ph type="sldNum" sz="quarter" idx="5"/>
          </p:nvPr>
        </p:nvSpPr>
        <p:spPr/>
        <p:txBody>
          <a:bodyPr/>
          <a:lstStyle/>
          <a:p>
            <a:pPr lvl="0"/>
            <a:fld id="{62664360-A3C2-4BC8-8A78-B9DF90192F1A}" type="slidenum">
              <a:rPr lang="es-AR" smtClean="0"/>
              <a:t>8</a:t>
            </a:fld>
            <a:endParaRPr lang="es-AR"/>
          </a:p>
        </p:txBody>
      </p:sp>
    </p:spTree>
    <p:extLst>
      <p:ext uri="{BB962C8B-B14F-4D97-AF65-F5344CB8AC3E}">
        <p14:creationId xmlns:p14="http://schemas.microsoft.com/office/powerpoint/2010/main" val="27166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BAC5470-6264-43CF-B203-3101FE261E5C}"/>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7EA1DDC-27AC-448B-A7E9-AA4C72D79DA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2025 yield curve appears inverted, reflecting a signal of distrust and deepening credit risk. </a:t>
            </a:r>
          </a:p>
          <a:p>
            <a:pPr lvl="0"/>
            <a:endParaRPr lang="en-US" dirty="0"/>
          </a:p>
        </p:txBody>
      </p:sp>
      <p:sp>
        <p:nvSpPr>
          <p:cNvPr id="4" name="Marcador de número de diapositiva 3">
            <a:extLst>
              <a:ext uri="{FF2B5EF4-FFF2-40B4-BE49-F238E27FC236}">
                <a16:creationId xmlns:a16="http://schemas.microsoft.com/office/drawing/2014/main" id="{B03E1DEC-D31B-483F-B0A1-94B0A3247F8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64FABA-66A1-4BC7-8F8F-84495221B07A}" type="slidenum">
              <a:t>9</a:t>
            </a:fld>
            <a:endParaRPr lang="es-A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1432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18402-409C-4B03-A60B-35EE0697BE7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s-ES"/>
              <a:t>Haga clic para modificar el estilo de título del patrón</a:t>
            </a:r>
            <a:endParaRPr lang="es-AR"/>
          </a:p>
        </p:txBody>
      </p:sp>
      <p:sp>
        <p:nvSpPr>
          <p:cNvPr id="3" name="Subtítulo 2">
            <a:extLst>
              <a:ext uri="{FF2B5EF4-FFF2-40B4-BE49-F238E27FC236}">
                <a16:creationId xmlns:a16="http://schemas.microsoft.com/office/drawing/2014/main" id="{85D99446-4FDA-4912-A5B1-93EDA80A82E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2CD02AD7-27CF-4C6A-9855-340EC7DB0139}"/>
              </a:ext>
            </a:extLst>
          </p:cNvPr>
          <p:cNvSpPr txBox="1">
            <a:spLocks noGrp="1"/>
          </p:cNvSpPr>
          <p:nvPr>
            <p:ph type="dt" sz="half" idx="7"/>
          </p:nvPr>
        </p:nvSpPr>
        <p:spPr/>
        <p:txBody>
          <a:bodyPr/>
          <a:lstStyle>
            <a:lvl1pPr>
              <a:defRPr/>
            </a:lvl1pPr>
          </a:lstStyle>
          <a:p>
            <a:pPr lvl="0"/>
            <a:fld id="{5692EE41-2E26-40D5-A66D-C277832C8A47}" type="datetime1">
              <a:rPr lang="es-AR"/>
              <a:pPr lvl="0"/>
              <a:t>13/5/2025</a:t>
            </a:fld>
            <a:endParaRPr lang="es-AR"/>
          </a:p>
        </p:txBody>
      </p:sp>
      <p:sp>
        <p:nvSpPr>
          <p:cNvPr id="5" name="Marcador de pie de página 4">
            <a:extLst>
              <a:ext uri="{FF2B5EF4-FFF2-40B4-BE49-F238E27FC236}">
                <a16:creationId xmlns:a16="http://schemas.microsoft.com/office/drawing/2014/main" id="{0AFD908C-6728-4A87-BB0C-B058378332E3}"/>
              </a:ext>
            </a:extLst>
          </p:cNvPr>
          <p:cNvSpPr txBox="1">
            <a:spLocks noGrp="1"/>
          </p:cNvSpPr>
          <p:nvPr>
            <p:ph type="ftr" sz="quarter" idx="9"/>
          </p:nvPr>
        </p:nvSpPr>
        <p:spPr/>
        <p:txBody>
          <a:bodyPr/>
          <a:lstStyle>
            <a:lvl1pPr>
              <a:defRPr/>
            </a:lvl1pPr>
          </a:lstStyle>
          <a:p>
            <a:pPr lvl="0"/>
            <a:endParaRPr lang="es-AR"/>
          </a:p>
        </p:txBody>
      </p:sp>
      <p:sp>
        <p:nvSpPr>
          <p:cNvPr id="6" name="Marcador de número de diapositiva 5">
            <a:extLst>
              <a:ext uri="{FF2B5EF4-FFF2-40B4-BE49-F238E27FC236}">
                <a16:creationId xmlns:a16="http://schemas.microsoft.com/office/drawing/2014/main" id="{22A18A40-6A3B-4DE1-A372-918F9437996D}"/>
              </a:ext>
            </a:extLst>
          </p:cNvPr>
          <p:cNvSpPr txBox="1">
            <a:spLocks noGrp="1"/>
          </p:cNvSpPr>
          <p:nvPr>
            <p:ph type="sldNum" sz="quarter" idx="8"/>
          </p:nvPr>
        </p:nvSpPr>
        <p:spPr/>
        <p:txBody>
          <a:bodyPr/>
          <a:lstStyle>
            <a:lvl1pPr>
              <a:defRPr/>
            </a:lvl1pPr>
          </a:lstStyle>
          <a:p>
            <a:pPr lvl="0"/>
            <a:fld id="{DB03E813-392C-469E-93C9-C1778064445D}" type="slidenum">
              <a:t>‹Nº›</a:t>
            </a:fld>
            <a:endParaRPr lang="es-AR"/>
          </a:p>
        </p:txBody>
      </p:sp>
    </p:spTree>
    <p:extLst>
      <p:ext uri="{BB962C8B-B14F-4D97-AF65-F5344CB8AC3E}">
        <p14:creationId xmlns:p14="http://schemas.microsoft.com/office/powerpoint/2010/main" val="270199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5F7B1-736A-40C2-9642-5AD05334CADF}"/>
              </a:ext>
            </a:extLst>
          </p:cNvPr>
          <p:cNvSpPr txBox="1">
            <a:spLocks noGrp="1"/>
          </p:cNvSpPr>
          <p:nvPr>
            <p:ph type="title"/>
          </p:nvPr>
        </p:nvSpPr>
        <p:spPr/>
        <p:txBody>
          <a:bodyPr/>
          <a:lstStyle>
            <a:lvl1pPr>
              <a:defRPr/>
            </a:lvl1pPr>
          </a:lstStyle>
          <a:p>
            <a:pPr lvl="0"/>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86645077-1ABF-4F3A-80A4-883472BF784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98A523F-EC19-4CEB-8784-3D44C3E6CEA1}"/>
              </a:ext>
            </a:extLst>
          </p:cNvPr>
          <p:cNvSpPr txBox="1">
            <a:spLocks noGrp="1"/>
          </p:cNvSpPr>
          <p:nvPr>
            <p:ph type="dt" sz="half" idx="7"/>
          </p:nvPr>
        </p:nvSpPr>
        <p:spPr/>
        <p:txBody>
          <a:bodyPr/>
          <a:lstStyle>
            <a:lvl1pPr>
              <a:defRPr/>
            </a:lvl1pPr>
          </a:lstStyle>
          <a:p>
            <a:pPr lvl="0"/>
            <a:fld id="{6DB6585F-88E5-4D7E-8BB5-B5F172653B9C}" type="datetime1">
              <a:rPr lang="es-AR"/>
              <a:pPr lvl="0"/>
              <a:t>13/5/2025</a:t>
            </a:fld>
            <a:endParaRPr lang="es-AR"/>
          </a:p>
        </p:txBody>
      </p:sp>
      <p:sp>
        <p:nvSpPr>
          <p:cNvPr id="5" name="Marcador de pie de página 4">
            <a:extLst>
              <a:ext uri="{FF2B5EF4-FFF2-40B4-BE49-F238E27FC236}">
                <a16:creationId xmlns:a16="http://schemas.microsoft.com/office/drawing/2014/main" id="{5FD6BB68-5A67-48B4-83D7-B0B73EAC58B7}"/>
              </a:ext>
            </a:extLst>
          </p:cNvPr>
          <p:cNvSpPr txBox="1">
            <a:spLocks noGrp="1"/>
          </p:cNvSpPr>
          <p:nvPr>
            <p:ph type="ftr" sz="quarter" idx="9"/>
          </p:nvPr>
        </p:nvSpPr>
        <p:spPr/>
        <p:txBody>
          <a:bodyPr/>
          <a:lstStyle>
            <a:lvl1pPr>
              <a:defRPr/>
            </a:lvl1pPr>
          </a:lstStyle>
          <a:p>
            <a:pPr lvl="0"/>
            <a:endParaRPr lang="es-AR"/>
          </a:p>
        </p:txBody>
      </p:sp>
      <p:sp>
        <p:nvSpPr>
          <p:cNvPr id="6" name="Marcador de número de diapositiva 5">
            <a:extLst>
              <a:ext uri="{FF2B5EF4-FFF2-40B4-BE49-F238E27FC236}">
                <a16:creationId xmlns:a16="http://schemas.microsoft.com/office/drawing/2014/main" id="{0576AC5F-52A8-4591-AEC7-B315B65F014B}"/>
              </a:ext>
            </a:extLst>
          </p:cNvPr>
          <p:cNvSpPr txBox="1">
            <a:spLocks noGrp="1"/>
          </p:cNvSpPr>
          <p:nvPr>
            <p:ph type="sldNum" sz="quarter" idx="8"/>
          </p:nvPr>
        </p:nvSpPr>
        <p:spPr/>
        <p:txBody>
          <a:bodyPr/>
          <a:lstStyle>
            <a:lvl1pPr>
              <a:defRPr/>
            </a:lvl1pPr>
          </a:lstStyle>
          <a:p>
            <a:pPr lvl="0"/>
            <a:fld id="{0645F6C5-C8CA-4FE6-9EFD-BD038312F411}" type="slidenum">
              <a:t>‹Nº›</a:t>
            </a:fld>
            <a:endParaRPr lang="es-AR"/>
          </a:p>
        </p:txBody>
      </p:sp>
    </p:spTree>
    <p:extLst>
      <p:ext uri="{BB962C8B-B14F-4D97-AF65-F5344CB8AC3E}">
        <p14:creationId xmlns:p14="http://schemas.microsoft.com/office/powerpoint/2010/main" val="277223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B7A836-B8FB-49B4-BE34-118533A80B0F}"/>
              </a:ext>
            </a:extLst>
          </p:cNvPr>
          <p:cNvSpPr txBox="1">
            <a:spLocks noGrp="1"/>
          </p:cNvSpPr>
          <p:nvPr>
            <p:ph type="title" orient="vert"/>
          </p:nvPr>
        </p:nvSpPr>
        <p:spPr>
          <a:xfrm>
            <a:off x="8724903" y="365129"/>
            <a:ext cx="2628899" cy="5811834"/>
          </a:xfrm>
        </p:spPr>
        <p:txBody>
          <a:bodyPr vert="eaVert"/>
          <a:lstStyle>
            <a:lvl1pPr>
              <a:defRPr/>
            </a:lvl1pPr>
          </a:lstStyle>
          <a:p>
            <a:pPr lvl="0"/>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70776F6-7330-44C9-8A78-BEF2F86A37B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52EA1F2-BD1B-4CC1-8526-C990029FB807}"/>
              </a:ext>
            </a:extLst>
          </p:cNvPr>
          <p:cNvSpPr txBox="1">
            <a:spLocks noGrp="1"/>
          </p:cNvSpPr>
          <p:nvPr>
            <p:ph type="dt" sz="half" idx="7"/>
          </p:nvPr>
        </p:nvSpPr>
        <p:spPr/>
        <p:txBody>
          <a:bodyPr/>
          <a:lstStyle>
            <a:lvl1pPr>
              <a:defRPr/>
            </a:lvl1pPr>
          </a:lstStyle>
          <a:p>
            <a:pPr lvl="0"/>
            <a:fld id="{6F02834A-69BD-48FD-A1A1-6CBDC2A30E0A}" type="datetime1">
              <a:rPr lang="es-AR"/>
              <a:pPr lvl="0"/>
              <a:t>13/5/2025</a:t>
            </a:fld>
            <a:endParaRPr lang="es-AR"/>
          </a:p>
        </p:txBody>
      </p:sp>
      <p:sp>
        <p:nvSpPr>
          <p:cNvPr id="5" name="Marcador de pie de página 4">
            <a:extLst>
              <a:ext uri="{FF2B5EF4-FFF2-40B4-BE49-F238E27FC236}">
                <a16:creationId xmlns:a16="http://schemas.microsoft.com/office/drawing/2014/main" id="{B7FA40E8-7345-4150-8F29-EB6961C741AA}"/>
              </a:ext>
            </a:extLst>
          </p:cNvPr>
          <p:cNvSpPr txBox="1">
            <a:spLocks noGrp="1"/>
          </p:cNvSpPr>
          <p:nvPr>
            <p:ph type="ftr" sz="quarter" idx="9"/>
          </p:nvPr>
        </p:nvSpPr>
        <p:spPr/>
        <p:txBody>
          <a:bodyPr/>
          <a:lstStyle>
            <a:lvl1pPr>
              <a:defRPr/>
            </a:lvl1pPr>
          </a:lstStyle>
          <a:p>
            <a:pPr lvl="0"/>
            <a:endParaRPr lang="es-AR"/>
          </a:p>
        </p:txBody>
      </p:sp>
      <p:sp>
        <p:nvSpPr>
          <p:cNvPr id="6" name="Marcador de número de diapositiva 5">
            <a:extLst>
              <a:ext uri="{FF2B5EF4-FFF2-40B4-BE49-F238E27FC236}">
                <a16:creationId xmlns:a16="http://schemas.microsoft.com/office/drawing/2014/main" id="{0C0C3CF0-25F3-499C-9A03-19C08CD4C8C3}"/>
              </a:ext>
            </a:extLst>
          </p:cNvPr>
          <p:cNvSpPr txBox="1">
            <a:spLocks noGrp="1"/>
          </p:cNvSpPr>
          <p:nvPr>
            <p:ph type="sldNum" sz="quarter" idx="8"/>
          </p:nvPr>
        </p:nvSpPr>
        <p:spPr/>
        <p:txBody>
          <a:bodyPr/>
          <a:lstStyle>
            <a:lvl1pPr>
              <a:defRPr/>
            </a:lvl1pPr>
          </a:lstStyle>
          <a:p>
            <a:pPr lvl="0"/>
            <a:fld id="{3E6DF172-EFDB-4A04-BB68-C3E30B73B80E}" type="slidenum">
              <a:t>‹Nº›</a:t>
            </a:fld>
            <a:endParaRPr lang="es-AR"/>
          </a:p>
        </p:txBody>
      </p:sp>
    </p:spTree>
    <p:extLst>
      <p:ext uri="{BB962C8B-B14F-4D97-AF65-F5344CB8AC3E}">
        <p14:creationId xmlns:p14="http://schemas.microsoft.com/office/powerpoint/2010/main" val="387706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DCD48-E07C-4B40-A409-CB17B98EC90F}"/>
              </a:ext>
            </a:extLst>
          </p:cNvPr>
          <p:cNvSpPr txBox="1">
            <a:spLocks noGrp="1"/>
          </p:cNvSpPr>
          <p:nvPr>
            <p:ph type="title"/>
          </p:nvPr>
        </p:nvSpPr>
        <p:spPr/>
        <p:txBody>
          <a:bodyPr/>
          <a:lstStyle>
            <a:lvl1pPr>
              <a:defRPr/>
            </a:lvl1pPr>
          </a:lstStyle>
          <a:p>
            <a:pPr lvl="0"/>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EDA528A-CBBB-4374-B9A8-B7941D20856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FEE13DE-630D-4BCB-BAF9-50F7292105E4}"/>
              </a:ext>
            </a:extLst>
          </p:cNvPr>
          <p:cNvSpPr txBox="1">
            <a:spLocks noGrp="1"/>
          </p:cNvSpPr>
          <p:nvPr>
            <p:ph type="dt" sz="half" idx="7"/>
          </p:nvPr>
        </p:nvSpPr>
        <p:spPr/>
        <p:txBody>
          <a:bodyPr/>
          <a:lstStyle>
            <a:lvl1pPr>
              <a:defRPr/>
            </a:lvl1pPr>
          </a:lstStyle>
          <a:p>
            <a:pPr lvl="0"/>
            <a:fld id="{70DFC666-E1A4-4C35-B206-5E4A99E4A12A}" type="datetime1">
              <a:rPr lang="es-AR"/>
              <a:pPr lvl="0"/>
              <a:t>13/5/2025</a:t>
            </a:fld>
            <a:endParaRPr lang="es-AR"/>
          </a:p>
        </p:txBody>
      </p:sp>
      <p:sp>
        <p:nvSpPr>
          <p:cNvPr id="5" name="Marcador de pie de página 4">
            <a:extLst>
              <a:ext uri="{FF2B5EF4-FFF2-40B4-BE49-F238E27FC236}">
                <a16:creationId xmlns:a16="http://schemas.microsoft.com/office/drawing/2014/main" id="{8BDD8925-3430-4431-AB55-E8492048FF0A}"/>
              </a:ext>
            </a:extLst>
          </p:cNvPr>
          <p:cNvSpPr txBox="1">
            <a:spLocks noGrp="1"/>
          </p:cNvSpPr>
          <p:nvPr>
            <p:ph type="ftr" sz="quarter" idx="9"/>
          </p:nvPr>
        </p:nvSpPr>
        <p:spPr/>
        <p:txBody>
          <a:bodyPr/>
          <a:lstStyle>
            <a:lvl1pPr>
              <a:defRPr/>
            </a:lvl1pPr>
          </a:lstStyle>
          <a:p>
            <a:pPr lvl="0"/>
            <a:endParaRPr lang="es-AR"/>
          </a:p>
        </p:txBody>
      </p:sp>
      <p:sp>
        <p:nvSpPr>
          <p:cNvPr id="6" name="Marcador de número de diapositiva 5">
            <a:extLst>
              <a:ext uri="{FF2B5EF4-FFF2-40B4-BE49-F238E27FC236}">
                <a16:creationId xmlns:a16="http://schemas.microsoft.com/office/drawing/2014/main" id="{6319F1E2-FA96-4DBF-8113-017EC4AC85F5}"/>
              </a:ext>
            </a:extLst>
          </p:cNvPr>
          <p:cNvSpPr txBox="1">
            <a:spLocks noGrp="1"/>
          </p:cNvSpPr>
          <p:nvPr>
            <p:ph type="sldNum" sz="quarter" idx="8"/>
          </p:nvPr>
        </p:nvSpPr>
        <p:spPr/>
        <p:txBody>
          <a:bodyPr/>
          <a:lstStyle>
            <a:lvl1pPr>
              <a:defRPr/>
            </a:lvl1pPr>
          </a:lstStyle>
          <a:p>
            <a:pPr lvl="0"/>
            <a:fld id="{8B3C6463-4BDF-41E5-A595-1C000E9B5DA4}" type="slidenum">
              <a:t>‹Nº›</a:t>
            </a:fld>
            <a:endParaRPr lang="es-AR"/>
          </a:p>
        </p:txBody>
      </p:sp>
    </p:spTree>
    <p:extLst>
      <p:ext uri="{BB962C8B-B14F-4D97-AF65-F5344CB8AC3E}">
        <p14:creationId xmlns:p14="http://schemas.microsoft.com/office/powerpoint/2010/main" val="26011869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48CAD-E825-40BA-8CE0-818207784810}"/>
              </a:ext>
            </a:extLst>
          </p:cNvPr>
          <p:cNvSpPr txBox="1">
            <a:spLocks noGrp="1"/>
          </p:cNvSpPr>
          <p:nvPr>
            <p:ph type="title"/>
          </p:nvPr>
        </p:nvSpPr>
        <p:spPr>
          <a:xfrm>
            <a:off x="831847" y="1709735"/>
            <a:ext cx="10515600" cy="2852735"/>
          </a:xfrm>
        </p:spPr>
        <p:txBody>
          <a:bodyPr anchor="b"/>
          <a:lstStyle>
            <a:lvl1pPr>
              <a:defRPr sz="6000"/>
            </a:lvl1pPr>
          </a:lstStyle>
          <a:p>
            <a:pPr lvl="0"/>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B6D28F0-368B-4110-81DD-EED205E9EF6F}"/>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s-ES"/>
              <a:t>Editar los estilos de texto del patrón</a:t>
            </a:r>
          </a:p>
        </p:txBody>
      </p:sp>
      <p:sp>
        <p:nvSpPr>
          <p:cNvPr id="4" name="Marcador de fecha 3">
            <a:extLst>
              <a:ext uri="{FF2B5EF4-FFF2-40B4-BE49-F238E27FC236}">
                <a16:creationId xmlns:a16="http://schemas.microsoft.com/office/drawing/2014/main" id="{E63E7AFA-2943-494F-A89E-F78FCFE86CD3}"/>
              </a:ext>
            </a:extLst>
          </p:cNvPr>
          <p:cNvSpPr txBox="1">
            <a:spLocks noGrp="1"/>
          </p:cNvSpPr>
          <p:nvPr>
            <p:ph type="dt" sz="half" idx="7"/>
          </p:nvPr>
        </p:nvSpPr>
        <p:spPr/>
        <p:txBody>
          <a:bodyPr/>
          <a:lstStyle>
            <a:lvl1pPr>
              <a:defRPr/>
            </a:lvl1pPr>
          </a:lstStyle>
          <a:p>
            <a:pPr lvl="0"/>
            <a:fld id="{87C5D95F-F3DA-444A-9C04-F036BED31139}" type="datetime1">
              <a:rPr lang="es-AR"/>
              <a:pPr lvl="0"/>
              <a:t>13/5/2025</a:t>
            </a:fld>
            <a:endParaRPr lang="es-AR"/>
          </a:p>
        </p:txBody>
      </p:sp>
      <p:sp>
        <p:nvSpPr>
          <p:cNvPr id="5" name="Marcador de pie de página 4">
            <a:extLst>
              <a:ext uri="{FF2B5EF4-FFF2-40B4-BE49-F238E27FC236}">
                <a16:creationId xmlns:a16="http://schemas.microsoft.com/office/drawing/2014/main" id="{BD41D81F-FC1C-4637-A27E-400C636A54F1}"/>
              </a:ext>
            </a:extLst>
          </p:cNvPr>
          <p:cNvSpPr txBox="1">
            <a:spLocks noGrp="1"/>
          </p:cNvSpPr>
          <p:nvPr>
            <p:ph type="ftr" sz="quarter" idx="9"/>
          </p:nvPr>
        </p:nvSpPr>
        <p:spPr/>
        <p:txBody>
          <a:bodyPr/>
          <a:lstStyle>
            <a:lvl1pPr>
              <a:defRPr/>
            </a:lvl1pPr>
          </a:lstStyle>
          <a:p>
            <a:pPr lvl="0"/>
            <a:endParaRPr lang="es-AR"/>
          </a:p>
        </p:txBody>
      </p:sp>
      <p:sp>
        <p:nvSpPr>
          <p:cNvPr id="6" name="Marcador de número de diapositiva 5">
            <a:extLst>
              <a:ext uri="{FF2B5EF4-FFF2-40B4-BE49-F238E27FC236}">
                <a16:creationId xmlns:a16="http://schemas.microsoft.com/office/drawing/2014/main" id="{A72901A0-B9FA-4F53-9383-2E25B62EDA9D}"/>
              </a:ext>
            </a:extLst>
          </p:cNvPr>
          <p:cNvSpPr txBox="1">
            <a:spLocks noGrp="1"/>
          </p:cNvSpPr>
          <p:nvPr>
            <p:ph type="sldNum" sz="quarter" idx="8"/>
          </p:nvPr>
        </p:nvSpPr>
        <p:spPr/>
        <p:txBody>
          <a:bodyPr/>
          <a:lstStyle>
            <a:lvl1pPr>
              <a:defRPr/>
            </a:lvl1pPr>
          </a:lstStyle>
          <a:p>
            <a:pPr lvl="0"/>
            <a:fld id="{1BDB4ADF-AA43-4995-9EA7-CD4ECE843CB1}" type="slidenum">
              <a:t>‹Nº›</a:t>
            </a:fld>
            <a:endParaRPr lang="es-AR"/>
          </a:p>
        </p:txBody>
      </p:sp>
    </p:spTree>
    <p:extLst>
      <p:ext uri="{BB962C8B-B14F-4D97-AF65-F5344CB8AC3E}">
        <p14:creationId xmlns:p14="http://schemas.microsoft.com/office/powerpoint/2010/main" val="265832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5B622-E975-486E-9896-77690554BCFB}"/>
              </a:ext>
            </a:extLst>
          </p:cNvPr>
          <p:cNvSpPr txBox="1">
            <a:spLocks noGrp="1"/>
          </p:cNvSpPr>
          <p:nvPr>
            <p:ph type="title"/>
          </p:nvPr>
        </p:nvSpPr>
        <p:spPr/>
        <p:txBody>
          <a:bodyPr/>
          <a:lstStyle>
            <a:lvl1pPr>
              <a:defRPr/>
            </a:lvl1pPr>
          </a:lstStyle>
          <a:p>
            <a:pPr lvl="0"/>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C87DCCD-1CDA-4981-99D1-04F1BFEA624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9885B09E-FCC4-4E42-BCCE-30DCE4483FB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BB86E721-AA6B-4523-901D-57956B908C11}"/>
              </a:ext>
            </a:extLst>
          </p:cNvPr>
          <p:cNvSpPr txBox="1">
            <a:spLocks noGrp="1"/>
          </p:cNvSpPr>
          <p:nvPr>
            <p:ph type="dt" sz="half" idx="7"/>
          </p:nvPr>
        </p:nvSpPr>
        <p:spPr/>
        <p:txBody>
          <a:bodyPr/>
          <a:lstStyle>
            <a:lvl1pPr>
              <a:defRPr/>
            </a:lvl1pPr>
          </a:lstStyle>
          <a:p>
            <a:pPr lvl="0"/>
            <a:fld id="{8D4AC2A2-7923-4DA0-8787-05690F174086}" type="datetime1">
              <a:rPr lang="es-AR"/>
              <a:pPr lvl="0"/>
              <a:t>13/5/2025</a:t>
            </a:fld>
            <a:endParaRPr lang="es-AR"/>
          </a:p>
        </p:txBody>
      </p:sp>
      <p:sp>
        <p:nvSpPr>
          <p:cNvPr id="6" name="Marcador de pie de página 5">
            <a:extLst>
              <a:ext uri="{FF2B5EF4-FFF2-40B4-BE49-F238E27FC236}">
                <a16:creationId xmlns:a16="http://schemas.microsoft.com/office/drawing/2014/main" id="{334975E1-0DEA-4246-8539-4CAF9A3A515F}"/>
              </a:ext>
            </a:extLst>
          </p:cNvPr>
          <p:cNvSpPr txBox="1">
            <a:spLocks noGrp="1"/>
          </p:cNvSpPr>
          <p:nvPr>
            <p:ph type="ftr" sz="quarter" idx="9"/>
          </p:nvPr>
        </p:nvSpPr>
        <p:spPr/>
        <p:txBody>
          <a:bodyPr/>
          <a:lstStyle>
            <a:lvl1pPr>
              <a:defRPr/>
            </a:lvl1pPr>
          </a:lstStyle>
          <a:p>
            <a:pPr lvl="0"/>
            <a:endParaRPr lang="es-AR"/>
          </a:p>
        </p:txBody>
      </p:sp>
      <p:sp>
        <p:nvSpPr>
          <p:cNvPr id="7" name="Marcador de número de diapositiva 6">
            <a:extLst>
              <a:ext uri="{FF2B5EF4-FFF2-40B4-BE49-F238E27FC236}">
                <a16:creationId xmlns:a16="http://schemas.microsoft.com/office/drawing/2014/main" id="{4C24AE8B-8896-425D-842A-579F0C610A2A}"/>
              </a:ext>
            </a:extLst>
          </p:cNvPr>
          <p:cNvSpPr txBox="1">
            <a:spLocks noGrp="1"/>
          </p:cNvSpPr>
          <p:nvPr>
            <p:ph type="sldNum" sz="quarter" idx="8"/>
          </p:nvPr>
        </p:nvSpPr>
        <p:spPr/>
        <p:txBody>
          <a:bodyPr/>
          <a:lstStyle>
            <a:lvl1pPr>
              <a:defRPr/>
            </a:lvl1pPr>
          </a:lstStyle>
          <a:p>
            <a:pPr lvl="0"/>
            <a:fld id="{3FB1F38F-FAB6-4EE9-B947-40B845C266E1}" type="slidenum">
              <a:t>‹Nº›</a:t>
            </a:fld>
            <a:endParaRPr lang="es-AR"/>
          </a:p>
        </p:txBody>
      </p:sp>
    </p:spTree>
    <p:extLst>
      <p:ext uri="{BB962C8B-B14F-4D97-AF65-F5344CB8AC3E}">
        <p14:creationId xmlns:p14="http://schemas.microsoft.com/office/powerpoint/2010/main" val="306153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8D7CF-B26B-4A87-8F9D-49F803AF2580}"/>
              </a:ext>
            </a:extLst>
          </p:cNvPr>
          <p:cNvSpPr txBox="1">
            <a:spLocks noGrp="1"/>
          </p:cNvSpPr>
          <p:nvPr>
            <p:ph type="title"/>
          </p:nvPr>
        </p:nvSpPr>
        <p:spPr>
          <a:xfrm>
            <a:off x="839784" y="365129"/>
            <a:ext cx="10515600" cy="1325559"/>
          </a:xfrm>
        </p:spPr>
        <p:txBody>
          <a:bodyPr/>
          <a:lstStyle>
            <a:lvl1pPr>
              <a:defRPr/>
            </a:lvl1pPr>
          </a:lstStyle>
          <a:p>
            <a:pPr lvl="0"/>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18689EA-FAA4-4093-8802-7E6F7E5F98D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s-ES"/>
              <a:t>Editar los estilos de texto del patrón</a:t>
            </a:r>
          </a:p>
        </p:txBody>
      </p:sp>
      <p:sp>
        <p:nvSpPr>
          <p:cNvPr id="4" name="Marcador de contenido 3">
            <a:extLst>
              <a:ext uri="{FF2B5EF4-FFF2-40B4-BE49-F238E27FC236}">
                <a16:creationId xmlns:a16="http://schemas.microsoft.com/office/drawing/2014/main" id="{D5328660-A2DE-40E6-A20F-44A833A78519}"/>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8F35EB73-BD7B-454E-BE9E-7C8AE375CD9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s-ES"/>
              <a:t>Editar los estilos de texto del patrón</a:t>
            </a:r>
          </a:p>
        </p:txBody>
      </p:sp>
      <p:sp>
        <p:nvSpPr>
          <p:cNvPr id="6" name="Marcador de contenido 5">
            <a:extLst>
              <a:ext uri="{FF2B5EF4-FFF2-40B4-BE49-F238E27FC236}">
                <a16:creationId xmlns:a16="http://schemas.microsoft.com/office/drawing/2014/main" id="{2AADA27B-AE1C-42E0-8412-DED553BD699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890515C5-0CC3-4222-BA6D-F2C803F39B4A}"/>
              </a:ext>
            </a:extLst>
          </p:cNvPr>
          <p:cNvSpPr txBox="1">
            <a:spLocks noGrp="1"/>
          </p:cNvSpPr>
          <p:nvPr>
            <p:ph type="dt" sz="half" idx="7"/>
          </p:nvPr>
        </p:nvSpPr>
        <p:spPr/>
        <p:txBody>
          <a:bodyPr/>
          <a:lstStyle>
            <a:lvl1pPr>
              <a:defRPr/>
            </a:lvl1pPr>
          </a:lstStyle>
          <a:p>
            <a:pPr lvl="0"/>
            <a:fld id="{B1465240-C5A7-4C53-917D-06E4B6E018A9}" type="datetime1">
              <a:rPr lang="es-AR"/>
              <a:pPr lvl="0"/>
              <a:t>13/5/2025</a:t>
            </a:fld>
            <a:endParaRPr lang="es-AR"/>
          </a:p>
        </p:txBody>
      </p:sp>
      <p:sp>
        <p:nvSpPr>
          <p:cNvPr id="8" name="Marcador de pie de página 7">
            <a:extLst>
              <a:ext uri="{FF2B5EF4-FFF2-40B4-BE49-F238E27FC236}">
                <a16:creationId xmlns:a16="http://schemas.microsoft.com/office/drawing/2014/main" id="{0EB64017-7477-4991-B5C6-CB048D23F187}"/>
              </a:ext>
            </a:extLst>
          </p:cNvPr>
          <p:cNvSpPr txBox="1">
            <a:spLocks noGrp="1"/>
          </p:cNvSpPr>
          <p:nvPr>
            <p:ph type="ftr" sz="quarter" idx="9"/>
          </p:nvPr>
        </p:nvSpPr>
        <p:spPr/>
        <p:txBody>
          <a:bodyPr/>
          <a:lstStyle>
            <a:lvl1pPr>
              <a:defRPr/>
            </a:lvl1pPr>
          </a:lstStyle>
          <a:p>
            <a:pPr lvl="0"/>
            <a:endParaRPr lang="es-AR"/>
          </a:p>
        </p:txBody>
      </p:sp>
      <p:sp>
        <p:nvSpPr>
          <p:cNvPr id="9" name="Marcador de número de diapositiva 8">
            <a:extLst>
              <a:ext uri="{FF2B5EF4-FFF2-40B4-BE49-F238E27FC236}">
                <a16:creationId xmlns:a16="http://schemas.microsoft.com/office/drawing/2014/main" id="{7FBAF5AD-0707-4706-A5C5-42EE220061F8}"/>
              </a:ext>
            </a:extLst>
          </p:cNvPr>
          <p:cNvSpPr txBox="1">
            <a:spLocks noGrp="1"/>
          </p:cNvSpPr>
          <p:nvPr>
            <p:ph type="sldNum" sz="quarter" idx="8"/>
          </p:nvPr>
        </p:nvSpPr>
        <p:spPr/>
        <p:txBody>
          <a:bodyPr/>
          <a:lstStyle>
            <a:lvl1pPr>
              <a:defRPr/>
            </a:lvl1pPr>
          </a:lstStyle>
          <a:p>
            <a:pPr lvl="0"/>
            <a:fld id="{0BCF4944-1C39-4E25-8443-1B97AD8BEB12}" type="slidenum">
              <a:t>‹Nº›</a:t>
            </a:fld>
            <a:endParaRPr lang="es-AR"/>
          </a:p>
        </p:txBody>
      </p:sp>
    </p:spTree>
    <p:extLst>
      <p:ext uri="{BB962C8B-B14F-4D97-AF65-F5344CB8AC3E}">
        <p14:creationId xmlns:p14="http://schemas.microsoft.com/office/powerpoint/2010/main" val="178434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BBEAD-F1B8-49CE-ABA8-9B17C0DC95FA}"/>
              </a:ext>
            </a:extLst>
          </p:cNvPr>
          <p:cNvSpPr txBox="1">
            <a:spLocks noGrp="1"/>
          </p:cNvSpPr>
          <p:nvPr>
            <p:ph type="title"/>
          </p:nvPr>
        </p:nvSpPr>
        <p:spPr/>
        <p:txBody>
          <a:bodyPr/>
          <a:lstStyle>
            <a:lvl1pPr>
              <a:defRPr/>
            </a:lvl1pPr>
          </a:lstStyle>
          <a:p>
            <a:pPr lvl="0"/>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B36CA7CB-60EE-476E-BFD6-3B01D6E5C74D}"/>
              </a:ext>
            </a:extLst>
          </p:cNvPr>
          <p:cNvSpPr txBox="1">
            <a:spLocks noGrp="1"/>
          </p:cNvSpPr>
          <p:nvPr>
            <p:ph type="dt" sz="half" idx="7"/>
          </p:nvPr>
        </p:nvSpPr>
        <p:spPr/>
        <p:txBody>
          <a:bodyPr/>
          <a:lstStyle>
            <a:lvl1pPr>
              <a:defRPr/>
            </a:lvl1pPr>
          </a:lstStyle>
          <a:p>
            <a:pPr lvl="0"/>
            <a:fld id="{93A211DA-2EBF-4B3A-AA08-2925AF90027B}" type="datetime1">
              <a:rPr lang="es-AR"/>
              <a:pPr lvl="0"/>
              <a:t>13/5/2025</a:t>
            </a:fld>
            <a:endParaRPr lang="es-AR"/>
          </a:p>
        </p:txBody>
      </p:sp>
      <p:sp>
        <p:nvSpPr>
          <p:cNvPr id="4" name="Marcador de pie de página 3">
            <a:extLst>
              <a:ext uri="{FF2B5EF4-FFF2-40B4-BE49-F238E27FC236}">
                <a16:creationId xmlns:a16="http://schemas.microsoft.com/office/drawing/2014/main" id="{19C909FA-0A2C-47E2-9359-160ACC7052DE}"/>
              </a:ext>
            </a:extLst>
          </p:cNvPr>
          <p:cNvSpPr txBox="1">
            <a:spLocks noGrp="1"/>
          </p:cNvSpPr>
          <p:nvPr>
            <p:ph type="ftr" sz="quarter" idx="9"/>
          </p:nvPr>
        </p:nvSpPr>
        <p:spPr/>
        <p:txBody>
          <a:bodyPr/>
          <a:lstStyle>
            <a:lvl1pPr>
              <a:defRPr/>
            </a:lvl1pPr>
          </a:lstStyle>
          <a:p>
            <a:pPr lvl="0"/>
            <a:endParaRPr lang="es-AR"/>
          </a:p>
        </p:txBody>
      </p:sp>
      <p:sp>
        <p:nvSpPr>
          <p:cNvPr id="5" name="Marcador de número de diapositiva 4">
            <a:extLst>
              <a:ext uri="{FF2B5EF4-FFF2-40B4-BE49-F238E27FC236}">
                <a16:creationId xmlns:a16="http://schemas.microsoft.com/office/drawing/2014/main" id="{1447EC0A-C417-4120-A555-6D58FA648DB9}"/>
              </a:ext>
            </a:extLst>
          </p:cNvPr>
          <p:cNvSpPr txBox="1">
            <a:spLocks noGrp="1"/>
          </p:cNvSpPr>
          <p:nvPr>
            <p:ph type="sldNum" sz="quarter" idx="8"/>
          </p:nvPr>
        </p:nvSpPr>
        <p:spPr/>
        <p:txBody>
          <a:bodyPr/>
          <a:lstStyle>
            <a:lvl1pPr>
              <a:defRPr/>
            </a:lvl1pPr>
          </a:lstStyle>
          <a:p>
            <a:pPr lvl="0"/>
            <a:fld id="{1B1086A6-141D-48AE-8062-764CC796798E}" type="slidenum">
              <a:t>‹Nº›</a:t>
            </a:fld>
            <a:endParaRPr lang="es-AR"/>
          </a:p>
        </p:txBody>
      </p:sp>
    </p:spTree>
    <p:extLst>
      <p:ext uri="{BB962C8B-B14F-4D97-AF65-F5344CB8AC3E}">
        <p14:creationId xmlns:p14="http://schemas.microsoft.com/office/powerpoint/2010/main" val="50374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6ED411C-25BE-4F26-A19B-414F3469A04D}"/>
              </a:ext>
            </a:extLst>
          </p:cNvPr>
          <p:cNvSpPr txBox="1">
            <a:spLocks noGrp="1"/>
          </p:cNvSpPr>
          <p:nvPr>
            <p:ph type="dt" sz="half" idx="7"/>
          </p:nvPr>
        </p:nvSpPr>
        <p:spPr/>
        <p:txBody>
          <a:bodyPr/>
          <a:lstStyle>
            <a:lvl1pPr>
              <a:defRPr/>
            </a:lvl1pPr>
          </a:lstStyle>
          <a:p>
            <a:pPr lvl="0"/>
            <a:fld id="{93773FEF-85A5-4F2C-ABAA-7C098D926505}" type="datetime1">
              <a:rPr lang="es-AR"/>
              <a:pPr lvl="0"/>
              <a:t>13/5/2025</a:t>
            </a:fld>
            <a:endParaRPr lang="es-AR"/>
          </a:p>
        </p:txBody>
      </p:sp>
      <p:sp>
        <p:nvSpPr>
          <p:cNvPr id="3" name="Marcador de pie de página 2">
            <a:extLst>
              <a:ext uri="{FF2B5EF4-FFF2-40B4-BE49-F238E27FC236}">
                <a16:creationId xmlns:a16="http://schemas.microsoft.com/office/drawing/2014/main" id="{02C26C24-882D-4EF5-97EA-2D5D675A8442}"/>
              </a:ext>
            </a:extLst>
          </p:cNvPr>
          <p:cNvSpPr txBox="1">
            <a:spLocks noGrp="1"/>
          </p:cNvSpPr>
          <p:nvPr>
            <p:ph type="ftr" sz="quarter" idx="9"/>
          </p:nvPr>
        </p:nvSpPr>
        <p:spPr/>
        <p:txBody>
          <a:bodyPr/>
          <a:lstStyle>
            <a:lvl1pPr>
              <a:defRPr/>
            </a:lvl1pPr>
          </a:lstStyle>
          <a:p>
            <a:pPr lvl="0"/>
            <a:endParaRPr lang="es-AR"/>
          </a:p>
        </p:txBody>
      </p:sp>
      <p:sp>
        <p:nvSpPr>
          <p:cNvPr id="4" name="Marcador de número de diapositiva 3">
            <a:extLst>
              <a:ext uri="{FF2B5EF4-FFF2-40B4-BE49-F238E27FC236}">
                <a16:creationId xmlns:a16="http://schemas.microsoft.com/office/drawing/2014/main" id="{A218A47D-0307-4104-AF85-397777E46368}"/>
              </a:ext>
            </a:extLst>
          </p:cNvPr>
          <p:cNvSpPr txBox="1">
            <a:spLocks noGrp="1"/>
          </p:cNvSpPr>
          <p:nvPr>
            <p:ph type="sldNum" sz="quarter" idx="8"/>
          </p:nvPr>
        </p:nvSpPr>
        <p:spPr/>
        <p:txBody>
          <a:bodyPr/>
          <a:lstStyle>
            <a:lvl1pPr>
              <a:defRPr/>
            </a:lvl1pPr>
          </a:lstStyle>
          <a:p>
            <a:pPr lvl="0"/>
            <a:fld id="{25E01F9D-932B-42AB-9A50-91D5025112CF}" type="slidenum">
              <a:t>‹Nº›</a:t>
            </a:fld>
            <a:endParaRPr lang="es-AR"/>
          </a:p>
        </p:txBody>
      </p:sp>
    </p:spTree>
    <p:extLst>
      <p:ext uri="{BB962C8B-B14F-4D97-AF65-F5344CB8AC3E}">
        <p14:creationId xmlns:p14="http://schemas.microsoft.com/office/powerpoint/2010/main" val="63940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77709-AD7D-4CE6-B0C3-B1B6220888D8}"/>
              </a:ext>
            </a:extLst>
          </p:cNvPr>
          <p:cNvSpPr txBox="1">
            <a:spLocks noGrp="1"/>
          </p:cNvSpPr>
          <p:nvPr>
            <p:ph type="title"/>
          </p:nvPr>
        </p:nvSpPr>
        <p:spPr>
          <a:xfrm>
            <a:off x="839784" y="457200"/>
            <a:ext cx="3932240" cy="1600200"/>
          </a:xfrm>
        </p:spPr>
        <p:txBody>
          <a:bodyPr anchor="b"/>
          <a:lstStyle>
            <a:lvl1pPr>
              <a:defRPr sz="3200"/>
            </a:lvl1pPr>
          </a:lstStyle>
          <a:p>
            <a:pPr lvl="0"/>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1D64407-C338-4C47-B82F-44B520DC8CB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1DC233B0-01CE-43A6-9642-91762BAE7DB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s-ES"/>
              <a:t>Editar los estilos de texto del patrón</a:t>
            </a:r>
          </a:p>
        </p:txBody>
      </p:sp>
      <p:sp>
        <p:nvSpPr>
          <p:cNvPr id="5" name="Marcador de fecha 4">
            <a:extLst>
              <a:ext uri="{FF2B5EF4-FFF2-40B4-BE49-F238E27FC236}">
                <a16:creationId xmlns:a16="http://schemas.microsoft.com/office/drawing/2014/main" id="{4A91B8DC-C02D-406F-AA12-AEF9652CB634}"/>
              </a:ext>
            </a:extLst>
          </p:cNvPr>
          <p:cNvSpPr txBox="1">
            <a:spLocks noGrp="1"/>
          </p:cNvSpPr>
          <p:nvPr>
            <p:ph type="dt" sz="half" idx="7"/>
          </p:nvPr>
        </p:nvSpPr>
        <p:spPr/>
        <p:txBody>
          <a:bodyPr/>
          <a:lstStyle>
            <a:lvl1pPr>
              <a:defRPr/>
            </a:lvl1pPr>
          </a:lstStyle>
          <a:p>
            <a:pPr lvl="0"/>
            <a:fld id="{0D4E9293-4C5B-43B5-ADD5-7050A52496C5}" type="datetime1">
              <a:rPr lang="es-AR"/>
              <a:pPr lvl="0"/>
              <a:t>13/5/2025</a:t>
            </a:fld>
            <a:endParaRPr lang="es-AR"/>
          </a:p>
        </p:txBody>
      </p:sp>
      <p:sp>
        <p:nvSpPr>
          <p:cNvPr id="6" name="Marcador de pie de página 5">
            <a:extLst>
              <a:ext uri="{FF2B5EF4-FFF2-40B4-BE49-F238E27FC236}">
                <a16:creationId xmlns:a16="http://schemas.microsoft.com/office/drawing/2014/main" id="{0DB85276-6609-45FE-9EC3-1DDC05A95CB4}"/>
              </a:ext>
            </a:extLst>
          </p:cNvPr>
          <p:cNvSpPr txBox="1">
            <a:spLocks noGrp="1"/>
          </p:cNvSpPr>
          <p:nvPr>
            <p:ph type="ftr" sz="quarter" idx="9"/>
          </p:nvPr>
        </p:nvSpPr>
        <p:spPr/>
        <p:txBody>
          <a:bodyPr/>
          <a:lstStyle>
            <a:lvl1pPr>
              <a:defRPr/>
            </a:lvl1pPr>
          </a:lstStyle>
          <a:p>
            <a:pPr lvl="0"/>
            <a:endParaRPr lang="es-AR"/>
          </a:p>
        </p:txBody>
      </p:sp>
      <p:sp>
        <p:nvSpPr>
          <p:cNvPr id="7" name="Marcador de número de diapositiva 6">
            <a:extLst>
              <a:ext uri="{FF2B5EF4-FFF2-40B4-BE49-F238E27FC236}">
                <a16:creationId xmlns:a16="http://schemas.microsoft.com/office/drawing/2014/main" id="{15D090FE-289A-4899-9092-A380C0A8A71D}"/>
              </a:ext>
            </a:extLst>
          </p:cNvPr>
          <p:cNvSpPr txBox="1">
            <a:spLocks noGrp="1"/>
          </p:cNvSpPr>
          <p:nvPr>
            <p:ph type="sldNum" sz="quarter" idx="8"/>
          </p:nvPr>
        </p:nvSpPr>
        <p:spPr/>
        <p:txBody>
          <a:bodyPr/>
          <a:lstStyle>
            <a:lvl1pPr>
              <a:defRPr/>
            </a:lvl1pPr>
          </a:lstStyle>
          <a:p>
            <a:pPr lvl="0"/>
            <a:fld id="{98AEDDB5-3A34-4808-9868-2038A0DE9AA7}" type="slidenum">
              <a:t>‹Nº›</a:t>
            </a:fld>
            <a:endParaRPr lang="es-AR"/>
          </a:p>
        </p:txBody>
      </p:sp>
    </p:spTree>
    <p:extLst>
      <p:ext uri="{BB962C8B-B14F-4D97-AF65-F5344CB8AC3E}">
        <p14:creationId xmlns:p14="http://schemas.microsoft.com/office/powerpoint/2010/main" val="52196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92BB4-F3C1-4099-9B64-1AB5FD6E9779}"/>
              </a:ext>
            </a:extLst>
          </p:cNvPr>
          <p:cNvSpPr txBox="1">
            <a:spLocks noGrp="1"/>
          </p:cNvSpPr>
          <p:nvPr>
            <p:ph type="title"/>
          </p:nvPr>
        </p:nvSpPr>
        <p:spPr>
          <a:xfrm>
            <a:off x="839784" y="457200"/>
            <a:ext cx="3932240" cy="1600200"/>
          </a:xfrm>
        </p:spPr>
        <p:txBody>
          <a:bodyPr anchor="b"/>
          <a:lstStyle>
            <a:lvl1pPr>
              <a:defRPr sz="3200"/>
            </a:lvl1pPr>
          </a:lstStyle>
          <a:p>
            <a:pPr lvl="0"/>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0A57E975-97A5-4A8B-B99A-D628F4A84367}"/>
              </a:ext>
            </a:extLst>
          </p:cNvPr>
          <p:cNvSpPr txBox="1">
            <a:spLocks noGrp="1"/>
          </p:cNvSpPr>
          <p:nvPr>
            <p:ph type="pic" idx="1"/>
          </p:nvPr>
        </p:nvSpPr>
        <p:spPr>
          <a:xfrm>
            <a:off x="5183184" y="987423"/>
            <a:ext cx="6172200" cy="4873623"/>
          </a:xfrm>
        </p:spPr>
        <p:txBody>
          <a:bodyPr/>
          <a:lstStyle>
            <a:lvl1pPr marL="0" indent="0">
              <a:buNone/>
              <a:defRPr lang="es-AR" sz="3200"/>
            </a:lvl1pPr>
          </a:lstStyle>
          <a:p>
            <a:pPr lvl="0"/>
            <a:endParaRPr lang="es-AR"/>
          </a:p>
        </p:txBody>
      </p:sp>
      <p:sp>
        <p:nvSpPr>
          <p:cNvPr id="4" name="Marcador de texto 3">
            <a:extLst>
              <a:ext uri="{FF2B5EF4-FFF2-40B4-BE49-F238E27FC236}">
                <a16:creationId xmlns:a16="http://schemas.microsoft.com/office/drawing/2014/main" id="{448C2CDB-AF28-4D8D-8BDE-216BD1CA64B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s-ES"/>
              <a:t>Editar los estilos de texto del patrón</a:t>
            </a:r>
          </a:p>
        </p:txBody>
      </p:sp>
      <p:sp>
        <p:nvSpPr>
          <p:cNvPr id="5" name="Marcador de fecha 4">
            <a:extLst>
              <a:ext uri="{FF2B5EF4-FFF2-40B4-BE49-F238E27FC236}">
                <a16:creationId xmlns:a16="http://schemas.microsoft.com/office/drawing/2014/main" id="{6962A649-2541-4F53-B0AA-78C496F4626C}"/>
              </a:ext>
            </a:extLst>
          </p:cNvPr>
          <p:cNvSpPr txBox="1">
            <a:spLocks noGrp="1"/>
          </p:cNvSpPr>
          <p:nvPr>
            <p:ph type="dt" sz="half" idx="7"/>
          </p:nvPr>
        </p:nvSpPr>
        <p:spPr/>
        <p:txBody>
          <a:bodyPr/>
          <a:lstStyle>
            <a:lvl1pPr>
              <a:defRPr/>
            </a:lvl1pPr>
          </a:lstStyle>
          <a:p>
            <a:pPr lvl="0"/>
            <a:fld id="{3E5C4F71-16A1-4955-8B69-29F30B80C54F}" type="datetime1">
              <a:rPr lang="es-AR"/>
              <a:pPr lvl="0"/>
              <a:t>13/5/2025</a:t>
            </a:fld>
            <a:endParaRPr lang="es-AR"/>
          </a:p>
        </p:txBody>
      </p:sp>
      <p:sp>
        <p:nvSpPr>
          <p:cNvPr id="6" name="Marcador de pie de página 5">
            <a:extLst>
              <a:ext uri="{FF2B5EF4-FFF2-40B4-BE49-F238E27FC236}">
                <a16:creationId xmlns:a16="http://schemas.microsoft.com/office/drawing/2014/main" id="{4A36A29B-282C-44F6-9A0F-2DA6035EF583}"/>
              </a:ext>
            </a:extLst>
          </p:cNvPr>
          <p:cNvSpPr txBox="1">
            <a:spLocks noGrp="1"/>
          </p:cNvSpPr>
          <p:nvPr>
            <p:ph type="ftr" sz="quarter" idx="9"/>
          </p:nvPr>
        </p:nvSpPr>
        <p:spPr/>
        <p:txBody>
          <a:bodyPr/>
          <a:lstStyle>
            <a:lvl1pPr>
              <a:defRPr/>
            </a:lvl1pPr>
          </a:lstStyle>
          <a:p>
            <a:pPr lvl="0"/>
            <a:endParaRPr lang="es-AR"/>
          </a:p>
        </p:txBody>
      </p:sp>
      <p:sp>
        <p:nvSpPr>
          <p:cNvPr id="7" name="Marcador de número de diapositiva 6">
            <a:extLst>
              <a:ext uri="{FF2B5EF4-FFF2-40B4-BE49-F238E27FC236}">
                <a16:creationId xmlns:a16="http://schemas.microsoft.com/office/drawing/2014/main" id="{AA839592-BC72-45CE-867E-85CA66A559A8}"/>
              </a:ext>
            </a:extLst>
          </p:cNvPr>
          <p:cNvSpPr txBox="1">
            <a:spLocks noGrp="1"/>
          </p:cNvSpPr>
          <p:nvPr>
            <p:ph type="sldNum" sz="quarter" idx="8"/>
          </p:nvPr>
        </p:nvSpPr>
        <p:spPr/>
        <p:txBody>
          <a:bodyPr/>
          <a:lstStyle>
            <a:lvl1pPr>
              <a:defRPr/>
            </a:lvl1pPr>
          </a:lstStyle>
          <a:p>
            <a:pPr lvl="0"/>
            <a:fld id="{E652042E-0129-4527-976F-6926F78A8764}" type="slidenum">
              <a:t>‹Nº›</a:t>
            </a:fld>
            <a:endParaRPr lang="es-AR"/>
          </a:p>
        </p:txBody>
      </p:sp>
    </p:spTree>
    <p:extLst>
      <p:ext uri="{BB962C8B-B14F-4D97-AF65-F5344CB8AC3E}">
        <p14:creationId xmlns:p14="http://schemas.microsoft.com/office/powerpoint/2010/main" val="133744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E4C7F6F-3BB7-47DE-9771-6869EA0DBAB9}"/>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328E754-3BC4-4E55-A71E-7BFDF2005A6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1613D12-449D-4404-A411-B28CCC61010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s-AR" sz="1200" b="0" i="0" u="none" strike="noStrike" kern="1200" cap="none" spc="0" baseline="0">
                <a:solidFill>
                  <a:srgbClr val="898989"/>
                </a:solidFill>
                <a:uFillTx/>
                <a:latin typeface="Calibri"/>
              </a:defRPr>
            </a:lvl1pPr>
          </a:lstStyle>
          <a:p>
            <a:pPr lvl="0"/>
            <a:fld id="{FEBF38C4-2A72-4AB1-893C-E9CD737E135D}" type="datetime1">
              <a:rPr lang="es-AR"/>
              <a:pPr lvl="0"/>
              <a:t>13/5/2025</a:t>
            </a:fld>
            <a:endParaRPr lang="es-AR"/>
          </a:p>
        </p:txBody>
      </p:sp>
      <p:sp>
        <p:nvSpPr>
          <p:cNvPr id="5" name="Marcador de pie de página 4">
            <a:extLst>
              <a:ext uri="{FF2B5EF4-FFF2-40B4-BE49-F238E27FC236}">
                <a16:creationId xmlns:a16="http://schemas.microsoft.com/office/drawing/2014/main" id="{2F07345A-73E4-4C6D-B2FD-0A9DCE90EC3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s-AR" sz="1200" b="0" i="0" u="none" strike="noStrike" kern="1200" cap="none" spc="0" baseline="0">
                <a:solidFill>
                  <a:srgbClr val="898989"/>
                </a:solidFill>
                <a:uFillTx/>
                <a:latin typeface="Calibri"/>
              </a:defRPr>
            </a:lvl1pPr>
          </a:lstStyle>
          <a:p>
            <a:pPr lvl="0"/>
            <a:endParaRPr lang="es-AR"/>
          </a:p>
        </p:txBody>
      </p:sp>
      <p:sp>
        <p:nvSpPr>
          <p:cNvPr id="6" name="Marcador de número de diapositiva 5">
            <a:extLst>
              <a:ext uri="{FF2B5EF4-FFF2-40B4-BE49-F238E27FC236}">
                <a16:creationId xmlns:a16="http://schemas.microsoft.com/office/drawing/2014/main" id="{BF58D8D0-1D67-426C-8CE8-031505BB8CE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s-AR" sz="1200" b="0" i="0" u="none" strike="noStrike" kern="1200" cap="none" spc="0" baseline="0">
                <a:solidFill>
                  <a:srgbClr val="898989"/>
                </a:solidFill>
                <a:uFillTx/>
                <a:latin typeface="Calibri"/>
              </a:defRPr>
            </a:lvl1pPr>
          </a:lstStyle>
          <a:p>
            <a:pPr lvl="0"/>
            <a:fld id="{14323DB2-9E51-472E-BBEA-0F081E0FEBDC}" type="slidenum">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s-E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s-E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ndec.gob.ar/indec/web/Nivel4-Tema-3-9-47" TargetMode="External"/><Relationship Id="rId4" Type="http://schemas.openxmlformats.org/officeDocument/2006/relationships/hyperlink" Target="https://www.argentina.gob.ar/datos-trimestrales-de-la-deuda"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rgentina.gob.ar/datos-trimestrales-de-la-deuda"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argentina.gob.ar/datos-trimestrales-de-la-deuda" TargetMode="Externa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gentina.gob.ar/datos-trimestrales-de-la-deud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www.argentina.gob.ar/datos-trimestrales-de-la-deud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argentina.gob.ar/datos-trimestrales-de-la-deud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gn.gob.ar/informes/Informe-54-2025"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argentina.gob.ar/datos-trimestrales-de-la-deuda"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agn.gob.ar/informes/Informe-54-2025"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argentina.gob.ar/datos-trimestrales-de-la-deuda"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argentina.gob.ar/datos-trimestrales-de-la-deuda" TargetMode="External"/><Relationship Id="rId5" Type="http://schemas.openxmlformats.org/officeDocument/2006/relationships/chart" Target="../charts/char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s://www.argentina.gob.ar/datos-trimestrales-de-la-deuda"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argentina.gob.ar/datos-trimestrales-de-la-deud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argentina.gob.ar/datos-trimestrales-de-la-deuda"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iamc.com.ar/informediario/"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336468C6-752D-4B71-B13D-CB0178F5A93E}"/>
              </a:ext>
            </a:extLst>
          </p:cNvPr>
          <p:cNvPicPr>
            <a:picLocks noChangeAspect="1"/>
          </p:cNvPicPr>
          <p:nvPr/>
        </p:nvPicPr>
        <p:blipFill>
          <a:blip r:embed="rId3"/>
          <a:stretch>
            <a:fillRect/>
          </a:stretch>
        </p:blipFill>
        <p:spPr>
          <a:xfrm>
            <a:off x="304800" y="333823"/>
            <a:ext cx="3062637" cy="900413"/>
          </a:xfrm>
          <a:prstGeom prst="rect">
            <a:avLst/>
          </a:prstGeom>
          <a:noFill/>
          <a:ln cap="flat">
            <a:noFill/>
          </a:ln>
        </p:spPr>
      </p:pic>
      <p:pic>
        <p:nvPicPr>
          <p:cNvPr id="5" name="Imagen 5">
            <a:extLst>
              <a:ext uri="{FF2B5EF4-FFF2-40B4-BE49-F238E27FC236}">
                <a16:creationId xmlns:a16="http://schemas.microsoft.com/office/drawing/2014/main" id="{7DB08D63-8D21-4C1B-85E2-6185BCF6E109}"/>
              </a:ext>
            </a:extLst>
          </p:cNvPr>
          <p:cNvPicPr>
            <a:picLocks noChangeAspect="1"/>
          </p:cNvPicPr>
          <p:nvPr/>
        </p:nvPicPr>
        <p:blipFill>
          <a:blip r:embed="rId4"/>
          <a:stretch>
            <a:fillRect/>
          </a:stretch>
        </p:blipFill>
        <p:spPr>
          <a:xfrm>
            <a:off x="8940800" y="457326"/>
            <a:ext cx="2613785" cy="653407"/>
          </a:xfrm>
          <a:prstGeom prst="rect">
            <a:avLst/>
          </a:prstGeom>
          <a:noFill/>
          <a:ln cap="flat">
            <a:noFill/>
          </a:ln>
        </p:spPr>
      </p:pic>
      <p:sp>
        <p:nvSpPr>
          <p:cNvPr id="9" name="Rectángulo 8">
            <a:extLst>
              <a:ext uri="{FF2B5EF4-FFF2-40B4-BE49-F238E27FC236}">
                <a16:creationId xmlns:a16="http://schemas.microsoft.com/office/drawing/2014/main" id="{B427B41D-3EEF-43B0-A345-7338FB9DCF29}"/>
              </a:ext>
            </a:extLst>
          </p:cNvPr>
          <p:cNvSpPr/>
          <p:nvPr/>
        </p:nvSpPr>
        <p:spPr>
          <a:xfrm>
            <a:off x="4563232" y="6381645"/>
            <a:ext cx="3245877" cy="338554"/>
          </a:xfrm>
          <a:prstGeom prst="rect">
            <a:avLst/>
          </a:prstGeom>
        </p:spPr>
        <p:txBody>
          <a:bodyPr wrap="square">
            <a:spAutoFit/>
          </a:bodyPr>
          <a:lstStyle/>
          <a:p>
            <a:pPr algn="ctr"/>
            <a:r>
              <a:rPr lang="es-ES" sz="1600" b="1" dirty="0">
                <a:solidFill>
                  <a:schemeClr val="tx2"/>
                </a:solidFill>
              </a:rPr>
              <a:t>14th May 2025</a:t>
            </a:r>
          </a:p>
        </p:txBody>
      </p:sp>
      <p:pic>
        <p:nvPicPr>
          <p:cNvPr id="3" name="Imagen 2" descr="Un edificio de fondo&#10;&#10;El contenido generado por IA puede ser incorrecto.">
            <a:extLst>
              <a:ext uri="{FF2B5EF4-FFF2-40B4-BE49-F238E27FC236}">
                <a16:creationId xmlns:a16="http://schemas.microsoft.com/office/drawing/2014/main" id="{B9EF70B1-8422-2EAC-EEDB-1F26DAABFF32}"/>
              </a:ext>
            </a:extLst>
          </p:cNvPr>
          <p:cNvPicPr>
            <a:picLocks noChangeAspect="1"/>
          </p:cNvPicPr>
          <p:nvPr/>
        </p:nvPicPr>
        <p:blipFill>
          <a:blip r:embed="rId5">
            <a:alphaModFix amt="38000"/>
            <a:extLst>
              <a:ext uri="{28A0092B-C50C-407E-A947-70E740481C1C}">
                <a14:useLocalDpi xmlns:a14="http://schemas.microsoft.com/office/drawing/2010/main" val="0"/>
              </a:ext>
            </a:extLst>
          </a:blip>
          <a:srcRect t="12659"/>
          <a:stretch/>
        </p:blipFill>
        <p:spPr>
          <a:xfrm>
            <a:off x="1343748" y="1110733"/>
            <a:ext cx="9668476" cy="5118617"/>
          </a:xfrm>
          <a:prstGeom prst="rect">
            <a:avLst/>
          </a:prstGeom>
        </p:spPr>
      </p:pic>
      <p:sp>
        <p:nvSpPr>
          <p:cNvPr id="10" name="CuadroTexto 9">
            <a:extLst>
              <a:ext uri="{FF2B5EF4-FFF2-40B4-BE49-F238E27FC236}">
                <a16:creationId xmlns:a16="http://schemas.microsoft.com/office/drawing/2014/main" id="{6B02CB51-617F-A13E-BE0C-D10FC2B5C17D}"/>
              </a:ext>
            </a:extLst>
          </p:cNvPr>
          <p:cNvSpPr txBox="1"/>
          <p:nvPr/>
        </p:nvSpPr>
        <p:spPr>
          <a:xfrm>
            <a:off x="1737360" y="2515879"/>
            <a:ext cx="9274864" cy="2308324"/>
          </a:xfrm>
          <a:prstGeom prst="rect">
            <a:avLst/>
          </a:prstGeom>
          <a:noFill/>
        </p:spPr>
        <p:txBody>
          <a:bodyPr wrap="square" rtlCol="0">
            <a:spAutoFit/>
          </a:bodyPr>
          <a:lstStyle/>
          <a:p>
            <a:pPr algn="ctr"/>
            <a:r>
              <a:rPr lang="en-US" sz="3600" dirty="0">
                <a:solidFill>
                  <a:schemeClr val="accent1">
                    <a:lumMod val="75000"/>
                  </a:schemeClr>
                </a:solidFill>
                <a:latin typeface="Arial Black" panose="020B0A04020102020204" pitchFamily="34" charset="0"/>
              </a:rPr>
              <a:t>IDI-WGPD Webinar on Public Debt Sustainability</a:t>
            </a:r>
          </a:p>
          <a:p>
            <a:pPr algn="ctr"/>
            <a:endParaRPr lang="en-US" sz="3600" dirty="0">
              <a:solidFill>
                <a:schemeClr val="accent1">
                  <a:lumMod val="75000"/>
                </a:schemeClr>
              </a:solidFill>
              <a:latin typeface="Arial Black" panose="020B0A04020102020204" pitchFamily="34" charset="0"/>
            </a:endParaRPr>
          </a:p>
          <a:p>
            <a:pPr algn="ctr"/>
            <a:r>
              <a:rPr lang="en-US" sz="3600" dirty="0">
                <a:solidFill>
                  <a:schemeClr val="accent1">
                    <a:lumMod val="75000"/>
                  </a:schemeClr>
                </a:solidFill>
                <a:latin typeface="Arial Black" panose="020B0A04020102020204" pitchFamily="34" charset="0"/>
              </a:rPr>
              <a:t>SAI Argentina´s experience</a:t>
            </a:r>
            <a:endParaRPr lang="es-AR" sz="36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5319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11B56-163E-ABD8-21CA-FFA9710BC15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5CA476E-35AD-E2F6-1EA8-938EF98CF4C2}"/>
              </a:ext>
            </a:extLst>
          </p:cNvPr>
          <p:cNvSpPr>
            <a:spLocks noGrp="1"/>
          </p:cNvSpPr>
          <p:nvPr>
            <p:ph type="title"/>
          </p:nvPr>
        </p:nvSpPr>
        <p:spPr>
          <a:xfrm>
            <a:off x="5680709" y="2971169"/>
            <a:ext cx="6028374" cy="1325559"/>
          </a:xfrm>
        </p:spPr>
        <p:txBody>
          <a:bodyPr>
            <a:noAutofit/>
          </a:bodyPr>
          <a:lstStyle/>
          <a:p>
            <a:r>
              <a:rPr lang="en-US" sz="3200" dirty="0">
                <a:solidFill>
                  <a:schemeClr val="accent1">
                    <a:lumMod val="75000"/>
                  </a:schemeClr>
                </a:solidFill>
                <a:latin typeface="Arial Black" panose="020B0A04020102020204" pitchFamily="34" charset="0"/>
              </a:rPr>
              <a:t>1. Background</a:t>
            </a:r>
            <a:br>
              <a:rPr lang="en-US" sz="3200" dirty="0">
                <a:solidFill>
                  <a:schemeClr val="accent1">
                    <a:lumMod val="75000"/>
                  </a:schemeClr>
                </a:solidFill>
                <a:latin typeface="Arial Black" panose="020B0A04020102020204" pitchFamily="34" charset="0"/>
              </a:rPr>
            </a:br>
            <a:br>
              <a:rPr lang="en-US" sz="3200" dirty="0">
                <a:solidFill>
                  <a:schemeClr val="accent1">
                    <a:lumMod val="75000"/>
                  </a:schemeClr>
                </a:solidFill>
                <a:latin typeface="Arial Black" panose="020B0A04020102020204" pitchFamily="34" charset="0"/>
              </a:rPr>
            </a:br>
            <a:r>
              <a:rPr lang="en-US" sz="3200" dirty="0">
                <a:solidFill>
                  <a:schemeClr val="accent1">
                    <a:lumMod val="75000"/>
                  </a:schemeClr>
                </a:solidFill>
                <a:latin typeface="Arial Black" panose="020B0A04020102020204" pitchFamily="34" charset="0"/>
              </a:rPr>
              <a:t>b. Argentina’s public debt </a:t>
            </a:r>
            <a:br>
              <a:rPr lang="en-US" sz="3200" dirty="0">
                <a:solidFill>
                  <a:schemeClr val="accent1">
                    <a:lumMod val="75000"/>
                  </a:schemeClr>
                </a:solidFill>
                <a:latin typeface="Arial Black" panose="020B0A04020102020204" pitchFamily="34" charset="0"/>
              </a:rPr>
            </a:br>
            <a:r>
              <a:rPr lang="en-US" sz="3200" dirty="0">
                <a:solidFill>
                  <a:schemeClr val="accent1">
                    <a:lumMod val="75000"/>
                  </a:schemeClr>
                </a:solidFill>
                <a:latin typeface="Arial Black" panose="020B0A04020102020204" pitchFamily="34" charset="0"/>
              </a:rPr>
              <a:t>sustainability</a:t>
            </a:r>
            <a:br>
              <a:rPr lang="en-US" sz="3200" dirty="0">
                <a:solidFill>
                  <a:schemeClr val="accent1">
                    <a:lumMod val="75000"/>
                  </a:schemeClr>
                </a:solidFill>
                <a:latin typeface="Arial Black" panose="020B0A04020102020204" pitchFamily="34" charset="0"/>
              </a:rPr>
            </a:br>
            <a:endParaRPr lang="es-AR" sz="3200" dirty="0">
              <a:solidFill>
                <a:schemeClr val="accent1">
                  <a:lumMod val="75000"/>
                </a:schemeClr>
              </a:solidFill>
              <a:latin typeface="Arial Black" panose="020B0A04020102020204" pitchFamily="34" charset="0"/>
            </a:endParaRPr>
          </a:p>
        </p:txBody>
      </p:sp>
      <p:pic>
        <p:nvPicPr>
          <p:cNvPr id="4" name="Imagen 3" descr="Vista de un edificio&#10;&#10;El contenido generado por IA puede ser incorrecto.">
            <a:extLst>
              <a:ext uri="{FF2B5EF4-FFF2-40B4-BE49-F238E27FC236}">
                <a16:creationId xmlns:a16="http://schemas.microsoft.com/office/drawing/2014/main" id="{1AD644C5-99B2-535D-74D3-D50D281BC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17" y="1428750"/>
            <a:ext cx="4619625" cy="4686300"/>
          </a:xfrm>
          <a:prstGeom prst="rect">
            <a:avLst/>
          </a:prstGeom>
        </p:spPr>
      </p:pic>
      <p:pic>
        <p:nvPicPr>
          <p:cNvPr id="5" name="Imagen 4">
            <a:extLst>
              <a:ext uri="{FF2B5EF4-FFF2-40B4-BE49-F238E27FC236}">
                <a16:creationId xmlns:a16="http://schemas.microsoft.com/office/drawing/2014/main" id="{80810451-BFF9-085D-5F14-1133F733C184}"/>
              </a:ext>
            </a:extLst>
          </p:cNvPr>
          <p:cNvPicPr>
            <a:picLocks noChangeAspect="1"/>
          </p:cNvPicPr>
          <p:nvPr/>
        </p:nvPicPr>
        <p:blipFill>
          <a:blip r:embed="rId4"/>
          <a:stretch>
            <a:fillRect/>
          </a:stretch>
        </p:blipFill>
        <p:spPr>
          <a:xfrm>
            <a:off x="304800" y="333823"/>
            <a:ext cx="3062637" cy="900413"/>
          </a:xfrm>
          <a:prstGeom prst="rect">
            <a:avLst/>
          </a:prstGeom>
          <a:noFill/>
          <a:ln cap="flat">
            <a:noFill/>
          </a:ln>
        </p:spPr>
      </p:pic>
      <p:pic>
        <p:nvPicPr>
          <p:cNvPr id="6" name="Imagen 5">
            <a:extLst>
              <a:ext uri="{FF2B5EF4-FFF2-40B4-BE49-F238E27FC236}">
                <a16:creationId xmlns:a16="http://schemas.microsoft.com/office/drawing/2014/main" id="{04C9395D-935D-807E-94FB-F260E3D5103D}"/>
              </a:ext>
            </a:extLst>
          </p:cNvPr>
          <p:cNvPicPr>
            <a:picLocks noChangeAspect="1"/>
          </p:cNvPicPr>
          <p:nvPr/>
        </p:nvPicPr>
        <p:blipFill>
          <a:blip r:embed="rId5"/>
          <a:stretch>
            <a:fillRect/>
          </a:stretch>
        </p:blipFill>
        <p:spPr>
          <a:xfrm>
            <a:off x="8940800" y="457326"/>
            <a:ext cx="2613785" cy="653407"/>
          </a:xfrm>
          <a:prstGeom prst="rect">
            <a:avLst/>
          </a:prstGeom>
          <a:noFill/>
          <a:ln cap="flat">
            <a:noFill/>
          </a:ln>
        </p:spPr>
      </p:pic>
    </p:spTree>
    <p:extLst>
      <p:ext uri="{BB962C8B-B14F-4D97-AF65-F5344CB8AC3E}">
        <p14:creationId xmlns:p14="http://schemas.microsoft.com/office/powerpoint/2010/main" val="390212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D0ADF-E29F-46EE-A840-A7AEED967D2E}"/>
              </a:ext>
            </a:extLst>
          </p:cNvPr>
          <p:cNvSpPr txBox="1">
            <a:spLocks noGrp="1"/>
          </p:cNvSpPr>
          <p:nvPr>
            <p:ph type="title"/>
          </p:nvPr>
        </p:nvSpPr>
        <p:spPr>
          <a:xfrm>
            <a:off x="838203" y="938257"/>
            <a:ext cx="10515600" cy="1130574"/>
          </a:xfrm>
        </p:spPr>
        <p:txBody>
          <a:bodyPr/>
          <a:lstStyle/>
          <a:p>
            <a:pPr lvl="0"/>
            <a:r>
              <a:rPr lang="es-AR" sz="4000" b="1" dirty="0" err="1">
                <a:solidFill>
                  <a:schemeClr val="accent1">
                    <a:lumMod val="75000"/>
                  </a:schemeClr>
                </a:solidFill>
                <a:latin typeface="Arial Black" panose="020B0A04020102020204" pitchFamily="34" charset="0"/>
                <a:cs typeface="Calibri Light"/>
              </a:rPr>
              <a:t>Definition</a:t>
            </a:r>
            <a:r>
              <a:rPr lang="es-AR" sz="4000" b="1" dirty="0">
                <a:solidFill>
                  <a:schemeClr val="accent1">
                    <a:lumMod val="75000"/>
                  </a:schemeClr>
                </a:solidFill>
                <a:latin typeface="Arial Black" panose="020B0A04020102020204" pitchFamily="34" charset="0"/>
                <a:cs typeface="Calibri Light"/>
              </a:rPr>
              <a:t> </a:t>
            </a:r>
            <a:r>
              <a:rPr lang="es-AR" sz="4000" b="1" dirty="0" err="1">
                <a:solidFill>
                  <a:schemeClr val="accent1">
                    <a:lumMod val="75000"/>
                  </a:schemeClr>
                </a:solidFill>
                <a:latin typeface="Arial Black" panose="020B0A04020102020204" pitchFamily="34" charset="0"/>
                <a:cs typeface="Calibri Light"/>
              </a:rPr>
              <a:t>of</a:t>
            </a:r>
            <a:r>
              <a:rPr lang="es-AR" sz="4000" b="1" dirty="0">
                <a:solidFill>
                  <a:schemeClr val="accent1">
                    <a:lumMod val="75000"/>
                  </a:schemeClr>
                </a:solidFill>
                <a:latin typeface="Arial Black" panose="020B0A04020102020204" pitchFamily="34" charset="0"/>
                <a:cs typeface="Calibri Light"/>
              </a:rPr>
              <a:t> </a:t>
            </a:r>
            <a:r>
              <a:rPr lang="es-AR" sz="4000" b="1" dirty="0" err="1">
                <a:solidFill>
                  <a:schemeClr val="accent1">
                    <a:lumMod val="75000"/>
                  </a:schemeClr>
                </a:solidFill>
                <a:latin typeface="Arial Black" panose="020B0A04020102020204" pitchFamily="34" charset="0"/>
                <a:cs typeface="Calibri Light"/>
              </a:rPr>
              <a:t>Sustainability</a:t>
            </a:r>
            <a:endParaRPr lang="en-US" dirty="0">
              <a:solidFill>
                <a:schemeClr val="accent1">
                  <a:lumMod val="75000"/>
                </a:schemeClr>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3CFA4F24-6EE6-43A2-BCDD-26F95DEC482A}"/>
              </a:ext>
            </a:extLst>
          </p:cNvPr>
          <p:cNvSpPr txBox="1">
            <a:spLocks noGrp="1"/>
          </p:cNvSpPr>
          <p:nvPr>
            <p:ph idx="1"/>
          </p:nvPr>
        </p:nvSpPr>
        <p:spPr/>
        <p:txBody>
          <a:bodyPr/>
          <a:lstStyle/>
          <a:p>
            <a:pPr lvl="0"/>
            <a:endParaRPr lang="es-AR" sz="2600" dirty="0">
              <a:latin typeface="Calibri Light"/>
            </a:endParaRPr>
          </a:p>
          <a:p>
            <a:pPr marL="0" lvl="0" indent="0">
              <a:buNone/>
            </a:pPr>
            <a:r>
              <a:rPr lang="en-GB" sz="2600" dirty="0">
                <a:cs typeface="Calibri"/>
              </a:rPr>
              <a:t>In general terms, public debt can be regarded as sustainable when the primary balance needed to at least stabilize debt under both the baseline and realistic shock scenarios is economically and politically feasible, such that the level of debt is consistent with an acceptably low rollover risk and with preserving potential growth at a satisfactory level.</a:t>
            </a:r>
            <a:endParaRPr lang="en-GB" sz="2600" dirty="0"/>
          </a:p>
          <a:p>
            <a:pPr marL="0" lvl="0" indent="0">
              <a:buNone/>
            </a:pPr>
            <a:endParaRPr lang="en-GB" sz="2600" dirty="0">
              <a:latin typeface="Calibri Light"/>
              <a:cs typeface="Calibri Light"/>
            </a:endParaRPr>
          </a:p>
          <a:p>
            <a:pPr lvl="0">
              <a:buNone/>
            </a:pPr>
            <a:r>
              <a:rPr lang="en-GB" sz="2600" dirty="0">
                <a:cs typeface="Calibri"/>
              </a:rPr>
              <a:t>In general, the classic indicator is the </a:t>
            </a:r>
            <a:r>
              <a:rPr lang="en-GB" sz="2600" b="1" dirty="0">
                <a:cs typeface="Calibri"/>
              </a:rPr>
              <a:t>Debt-GDP ratio</a:t>
            </a:r>
            <a:r>
              <a:rPr lang="en-GB" sz="2600" dirty="0">
                <a:cs typeface="Calibri"/>
              </a:rPr>
              <a:t>.</a:t>
            </a:r>
          </a:p>
          <a:p>
            <a:pPr lvl="0">
              <a:buNone/>
            </a:pPr>
            <a:r>
              <a:rPr lang="en-GB" sz="2600" dirty="0">
                <a:cs typeface="Calibri"/>
              </a:rPr>
              <a:t>This ratio normalizes the information in such a way that it becomes</a:t>
            </a:r>
          </a:p>
          <a:p>
            <a:pPr lvl="0">
              <a:buNone/>
            </a:pPr>
            <a:r>
              <a:rPr lang="en-GB" sz="2600" dirty="0">
                <a:cs typeface="Calibri"/>
              </a:rPr>
              <a:t>comparable among countries.</a:t>
            </a:r>
            <a:endParaRPr lang="en-GB" sz="2600" dirty="0"/>
          </a:p>
          <a:p>
            <a:pPr marL="0" lvl="0" indent="0">
              <a:buNone/>
            </a:pPr>
            <a:endParaRPr lang="en-GB" sz="2600" dirty="0">
              <a:latin typeface="Calibri Light"/>
              <a:cs typeface="Calibri Light"/>
            </a:endParaRPr>
          </a:p>
          <a:p>
            <a:pPr marL="0" lvl="0" indent="0">
              <a:buNone/>
            </a:pPr>
            <a:endParaRPr lang="es-AR" sz="2600" dirty="0"/>
          </a:p>
        </p:txBody>
      </p:sp>
      <p:pic>
        <p:nvPicPr>
          <p:cNvPr id="4" name="Imagen 3">
            <a:extLst>
              <a:ext uri="{FF2B5EF4-FFF2-40B4-BE49-F238E27FC236}">
                <a16:creationId xmlns:a16="http://schemas.microsoft.com/office/drawing/2014/main" id="{B6E0E52F-3BDD-4430-ADAE-2FB03E9296F4}"/>
              </a:ext>
            </a:extLst>
          </p:cNvPr>
          <p:cNvPicPr>
            <a:picLocks noChangeAspect="1"/>
          </p:cNvPicPr>
          <p:nvPr/>
        </p:nvPicPr>
        <p:blipFill>
          <a:blip r:embed="rId3"/>
          <a:stretch>
            <a:fillRect/>
          </a:stretch>
        </p:blipFill>
        <p:spPr>
          <a:xfrm>
            <a:off x="156746" y="252831"/>
            <a:ext cx="2702088" cy="794412"/>
          </a:xfrm>
          <a:prstGeom prst="rect">
            <a:avLst/>
          </a:prstGeom>
          <a:noFill/>
          <a:ln cap="flat">
            <a:noFill/>
          </a:ln>
        </p:spPr>
      </p:pic>
      <p:pic>
        <p:nvPicPr>
          <p:cNvPr id="5" name="Imagen 4">
            <a:extLst>
              <a:ext uri="{FF2B5EF4-FFF2-40B4-BE49-F238E27FC236}">
                <a16:creationId xmlns:a16="http://schemas.microsoft.com/office/drawing/2014/main" id="{D2CA49F8-EF5B-4AA6-ADDD-A1FC7D7630CB}"/>
              </a:ext>
            </a:extLst>
          </p:cNvPr>
          <p:cNvPicPr>
            <a:picLocks noChangeAspect="1"/>
          </p:cNvPicPr>
          <p:nvPr/>
        </p:nvPicPr>
        <p:blipFill>
          <a:blip r:embed="rId4"/>
          <a:stretch>
            <a:fillRect/>
          </a:stretch>
        </p:blipFill>
        <p:spPr>
          <a:xfrm>
            <a:off x="9984434" y="281068"/>
            <a:ext cx="1540014" cy="436964"/>
          </a:xfrm>
          <a:prstGeom prst="rect">
            <a:avLst/>
          </a:prstGeom>
          <a:noFill/>
          <a:ln cap="flat">
            <a:noFill/>
          </a:ln>
        </p:spPr>
      </p:pic>
      <mc:AlternateContent xmlns:mc="http://schemas.openxmlformats.org/markup-compatibility/2006" xmlns:a14="http://schemas.microsoft.com/office/drawing/2010/main">
        <mc:Choice Requires="a14">
          <p:sp>
            <p:nvSpPr>
              <p:cNvPr id="6" name="CuadroTexto 6">
                <a:extLst>
                  <a:ext uri="{FF2B5EF4-FFF2-40B4-BE49-F238E27FC236}">
                    <a16:creationId xmlns:a16="http://schemas.microsoft.com/office/drawing/2014/main" id="{7632C505-761E-4DCD-90A8-C502411FDAD6}"/>
                  </a:ext>
                </a:extLst>
              </p:cNvPr>
              <p:cNvSpPr txBox="1"/>
              <p:nvPr/>
            </p:nvSpPr>
            <p:spPr>
              <a:xfrm>
                <a:off x="8677006" y="4633310"/>
                <a:ext cx="3403597" cy="491544"/>
              </a:xfrm>
              <a:prstGeom prst="rect">
                <a:avLst/>
              </a:prstGeom>
              <a:noFill/>
              <a:ln w="9528" cap="flat">
                <a:solidFill>
                  <a:srgbClr val="4472C4"/>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Calibri"/>
                  </a:rPr>
                  <a:t> </a:t>
                </a:r>
                <a14:m>
                  <m:oMath xmlns:m="http://schemas.openxmlformats.org/officeDocument/2006/math">
                    <m:f>
                      <m:fPr>
                        <m:ctrlPr>
                          <a:rPr lang="es-AR" i="1">
                            <a:latin typeface="Cambria Math" panose="02040503050406030204" pitchFamily="18" charset="0"/>
                          </a:rPr>
                        </m:ctrlPr>
                      </m:fPr>
                      <m:num>
                        <m:r>
                          <a:rPr lang="es-AR" i="1">
                            <a:latin typeface="Cambria Math" panose="02040503050406030204" pitchFamily="18" charset="0"/>
                          </a:rPr>
                          <m:t>𝑆𝑡𝑜𝑐𝑘</m:t>
                        </m:r>
                        <m:r>
                          <a:rPr lang="es-AR" i="0">
                            <a:latin typeface="Cambria Math" panose="02040503050406030204" pitchFamily="18" charset="0"/>
                          </a:rPr>
                          <m:t> </m:t>
                        </m:r>
                        <m:r>
                          <a:rPr lang="es-AR" i="1">
                            <a:latin typeface="Cambria Math" panose="02040503050406030204" pitchFamily="18" charset="0"/>
                          </a:rPr>
                          <m:t>𝐷𝑒𝑢𝑑𝑎</m:t>
                        </m:r>
                        <m:r>
                          <a:rPr lang="es-AR" i="0">
                            <a:latin typeface="Cambria Math" panose="02040503050406030204" pitchFamily="18" charset="0"/>
                          </a:rPr>
                          <m:t> </m:t>
                        </m:r>
                        <m:r>
                          <a:rPr lang="es-AR" i="1">
                            <a:latin typeface="Cambria Math" panose="02040503050406030204" pitchFamily="18" charset="0"/>
                          </a:rPr>
                          <m:t>𝐵𝑟𝑢𝑡𝑎</m:t>
                        </m:r>
                        <m:r>
                          <a:rPr lang="es-AR" i="0">
                            <a:latin typeface="Cambria Math" panose="02040503050406030204" pitchFamily="18" charset="0"/>
                          </a:rPr>
                          <m:t> 2024   </m:t>
                        </m:r>
                      </m:num>
                      <m:den>
                        <m:r>
                          <a:rPr lang="es-AR" i="1">
                            <a:latin typeface="Cambria Math" panose="02040503050406030204" pitchFamily="18" charset="0"/>
                          </a:rPr>
                          <m:t>𝑃𝐵𝐼</m:t>
                        </m:r>
                        <m:r>
                          <a:rPr lang="es-AR" i="0">
                            <a:latin typeface="Cambria Math" panose="02040503050406030204" pitchFamily="18" charset="0"/>
                          </a:rPr>
                          <m:t> 2024</m:t>
                        </m:r>
                      </m:den>
                    </m:f>
                  </m:oMath>
                </a14:m>
                <a:r>
                  <a:rPr lang="es-AR" sz="1800" b="0" i="0" u="none" strike="noStrike" kern="1200" cap="none" spc="0" baseline="0">
                    <a:solidFill>
                      <a:srgbClr val="000000"/>
                    </a:solidFill>
                    <a:uFillTx/>
                    <a:latin typeface="Calibri"/>
                  </a:rPr>
                  <a:t> </a:t>
                </a:r>
                <a14:m>
                  <m:oMath xmlns:m="http://schemas.openxmlformats.org/officeDocument/2006/math">
                    <m:r>
                      <a:rPr lang="es-AR">
                        <a:latin typeface="Cambria Math" panose="02040503050406030204" pitchFamily="18" charset="0"/>
                      </a:rPr>
                      <m:t>=</m:t>
                    </m:r>
                    <m:r>
                      <a:rPr lang="es-AR" i="0">
                        <a:latin typeface="Cambria Math" panose="02040503050406030204" pitchFamily="18" charset="0"/>
                      </a:rPr>
                      <m:t>83,19%</m:t>
                    </m:r>
                  </m:oMath>
                </a14:m>
                <a:endParaRPr lang="es-AR" sz="1800" b="0" i="0" u="none" strike="noStrike" kern="1200" cap="none" spc="0" baseline="0">
                  <a:solidFill>
                    <a:srgbClr val="000000"/>
                  </a:solidFill>
                  <a:uFillTx/>
                  <a:latin typeface="Calibri"/>
                </a:endParaRPr>
              </a:p>
            </p:txBody>
          </p:sp>
        </mc:Choice>
        <mc:Fallback xmlns="">
          <p:sp>
            <p:nvSpPr>
              <p:cNvPr id="6" name="CuadroTexto 6">
                <a:extLst>
                  <a:ext uri="{FF2B5EF4-FFF2-40B4-BE49-F238E27FC236}">
                    <a16:creationId xmlns:a16="http://schemas.microsoft.com/office/drawing/2014/main" id="{7632C505-761E-4DCD-90A8-C502411FDAD6}"/>
                  </a:ext>
                </a:extLst>
              </p:cNvPr>
              <p:cNvSpPr txBox="1">
                <a:spLocks noRot="1" noChangeAspect="1" noMove="1" noResize="1" noEditPoints="1" noAdjustHandles="1" noChangeArrowheads="1" noChangeShapeType="1" noTextEdit="1"/>
              </p:cNvSpPr>
              <p:nvPr/>
            </p:nvSpPr>
            <p:spPr>
              <a:xfrm>
                <a:off x="8677006" y="4633310"/>
                <a:ext cx="3403597" cy="491544"/>
              </a:xfrm>
              <a:prstGeom prst="rect">
                <a:avLst/>
              </a:prstGeom>
              <a:blipFill>
                <a:blip r:embed="rId5"/>
                <a:stretch>
                  <a:fillRect/>
                </a:stretch>
              </a:blipFill>
              <a:ln w="9528" cap="flat">
                <a:solidFill>
                  <a:srgbClr val="4472C4"/>
                </a:solidFill>
                <a:prstDash val="solid"/>
                <a:miter/>
              </a:ln>
            </p:spPr>
            <p:txBody>
              <a:bodyPr/>
              <a:lstStyle/>
              <a:p>
                <a:r>
                  <a:rPr lang="es-AR">
                    <a:noFill/>
                  </a:rPr>
                  <a:t> </a:t>
                </a:r>
              </a:p>
            </p:txBody>
          </p:sp>
        </mc:Fallback>
      </mc:AlternateContent>
      <p:sp>
        <p:nvSpPr>
          <p:cNvPr id="7" name="CuadroTexto 7">
            <a:extLst>
              <a:ext uri="{FF2B5EF4-FFF2-40B4-BE49-F238E27FC236}">
                <a16:creationId xmlns:a16="http://schemas.microsoft.com/office/drawing/2014/main" id="{FABB8536-630F-4530-8226-F4AB971CE40E}"/>
              </a:ext>
            </a:extLst>
          </p:cNvPr>
          <p:cNvSpPr txBox="1"/>
          <p:nvPr/>
        </p:nvSpPr>
        <p:spPr>
          <a:xfrm>
            <a:off x="9073170" y="3999357"/>
            <a:ext cx="260095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4472C4"/>
                </a:solidFill>
                <a:uFillTx/>
                <a:latin typeface="Calibri"/>
                <a:ea typeface="Calibri"/>
                <a:cs typeface="Calibri"/>
              </a:rPr>
              <a:t>Ratio in the Argentine case</a:t>
            </a:r>
            <a:endParaRPr lang="en-US" sz="1800" b="0" i="0" u="none" strike="noStrike" kern="1200" cap="none" spc="0" baseline="0">
              <a:solidFill>
                <a:srgbClr val="000000"/>
              </a:solidFill>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CE344-B7E1-476C-9FDC-010CA46B6FF5}"/>
              </a:ext>
            </a:extLst>
          </p:cNvPr>
          <p:cNvSpPr txBox="1">
            <a:spLocks noGrp="1"/>
          </p:cNvSpPr>
          <p:nvPr>
            <p:ph type="title"/>
          </p:nvPr>
        </p:nvSpPr>
        <p:spPr>
          <a:xfrm>
            <a:off x="838203" y="697897"/>
            <a:ext cx="10515600" cy="1325559"/>
          </a:xfrm>
        </p:spPr>
        <p:txBody>
          <a:bodyPr/>
          <a:lstStyle/>
          <a:p>
            <a:pPr lvl="0"/>
            <a:r>
              <a:rPr lang="en-US" sz="4000" dirty="0">
                <a:solidFill>
                  <a:schemeClr val="accent1">
                    <a:lumMod val="75000"/>
                  </a:schemeClr>
                </a:solidFill>
                <a:latin typeface="Arial Black" panose="020B0A04020102020204" pitchFamily="34" charset="0"/>
              </a:rPr>
              <a:t>Sustainability Indicators</a:t>
            </a:r>
            <a:endParaRPr lang="es-AR" sz="4000" b="1" dirty="0">
              <a:solidFill>
                <a:schemeClr val="accent1">
                  <a:lumMod val="75000"/>
                </a:schemeClr>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972198F1-B2F0-400F-9156-F1C45F2F9841}"/>
              </a:ext>
            </a:extLst>
          </p:cNvPr>
          <p:cNvSpPr txBox="1">
            <a:spLocks noGrp="1"/>
          </p:cNvSpPr>
          <p:nvPr>
            <p:ph idx="1"/>
          </p:nvPr>
        </p:nvSpPr>
        <p:spPr>
          <a:xfrm>
            <a:off x="838203" y="1885437"/>
            <a:ext cx="10515600" cy="4351336"/>
          </a:xfrm>
        </p:spPr>
        <p:txBody>
          <a:bodyPr/>
          <a:lstStyle/>
          <a:p>
            <a:pPr marL="0" lvl="0" indent="0">
              <a:buNone/>
            </a:pPr>
            <a:r>
              <a:rPr lang="en-US" dirty="0"/>
              <a:t>However, the true debt and fiscal solvency of a country is based on:</a:t>
            </a:r>
          </a:p>
          <a:p>
            <a:pPr lvl="0">
              <a:buClr>
                <a:schemeClr val="accent1"/>
              </a:buClr>
            </a:pPr>
            <a:r>
              <a:rPr lang="en-US" dirty="0"/>
              <a:t>Composition of the sovereign debt portfolio by creditor</a:t>
            </a:r>
          </a:p>
          <a:p>
            <a:pPr lvl="0">
              <a:buClr>
                <a:schemeClr val="accent1"/>
              </a:buClr>
            </a:pPr>
            <a:r>
              <a:rPr lang="en-US" dirty="0"/>
              <a:t>Composition by type of instrument: Government securities, loans, special agreements</a:t>
            </a:r>
          </a:p>
          <a:p>
            <a:pPr lvl="0">
              <a:buClr>
                <a:schemeClr val="accent1"/>
              </a:buClr>
            </a:pPr>
            <a:r>
              <a:rPr lang="en-US" dirty="0"/>
              <a:t>Composition by interest type: fixed/variable</a:t>
            </a:r>
          </a:p>
          <a:p>
            <a:pPr lvl="0">
              <a:buClr>
                <a:schemeClr val="accent1"/>
              </a:buClr>
            </a:pPr>
            <a:r>
              <a:rPr lang="en-US" dirty="0"/>
              <a:t>History of Renewal or Credit Risk</a:t>
            </a:r>
          </a:p>
          <a:p>
            <a:pPr lvl="0">
              <a:buClr>
                <a:schemeClr val="accent1"/>
              </a:buClr>
            </a:pPr>
            <a:r>
              <a:rPr lang="en-US" dirty="0"/>
              <a:t>Ability to defend against unexpected external events (black swan events)</a:t>
            </a:r>
          </a:p>
          <a:p>
            <a:pPr marL="0" lvl="0" indent="0">
              <a:buNone/>
            </a:pPr>
            <a:endParaRPr lang="es-AR" dirty="0"/>
          </a:p>
        </p:txBody>
      </p:sp>
      <p:pic>
        <p:nvPicPr>
          <p:cNvPr id="4" name="Imagen 3">
            <a:extLst>
              <a:ext uri="{FF2B5EF4-FFF2-40B4-BE49-F238E27FC236}">
                <a16:creationId xmlns:a16="http://schemas.microsoft.com/office/drawing/2014/main" id="{649D051E-004E-4862-B486-9AA7010D9E3D}"/>
              </a:ext>
            </a:extLst>
          </p:cNvPr>
          <p:cNvPicPr>
            <a:picLocks noChangeAspect="1"/>
          </p:cNvPicPr>
          <p:nvPr/>
        </p:nvPicPr>
        <p:blipFill>
          <a:blip r:embed="rId3"/>
          <a:stretch>
            <a:fillRect/>
          </a:stretch>
        </p:blipFill>
        <p:spPr>
          <a:xfrm>
            <a:off x="146587" y="252831"/>
            <a:ext cx="2702088" cy="794412"/>
          </a:xfrm>
          <a:prstGeom prst="rect">
            <a:avLst/>
          </a:prstGeom>
          <a:noFill/>
          <a:ln cap="flat">
            <a:noFill/>
          </a:ln>
        </p:spPr>
      </p:pic>
      <p:pic>
        <p:nvPicPr>
          <p:cNvPr id="5" name="Imagen 4">
            <a:extLst>
              <a:ext uri="{FF2B5EF4-FFF2-40B4-BE49-F238E27FC236}">
                <a16:creationId xmlns:a16="http://schemas.microsoft.com/office/drawing/2014/main" id="{FEB45BDB-C78D-4BDD-BDD9-FE1712765065}"/>
              </a:ext>
            </a:extLst>
          </p:cNvPr>
          <p:cNvPicPr>
            <a:picLocks noChangeAspect="1"/>
          </p:cNvPicPr>
          <p:nvPr/>
        </p:nvPicPr>
        <p:blipFill>
          <a:blip r:embed="rId4"/>
          <a:stretch>
            <a:fillRect/>
          </a:stretch>
        </p:blipFill>
        <p:spPr>
          <a:xfrm>
            <a:off x="9974275" y="281068"/>
            <a:ext cx="1540014" cy="43696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graphicFrame>
        <p:nvGraphicFramePr>
          <p:cNvPr id="2" name="Gráfico 3">
            <a:extLst>
              <a:ext uri="{FF2B5EF4-FFF2-40B4-BE49-F238E27FC236}">
                <a16:creationId xmlns:a16="http://schemas.microsoft.com/office/drawing/2014/main" id="{FAEAB5EB-3D3C-4BC3-9DA2-60C27589159D}"/>
              </a:ext>
            </a:extLst>
          </p:cNvPr>
          <p:cNvGraphicFramePr/>
          <p:nvPr/>
        </p:nvGraphicFramePr>
        <p:xfrm>
          <a:off x="764273" y="1473957"/>
          <a:ext cx="9840032" cy="4844957"/>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4">
            <a:extLst>
              <a:ext uri="{FF2B5EF4-FFF2-40B4-BE49-F238E27FC236}">
                <a16:creationId xmlns:a16="http://schemas.microsoft.com/office/drawing/2014/main" id="{28A47B12-A29B-4E1E-9DA0-547BC87ABD11}"/>
              </a:ext>
            </a:extLst>
          </p:cNvPr>
          <p:cNvSpPr txBox="1"/>
          <p:nvPr/>
        </p:nvSpPr>
        <p:spPr>
          <a:xfrm>
            <a:off x="3618774" y="455288"/>
            <a:ext cx="612784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800" b="0" i="0" u="none" strike="noStrike" kern="1200" cap="none" spc="0" baseline="0" dirty="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Calibri Light"/>
              </a:rPr>
              <a:t> </a:t>
            </a:r>
            <a:r>
              <a:rPr lang="en-US" sz="1800" b="0" i="0" u="none" strike="noStrike" kern="1200" cap="none" spc="0" baseline="0" dirty="0">
                <a:solidFill>
                  <a:schemeClr val="accent1">
                    <a:lumMod val="75000"/>
                  </a:schemeClr>
                </a:solidFill>
                <a:uFillTx/>
                <a:latin typeface="Arial Black" panose="020B0A04020102020204" pitchFamily="34" charset="0"/>
              </a:rPr>
              <a:t>Renewal or Credit Risk History.</a:t>
            </a:r>
            <a:endParaRPr lang="es-AR" sz="1800" b="0" i="0" u="none" strike="noStrike" kern="1200" cap="none" spc="0" baseline="0" dirty="0">
              <a:solidFill>
                <a:schemeClr val="accent1">
                  <a:lumMod val="75000"/>
                </a:schemeClr>
              </a:solidFill>
              <a:uFillTx/>
              <a:latin typeface="Arial Black" panose="020B0A04020102020204" pitchFamily="34" charset="0"/>
            </a:endParaRPr>
          </a:p>
        </p:txBody>
      </p:sp>
      <p:sp>
        <p:nvSpPr>
          <p:cNvPr id="4" name="CuadroTexto 5">
            <a:extLst>
              <a:ext uri="{FF2B5EF4-FFF2-40B4-BE49-F238E27FC236}">
                <a16:creationId xmlns:a16="http://schemas.microsoft.com/office/drawing/2014/main" id="{3BBD9603-43FB-4276-87B0-BCAEB5915411}"/>
              </a:ext>
            </a:extLst>
          </p:cNvPr>
          <p:cNvSpPr txBox="1"/>
          <p:nvPr/>
        </p:nvSpPr>
        <p:spPr>
          <a:xfrm>
            <a:off x="655094" y="6457410"/>
            <a:ext cx="10058400"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a:rPr>
              <a:t>Source: Elaboration based on data of the EMBI+ (Emerging Bond Index Plus), an indicator created by JP Morgan as at December 31 of each year.</a:t>
            </a:r>
            <a:endParaRPr lang="es-AR" sz="1200" b="0" i="0" u="none" strike="noStrike" kern="1200" cap="none" spc="0" baseline="0" dirty="0">
              <a:solidFill>
                <a:srgbClr val="000000"/>
              </a:solidFill>
              <a:uFillTx/>
              <a:latin typeface="Calibri"/>
            </a:endParaRPr>
          </a:p>
        </p:txBody>
      </p:sp>
      <p:sp>
        <p:nvSpPr>
          <p:cNvPr id="5" name="CuadroTexto 6">
            <a:extLst>
              <a:ext uri="{FF2B5EF4-FFF2-40B4-BE49-F238E27FC236}">
                <a16:creationId xmlns:a16="http://schemas.microsoft.com/office/drawing/2014/main" id="{0BF49D7D-4E05-4278-A6F4-44D0FF463D18}"/>
              </a:ext>
            </a:extLst>
          </p:cNvPr>
          <p:cNvSpPr txBox="1"/>
          <p:nvPr/>
        </p:nvSpPr>
        <p:spPr>
          <a:xfrm>
            <a:off x="764273" y="1166180"/>
            <a:ext cx="666496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Evolution of Country Risk (EMBI+ Argentina) from 2014 to 2024</a:t>
            </a:r>
            <a:endParaRPr lang="es-ES" sz="1400" b="0" i="0" u="none" strike="noStrike" kern="1200" cap="none" spc="0" baseline="0">
              <a:solidFill>
                <a:srgbClr val="000000"/>
              </a:solidFill>
              <a:uFillTx/>
              <a:latin typeface="Calibri Light"/>
            </a:endParaRPr>
          </a:p>
        </p:txBody>
      </p:sp>
      <p:pic>
        <p:nvPicPr>
          <p:cNvPr id="6" name="Imagen 7">
            <a:extLst>
              <a:ext uri="{FF2B5EF4-FFF2-40B4-BE49-F238E27FC236}">
                <a16:creationId xmlns:a16="http://schemas.microsoft.com/office/drawing/2014/main" id="{D7798F94-EFC9-4ACE-9E58-0CD66DEEAF20}"/>
              </a:ext>
            </a:extLst>
          </p:cNvPr>
          <p:cNvPicPr>
            <a:picLocks noChangeAspect="1"/>
          </p:cNvPicPr>
          <p:nvPr/>
        </p:nvPicPr>
        <p:blipFill>
          <a:blip r:embed="rId4"/>
          <a:stretch>
            <a:fillRect/>
          </a:stretch>
        </p:blipFill>
        <p:spPr>
          <a:xfrm>
            <a:off x="345908" y="236811"/>
            <a:ext cx="2702088" cy="794412"/>
          </a:xfrm>
          <a:prstGeom prst="rect">
            <a:avLst/>
          </a:prstGeom>
          <a:noFill/>
          <a:ln cap="flat">
            <a:noFill/>
          </a:ln>
        </p:spPr>
      </p:pic>
      <p:pic>
        <p:nvPicPr>
          <p:cNvPr id="7" name="Imagen 8">
            <a:extLst>
              <a:ext uri="{FF2B5EF4-FFF2-40B4-BE49-F238E27FC236}">
                <a16:creationId xmlns:a16="http://schemas.microsoft.com/office/drawing/2014/main" id="{ACD9D365-7019-4985-BD68-3D863CE98B83}"/>
              </a:ext>
            </a:extLst>
          </p:cNvPr>
          <p:cNvPicPr>
            <a:picLocks noChangeAspect="1"/>
          </p:cNvPicPr>
          <p:nvPr/>
        </p:nvPicPr>
        <p:blipFill>
          <a:blip r:embed="rId5"/>
          <a:stretch>
            <a:fillRect/>
          </a:stretch>
        </p:blipFill>
        <p:spPr>
          <a:xfrm>
            <a:off x="9676290" y="236811"/>
            <a:ext cx="1540014" cy="436964"/>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graphicFrame>
        <p:nvGraphicFramePr>
          <p:cNvPr id="2" name="Gráfico 3">
            <a:extLst>
              <a:ext uri="{FF2B5EF4-FFF2-40B4-BE49-F238E27FC236}">
                <a16:creationId xmlns:a16="http://schemas.microsoft.com/office/drawing/2014/main" id="{A270D0EB-5E1E-44A0-B8CC-8CCCD3FA4D5E}"/>
              </a:ext>
            </a:extLst>
          </p:cNvPr>
          <p:cNvGraphicFramePr/>
          <p:nvPr>
            <p:extLst>
              <p:ext uri="{D42A27DB-BD31-4B8C-83A1-F6EECF244321}">
                <p14:modId xmlns:p14="http://schemas.microsoft.com/office/powerpoint/2010/main" val="2682689184"/>
              </p:ext>
            </p:extLst>
          </p:nvPr>
        </p:nvGraphicFramePr>
        <p:xfrm>
          <a:off x="421629" y="1844040"/>
          <a:ext cx="10739115" cy="4394864"/>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6">
            <a:extLst>
              <a:ext uri="{FF2B5EF4-FFF2-40B4-BE49-F238E27FC236}">
                <a16:creationId xmlns:a16="http://schemas.microsoft.com/office/drawing/2014/main" id="{1EBAB469-AFB2-44CD-BD7B-01EB57BC5469}"/>
              </a:ext>
            </a:extLst>
          </p:cNvPr>
          <p:cNvSpPr txBox="1"/>
          <p:nvPr/>
        </p:nvSpPr>
        <p:spPr>
          <a:xfrm>
            <a:off x="294628" y="6174284"/>
            <a:ext cx="10993127" cy="4308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Calibri"/>
              </a:rPr>
              <a:t>Source: Elaboration based on data from the Ministry of Economy (</a:t>
            </a:r>
            <a:r>
              <a:rPr lang="en-US" sz="1100" b="0" i="0" u="none" strike="noStrike" kern="1200" cap="none" spc="0" baseline="0" dirty="0">
                <a:solidFill>
                  <a:srgbClr val="000000"/>
                </a:solidFill>
                <a:uFillTx/>
                <a:latin typeface="Calibri"/>
                <a:hlinkClick r:id="rId4"/>
              </a:rPr>
              <a:t>https://www.argentina.gob.ar/datos-trimestrales-de-la-deuda</a:t>
            </a:r>
            <a:r>
              <a:rPr lang="en-US" sz="1100" b="0" i="0" u="none" strike="noStrike" kern="1200" cap="none" spc="0" baseline="0" dirty="0">
                <a:solidFill>
                  <a:srgbClr val="000000"/>
                </a:solidFill>
                <a:uFillTx/>
                <a:latin typeface="Calibri"/>
              </a:rPr>
              <a:t>) and INDEC (National Institute of Statistics and Census) (</a:t>
            </a:r>
            <a:r>
              <a:rPr lang="en-US" sz="1100" b="0" i="0" u="none" strike="noStrike" kern="1200" cap="none" spc="0" baseline="0" dirty="0">
                <a:solidFill>
                  <a:srgbClr val="000000"/>
                </a:solidFill>
                <a:uFillTx/>
                <a:latin typeface="Calibri"/>
                <a:hlinkClick r:id="rId5"/>
              </a:rPr>
              <a:t>https://www.indec.gob.ar/indec/web/Nivel4-Tema-3-9-47</a:t>
            </a:r>
            <a:r>
              <a:rPr lang="en-US" sz="1100" b="0" i="0" u="none" strike="noStrike" kern="1200" cap="none" spc="0" baseline="0" dirty="0">
                <a:solidFill>
                  <a:srgbClr val="000000"/>
                </a:solidFill>
                <a:uFillTx/>
                <a:latin typeface="Calibri"/>
              </a:rPr>
              <a:t>) </a:t>
            </a:r>
            <a:endParaRPr lang="es-AR" sz="1100" b="0" i="0" u="none" strike="noStrike" kern="1200" cap="none" spc="0" baseline="0" dirty="0">
              <a:solidFill>
                <a:srgbClr val="000000"/>
              </a:solidFill>
              <a:uFillTx/>
              <a:latin typeface="Calibri"/>
            </a:endParaRPr>
          </a:p>
        </p:txBody>
      </p:sp>
      <p:sp>
        <p:nvSpPr>
          <p:cNvPr id="4" name="CuadroTexto 7">
            <a:extLst>
              <a:ext uri="{FF2B5EF4-FFF2-40B4-BE49-F238E27FC236}">
                <a16:creationId xmlns:a16="http://schemas.microsoft.com/office/drawing/2014/main" id="{46C44790-706A-48F1-A039-655E54081504}"/>
              </a:ext>
            </a:extLst>
          </p:cNvPr>
          <p:cNvSpPr txBox="1"/>
          <p:nvPr/>
        </p:nvSpPr>
        <p:spPr>
          <a:xfrm>
            <a:off x="726435" y="703191"/>
            <a:ext cx="10739115"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chemeClr val="accent1">
                    <a:lumMod val="75000"/>
                  </a:schemeClr>
                </a:solidFill>
                <a:uFillTx/>
                <a:latin typeface="Arial Black" panose="020B0A04020102020204" pitchFamily="34" charset="0"/>
              </a:rPr>
              <a:t>How much does national primary fiscal </a:t>
            </a:r>
            <a:r>
              <a:rPr lang="en-US" sz="1800" b="0" i="0" u="none" strike="noStrike" kern="1200" cap="none" spc="0" baseline="0" dirty="0" err="1">
                <a:solidFill>
                  <a:schemeClr val="accent1">
                    <a:lumMod val="75000"/>
                  </a:schemeClr>
                </a:solidFill>
                <a:uFillTx/>
                <a:latin typeface="Arial Black" panose="020B0A04020102020204" pitchFamily="34" charset="0"/>
              </a:rPr>
              <a:t>superavit</a:t>
            </a:r>
            <a:r>
              <a:rPr lang="en-US" sz="1800" b="0" i="0" u="none" strike="noStrike" kern="1200" cap="none" spc="0" baseline="0" dirty="0">
                <a:solidFill>
                  <a:schemeClr val="accent1">
                    <a:lumMod val="75000"/>
                  </a:schemeClr>
                </a:solidFill>
                <a:uFillTx/>
                <a:latin typeface="Arial Black" panose="020B0A04020102020204" pitchFamily="34" charset="0"/>
              </a:rPr>
              <a:t> in terms of  GDP need to cover the interest on the debt?</a:t>
            </a:r>
            <a:endParaRPr lang="es-AR" sz="1800" b="0" i="0" u="none" strike="noStrike" kern="1200" cap="none" spc="0" baseline="0" dirty="0">
              <a:solidFill>
                <a:schemeClr val="accent1">
                  <a:lumMod val="75000"/>
                </a:schemeClr>
              </a:solidFill>
              <a:uFillTx/>
              <a:latin typeface="Arial Black" panose="020B0A04020102020204" pitchFamily="34" charset="0"/>
            </a:endParaRPr>
          </a:p>
        </p:txBody>
      </p:sp>
      <p:sp>
        <p:nvSpPr>
          <p:cNvPr id="5" name="CuadroTexto 8">
            <a:extLst>
              <a:ext uri="{FF2B5EF4-FFF2-40B4-BE49-F238E27FC236}">
                <a16:creationId xmlns:a16="http://schemas.microsoft.com/office/drawing/2014/main" id="{9AC7787B-1ABC-4083-AAE9-BF1201A29CCF}"/>
              </a:ext>
            </a:extLst>
          </p:cNvPr>
          <p:cNvSpPr txBox="1"/>
          <p:nvPr/>
        </p:nvSpPr>
        <p:spPr>
          <a:xfrm>
            <a:off x="294628" y="1072527"/>
            <a:ext cx="666496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1" u="none" strike="noStrike" kern="1200" cap="none" spc="0" baseline="0" dirty="0">
                <a:solidFill>
                  <a:srgbClr val="000000"/>
                </a:solidFill>
                <a:uFillTx/>
                <a:latin typeface="Calibri"/>
              </a:rPr>
              <a:t>Public debt interest-to-GDP ratio 10 years before</a:t>
            </a:r>
            <a:endParaRPr lang="es-ES" sz="1400" b="1" i="1" u="none" strike="noStrike" kern="1200" cap="none" spc="0" baseline="0" dirty="0">
              <a:solidFill>
                <a:srgbClr val="000000"/>
              </a:solidFill>
              <a:uFillTx/>
              <a:latin typeface="Calibri Light"/>
            </a:endParaRPr>
          </a:p>
        </p:txBody>
      </p:sp>
      <p:pic>
        <p:nvPicPr>
          <p:cNvPr id="6" name="Imagen 10">
            <a:extLst>
              <a:ext uri="{FF2B5EF4-FFF2-40B4-BE49-F238E27FC236}">
                <a16:creationId xmlns:a16="http://schemas.microsoft.com/office/drawing/2014/main" id="{1F720A63-10EC-46F0-8A16-9F72620ED32C}"/>
              </a:ext>
            </a:extLst>
          </p:cNvPr>
          <p:cNvPicPr>
            <a:picLocks noChangeAspect="1"/>
          </p:cNvPicPr>
          <p:nvPr/>
        </p:nvPicPr>
        <p:blipFill>
          <a:blip r:embed="rId6"/>
          <a:stretch>
            <a:fillRect/>
          </a:stretch>
        </p:blipFill>
        <p:spPr>
          <a:xfrm>
            <a:off x="95783" y="150135"/>
            <a:ext cx="2180057" cy="640939"/>
          </a:xfrm>
          <a:prstGeom prst="rect">
            <a:avLst/>
          </a:prstGeom>
          <a:noFill/>
          <a:ln cap="flat">
            <a:noFill/>
          </a:ln>
        </p:spPr>
      </p:pic>
      <p:pic>
        <p:nvPicPr>
          <p:cNvPr id="7" name="Imagen 11">
            <a:extLst>
              <a:ext uri="{FF2B5EF4-FFF2-40B4-BE49-F238E27FC236}">
                <a16:creationId xmlns:a16="http://schemas.microsoft.com/office/drawing/2014/main" id="{9A517AC9-C2AD-4436-A360-98F5F51071A8}"/>
              </a:ext>
            </a:extLst>
          </p:cNvPr>
          <p:cNvPicPr>
            <a:picLocks noChangeAspect="1"/>
          </p:cNvPicPr>
          <p:nvPr/>
        </p:nvPicPr>
        <p:blipFill>
          <a:blip r:embed="rId7"/>
          <a:stretch>
            <a:fillRect/>
          </a:stretch>
        </p:blipFill>
        <p:spPr>
          <a:xfrm>
            <a:off x="10332125" y="252831"/>
            <a:ext cx="1301666" cy="369335"/>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graphicFrame>
        <p:nvGraphicFramePr>
          <p:cNvPr id="2" name="Gráfico 3">
            <a:extLst>
              <a:ext uri="{FF2B5EF4-FFF2-40B4-BE49-F238E27FC236}">
                <a16:creationId xmlns:a16="http://schemas.microsoft.com/office/drawing/2014/main" id="{29DF12EC-B672-49D3-82FA-4DEBCE40F5AA}"/>
              </a:ext>
            </a:extLst>
          </p:cNvPr>
          <p:cNvGraphicFramePr/>
          <p:nvPr/>
        </p:nvGraphicFramePr>
        <p:xfrm>
          <a:off x="996284" y="1296536"/>
          <a:ext cx="5305897" cy="3849203"/>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4">
            <a:extLst>
              <a:ext uri="{FF2B5EF4-FFF2-40B4-BE49-F238E27FC236}">
                <a16:creationId xmlns:a16="http://schemas.microsoft.com/office/drawing/2014/main" id="{4A85BFDB-6829-48C1-8FDC-7D0381E84EF8}"/>
              </a:ext>
            </a:extLst>
          </p:cNvPr>
          <p:cNvSpPr txBox="1"/>
          <p:nvPr/>
        </p:nvSpPr>
        <p:spPr>
          <a:xfrm>
            <a:off x="996284" y="988759"/>
            <a:ext cx="666496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uFillTx/>
                <a:latin typeface="Calibri"/>
              </a:rPr>
              <a:t>Debt Services paid as a percentage of Tax Revenues from 2014 to 2024</a:t>
            </a:r>
            <a:endParaRPr lang="es-ES" sz="1300" b="1" i="0" u="none" strike="noStrike" kern="1200" cap="none" spc="0" baseline="0" dirty="0">
              <a:uFillTx/>
              <a:latin typeface="Calibri Light"/>
            </a:endParaRPr>
          </a:p>
        </p:txBody>
      </p:sp>
      <p:sp>
        <p:nvSpPr>
          <p:cNvPr id="4" name="CuadroTexto 5">
            <a:extLst>
              <a:ext uri="{FF2B5EF4-FFF2-40B4-BE49-F238E27FC236}">
                <a16:creationId xmlns:a16="http://schemas.microsoft.com/office/drawing/2014/main" id="{A910CB90-01A8-48B1-9AFE-F442CA92969D}"/>
              </a:ext>
            </a:extLst>
          </p:cNvPr>
          <p:cNvSpPr txBox="1"/>
          <p:nvPr/>
        </p:nvSpPr>
        <p:spPr>
          <a:xfrm>
            <a:off x="2467426" y="163769"/>
            <a:ext cx="7388525" cy="9233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800" b="0" i="0" u="none" strike="noStrike" kern="1200" cap="none" spc="0" baseline="0" dirty="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chemeClr val="accent1">
                    <a:lumMod val="75000"/>
                  </a:schemeClr>
                </a:solidFill>
                <a:uFillTx/>
                <a:latin typeface="Arial Black" panose="020B0A04020102020204" pitchFamily="34" charset="0"/>
              </a:rPr>
              <a:t>Ability to defend against unexpected external events (black swan events)</a:t>
            </a:r>
            <a:endParaRPr lang="es-AR" sz="1800" b="0" i="0" u="none" strike="noStrike" kern="1200" cap="none" spc="0" baseline="0" dirty="0">
              <a:solidFill>
                <a:schemeClr val="accent1">
                  <a:lumMod val="75000"/>
                </a:schemeClr>
              </a:solidFill>
              <a:uFillTx/>
              <a:latin typeface="Arial Black" panose="020B0A04020102020204" pitchFamily="34" charset="0"/>
            </a:endParaRPr>
          </a:p>
        </p:txBody>
      </p:sp>
      <p:pic>
        <p:nvPicPr>
          <p:cNvPr id="5" name="Imagen 6">
            <a:extLst>
              <a:ext uri="{FF2B5EF4-FFF2-40B4-BE49-F238E27FC236}">
                <a16:creationId xmlns:a16="http://schemas.microsoft.com/office/drawing/2014/main" id="{0B24A348-87AA-4C3D-89AF-8CA0290CE6D1}"/>
              </a:ext>
            </a:extLst>
          </p:cNvPr>
          <p:cNvPicPr>
            <a:picLocks noChangeAspect="1"/>
          </p:cNvPicPr>
          <p:nvPr/>
        </p:nvPicPr>
        <p:blipFill>
          <a:blip r:embed="rId4"/>
          <a:stretch>
            <a:fillRect/>
          </a:stretch>
        </p:blipFill>
        <p:spPr>
          <a:xfrm>
            <a:off x="81884" y="74441"/>
            <a:ext cx="2502237" cy="735662"/>
          </a:xfrm>
          <a:prstGeom prst="rect">
            <a:avLst/>
          </a:prstGeom>
          <a:noFill/>
          <a:ln cap="flat">
            <a:noFill/>
          </a:ln>
        </p:spPr>
      </p:pic>
      <p:pic>
        <p:nvPicPr>
          <p:cNvPr id="6" name="Imagen 7">
            <a:extLst>
              <a:ext uri="{FF2B5EF4-FFF2-40B4-BE49-F238E27FC236}">
                <a16:creationId xmlns:a16="http://schemas.microsoft.com/office/drawing/2014/main" id="{F6D07A80-3EFF-46FB-8DA3-32FD701BE9D2}"/>
              </a:ext>
            </a:extLst>
          </p:cNvPr>
          <p:cNvPicPr>
            <a:picLocks noChangeAspect="1"/>
          </p:cNvPicPr>
          <p:nvPr/>
        </p:nvPicPr>
        <p:blipFill>
          <a:blip r:embed="rId5"/>
          <a:stretch>
            <a:fillRect/>
          </a:stretch>
        </p:blipFill>
        <p:spPr>
          <a:xfrm>
            <a:off x="9855960" y="292470"/>
            <a:ext cx="1426116" cy="404640"/>
          </a:xfrm>
          <a:prstGeom prst="rect">
            <a:avLst/>
          </a:prstGeom>
          <a:noFill/>
          <a:ln cap="flat">
            <a:noFill/>
          </a:ln>
        </p:spPr>
      </p:pic>
      <p:sp>
        <p:nvSpPr>
          <p:cNvPr id="7" name="CuadroTexto 8">
            <a:extLst>
              <a:ext uri="{FF2B5EF4-FFF2-40B4-BE49-F238E27FC236}">
                <a16:creationId xmlns:a16="http://schemas.microsoft.com/office/drawing/2014/main" id="{B2D52CCB-82D4-4C7A-A3D1-57AF520B7247}"/>
              </a:ext>
            </a:extLst>
          </p:cNvPr>
          <p:cNvSpPr txBox="1"/>
          <p:nvPr/>
        </p:nvSpPr>
        <p:spPr>
          <a:xfrm>
            <a:off x="888714" y="5161129"/>
            <a:ext cx="5413476"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Calibri"/>
              </a:rPr>
              <a:t>Source: elaboration based on data from the Ministry of Economy. </a:t>
            </a:r>
            <a:r>
              <a:rPr lang="en-US" sz="1000" b="0" i="0" u="none" strike="noStrike" kern="1200" cap="none" spc="0" baseline="0">
                <a:solidFill>
                  <a:srgbClr val="000000"/>
                </a:solidFill>
                <a:uFillTx/>
                <a:latin typeface="Calibri"/>
                <a:hlinkClick r:id="rId6"/>
              </a:rPr>
              <a:t>https://www.argentina.gob.ar/datos-trimestrales-de-la-deuda</a:t>
            </a:r>
            <a:endParaRPr lang="es-AR" sz="1000" b="0" i="0" u="none" strike="noStrike" kern="1200" cap="none" spc="0" baseline="0">
              <a:solidFill>
                <a:srgbClr val="000000"/>
              </a:solidFill>
              <a:uFillTx/>
              <a:latin typeface="Calibri"/>
            </a:endParaRPr>
          </a:p>
        </p:txBody>
      </p:sp>
      <p:graphicFrame>
        <p:nvGraphicFramePr>
          <p:cNvPr id="8" name="Gráfico 9">
            <a:extLst>
              <a:ext uri="{FF2B5EF4-FFF2-40B4-BE49-F238E27FC236}">
                <a16:creationId xmlns:a16="http://schemas.microsoft.com/office/drawing/2014/main" id="{CB0C35A4-C240-4E89-B708-0558EF5EC2A1}"/>
              </a:ext>
            </a:extLst>
          </p:cNvPr>
          <p:cNvGraphicFramePr/>
          <p:nvPr/>
        </p:nvGraphicFramePr>
        <p:xfrm>
          <a:off x="6490447" y="1283588"/>
          <a:ext cx="5172632" cy="3849203"/>
        </p:xfrm>
        <a:graphic>
          <a:graphicData uri="http://schemas.openxmlformats.org/drawingml/2006/chart">
            <c:chart xmlns:c="http://schemas.openxmlformats.org/drawingml/2006/chart" xmlns:r="http://schemas.openxmlformats.org/officeDocument/2006/relationships" r:id="rId7"/>
          </a:graphicData>
        </a:graphic>
      </p:graphicFrame>
      <p:sp>
        <p:nvSpPr>
          <p:cNvPr id="9" name="CuadroTexto 10">
            <a:extLst>
              <a:ext uri="{FF2B5EF4-FFF2-40B4-BE49-F238E27FC236}">
                <a16:creationId xmlns:a16="http://schemas.microsoft.com/office/drawing/2014/main" id="{8A7610BB-A5A1-4102-B03B-3992C9B0270F}"/>
              </a:ext>
            </a:extLst>
          </p:cNvPr>
          <p:cNvSpPr txBox="1"/>
          <p:nvPr/>
        </p:nvSpPr>
        <p:spPr>
          <a:xfrm>
            <a:off x="6490447" y="1013063"/>
            <a:ext cx="666496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rPr>
              <a:t> </a:t>
            </a:r>
            <a:r>
              <a:rPr lang="en-US" sz="1400" b="1" i="0" u="none" strike="noStrike" kern="1200" cap="none" spc="0" baseline="0" dirty="0">
                <a:solidFill>
                  <a:srgbClr val="000000"/>
                </a:solidFill>
                <a:uFillTx/>
                <a:latin typeface="Calibri"/>
              </a:rPr>
              <a:t>Debt Interest paid as a percentage of Tax Revenues from 2014 to 2024</a:t>
            </a:r>
            <a:endParaRPr lang="es-ES" sz="1300" b="1" i="0" u="none" strike="noStrike" kern="1200" cap="none" spc="0" baseline="0" dirty="0">
              <a:solidFill>
                <a:srgbClr val="000000"/>
              </a:solidFill>
              <a:uFillTx/>
              <a:latin typeface="Calibri Light"/>
            </a:endParaRPr>
          </a:p>
        </p:txBody>
      </p:sp>
      <p:sp>
        <p:nvSpPr>
          <p:cNvPr id="10" name="Rectángulo 1">
            <a:extLst>
              <a:ext uri="{FF2B5EF4-FFF2-40B4-BE49-F238E27FC236}">
                <a16:creationId xmlns:a16="http://schemas.microsoft.com/office/drawing/2014/main" id="{3F72919C-CF5C-4E5E-83C7-DA01C12130B9}"/>
              </a:ext>
            </a:extLst>
          </p:cNvPr>
          <p:cNvSpPr/>
          <p:nvPr/>
        </p:nvSpPr>
        <p:spPr>
          <a:xfrm>
            <a:off x="6490447" y="5145740"/>
            <a:ext cx="5172632" cy="40011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Calibri"/>
              </a:rPr>
              <a:t>Source: elaboration based on data from the Ministry of Economy. </a:t>
            </a:r>
            <a:r>
              <a:rPr lang="en-US" sz="1000" b="0" i="0" u="none" strike="noStrike" kern="1200" cap="none" spc="0" baseline="0">
                <a:solidFill>
                  <a:srgbClr val="000000"/>
                </a:solidFill>
                <a:uFillTx/>
                <a:latin typeface="Calibri"/>
                <a:hlinkClick r:id="rId6"/>
              </a:rPr>
              <a:t>https://www.argentina.gob.ar/datos-trimestrales-de-la-deuda</a:t>
            </a:r>
            <a:endParaRPr lang="es-AR" sz="1000" b="0" i="0" u="none" strike="noStrike" kern="1200" cap="none" spc="0" baseline="0">
              <a:solidFill>
                <a:srgbClr val="000000"/>
              </a:solidFill>
              <a:uFillTx/>
              <a:latin typeface="Calibri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3AE77-A087-4AC2-B6FA-4671FE06B8DD}"/>
              </a:ext>
            </a:extLst>
          </p:cNvPr>
          <p:cNvSpPr txBox="1">
            <a:spLocks noGrp="1"/>
          </p:cNvSpPr>
          <p:nvPr>
            <p:ph type="title"/>
          </p:nvPr>
        </p:nvSpPr>
        <p:spPr>
          <a:xfrm>
            <a:off x="579455" y="413592"/>
            <a:ext cx="10515600" cy="1325559"/>
          </a:xfrm>
        </p:spPr>
        <p:txBody>
          <a:bodyPr/>
          <a:lstStyle/>
          <a:p>
            <a:pPr lvl="0"/>
            <a:r>
              <a:rPr lang="en-US" sz="3200" dirty="0">
                <a:solidFill>
                  <a:schemeClr val="accent1">
                    <a:lumMod val="75000"/>
                  </a:schemeClr>
                </a:solidFill>
                <a:latin typeface="Arial Black" panose="020B0A04020102020204" pitchFamily="34" charset="0"/>
              </a:rPr>
              <a:t>Other solvency indicators…</a:t>
            </a:r>
            <a:endParaRPr lang="es-AR" sz="3200" dirty="0">
              <a:solidFill>
                <a:schemeClr val="accent1">
                  <a:lumMod val="75000"/>
                </a:schemeClr>
              </a:solidFill>
              <a:latin typeface="Arial Black" panose="020B0A04020102020204" pitchFamily="34" charset="0"/>
            </a:endParaRPr>
          </a:p>
        </p:txBody>
      </p:sp>
      <p:graphicFrame>
        <p:nvGraphicFramePr>
          <p:cNvPr id="3" name="Gráfico 3">
            <a:extLst>
              <a:ext uri="{FF2B5EF4-FFF2-40B4-BE49-F238E27FC236}">
                <a16:creationId xmlns:a16="http://schemas.microsoft.com/office/drawing/2014/main" id="{7F81B496-818F-4877-9EDA-739741BB13F3}"/>
              </a:ext>
            </a:extLst>
          </p:cNvPr>
          <p:cNvGraphicFramePr/>
          <p:nvPr>
            <p:extLst>
              <p:ext uri="{D42A27DB-BD31-4B8C-83A1-F6EECF244321}">
                <p14:modId xmlns:p14="http://schemas.microsoft.com/office/powerpoint/2010/main" val="2058440632"/>
              </p:ext>
            </p:extLst>
          </p:nvPr>
        </p:nvGraphicFramePr>
        <p:xfrm>
          <a:off x="654426" y="1972232"/>
          <a:ext cx="5047131" cy="3379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4">
            <a:extLst>
              <a:ext uri="{FF2B5EF4-FFF2-40B4-BE49-F238E27FC236}">
                <a16:creationId xmlns:a16="http://schemas.microsoft.com/office/drawing/2014/main" id="{CC3655C3-5597-4210-9088-C3265D0875E1}"/>
              </a:ext>
            </a:extLst>
          </p:cNvPr>
          <p:cNvGraphicFramePr/>
          <p:nvPr>
            <p:extLst>
              <p:ext uri="{D42A27DB-BD31-4B8C-83A1-F6EECF244321}">
                <p14:modId xmlns:p14="http://schemas.microsoft.com/office/powerpoint/2010/main" val="3291712270"/>
              </p:ext>
            </p:extLst>
          </p:nvPr>
        </p:nvGraphicFramePr>
        <p:xfrm>
          <a:off x="6096003" y="1972232"/>
          <a:ext cx="4751295" cy="3379695"/>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7">
            <a:extLst>
              <a:ext uri="{FF2B5EF4-FFF2-40B4-BE49-F238E27FC236}">
                <a16:creationId xmlns:a16="http://schemas.microsoft.com/office/drawing/2014/main" id="{0D31129D-D2C4-45D9-AE78-79C4BFD766CF}"/>
              </a:ext>
            </a:extLst>
          </p:cNvPr>
          <p:cNvSpPr txBox="1"/>
          <p:nvPr/>
        </p:nvSpPr>
        <p:spPr>
          <a:xfrm>
            <a:off x="588425" y="5419017"/>
            <a:ext cx="5113123"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Calibri"/>
              </a:rPr>
              <a:t>Source: Elaboration based on data of the Ministry of Economy. </a:t>
            </a:r>
            <a:r>
              <a:rPr lang="en-US" sz="1000" b="0" i="0" u="none" strike="noStrike" kern="1200" cap="none" spc="0" baseline="0">
                <a:solidFill>
                  <a:srgbClr val="000000"/>
                </a:solidFill>
                <a:uFillTx/>
                <a:latin typeface="Calibri"/>
                <a:hlinkClick r:id="rId5"/>
              </a:rPr>
              <a:t>https://www.argentina.gob.ar/datos-trimestrales-de-la-deuda</a:t>
            </a:r>
            <a:endParaRPr lang="es-AR" sz="1000" b="0" i="0" u="none" strike="noStrike" kern="1200" cap="none" spc="0" baseline="0">
              <a:solidFill>
                <a:srgbClr val="000000"/>
              </a:solidFill>
              <a:uFillTx/>
              <a:latin typeface="Calibri"/>
            </a:endParaRPr>
          </a:p>
        </p:txBody>
      </p:sp>
      <p:sp>
        <p:nvSpPr>
          <p:cNvPr id="6" name="CuadroTexto 8">
            <a:extLst>
              <a:ext uri="{FF2B5EF4-FFF2-40B4-BE49-F238E27FC236}">
                <a16:creationId xmlns:a16="http://schemas.microsoft.com/office/drawing/2014/main" id="{D7F1281A-7075-42BD-A7F6-519B3173483E}"/>
              </a:ext>
            </a:extLst>
          </p:cNvPr>
          <p:cNvSpPr txBox="1"/>
          <p:nvPr/>
        </p:nvSpPr>
        <p:spPr>
          <a:xfrm>
            <a:off x="6096003" y="5351928"/>
            <a:ext cx="4751295"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Calibri"/>
              </a:rPr>
              <a:t>Source: Elaboration based on data of the Ministry of Economy. </a:t>
            </a:r>
            <a:r>
              <a:rPr lang="en-US" sz="1000" b="0" i="0" u="none" strike="noStrike" kern="1200" cap="none" spc="0" baseline="0">
                <a:solidFill>
                  <a:srgbClr val="000000"/>
                </a:solidFill>
                <a:uFillTx/>
                <a:latin typeface="Calibri"/>
                <a:hlinkClick r:id="rId5"/>
              </a:rPr>
              <a:t>https://www.argentina.gob.ar/datos-trimestrales-de-la-deuda</a:t>
            </a:r>
            <a:endParaRPr lang="es-AR" sz="1000" b="0" i="0" u="none" strike="noStrike" kern="1200" cap="none" spc="0" baseline="0">
              <a:solidFill>
                <a:srgbClr val="000000"/>
              </a:solidFill>
              <a:uFillTx/>
              <a:latin typeface="Calibri"/>
            </a:endParaRPr>
          </a:p>
        </p:txBody>
      </p:sp>
      <p:sp>
        <p:nvSpPr>
          <p:cNvPr id="7" name="CuadroTexto 9">
            <a:extLst>
              <a:ext uri="{FF2B5EF4-FFF2-40B4-BE49-F238E27FC236}">
                <a16:creationId xmlns:a16="http://schemas.microsoft.com/office/drawing/2014/main" id="{5E79D504-1A06-4808-9651-3B34ABA2550D}"/>
              </a:ext>
            </a:extLst>
          </p:cNvPr>
          <p:cNvSpPr txBox="1"/>
          <p:nvPr/>
        </p:nvSpPr>
        <p:spPr>
          <a:xfrm>
            <a:off x="579455" y="1664454"/>
            <a:ext cx="6664961"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Calibri"/>
              </a:rPr>
              <a:t>External Debt as a percentage of Exports from 2014 to 2024</a:t>
            </a:r>
            <a:endParaRPr lang="es-ES" sz="1200" b="1" i="0" u="none" strike="noStrike" kern="1200" cap="none" spc="0" baseline="0" dirty="0">
              <a:solidFill>
                <a:srgbClr val="000000"/>
              </a:solidFill>
              <a:uFillTx/>
              <a:latin typeface="Calibri Light"/>
            </a:endParaRPr>
          </a:p>
        </p:txBody>
      </p:sp>
      <p:sp>
        <p:nvSpPr>
          <p:cNvPr id="8" name="CuadroTexto 10">
            <a:extLst>
              <a:ext uri="{FF2B5EF4-FFF2-40B4-BE49-F238E27FC236}">
                <a16:creationId xmlns:a16="http://schemas.microsoft.com/office/drawing/2014/main" id="{2B3F7A2D-19B8-4E92-906D-206B14D832E2}"/>
              </a:ext>
            </a:extLst>
          </p:cNvPr>
          <p:cNvSpPr txBox="1"/>
          <p:nvPr/>
        </p:nvSpPr>
        <p:spPr>
          <a:xfrm>
            <a:off x="6012070" y="1665277"/>
            <a:ext cx="6664961"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u="none" strike="noStrike" kern="1200" cap="none" spc="0" baseline="0" dirty="0">
                <a:solidFill>
                  <a:srgbClr val="000000"/>
                </a:solidFill>
                <a:uFillTx/>
                <a:latin typeface="Calibri"/>
              </a:rPr>
              <a:t>External Debt as a percentage of International Reserves from 2014 to 2024</a:t>
            </a:r>
            <a:endParaRPr lang="es-ES" sz="1200" b="1" u="none" strike="noStrike" kern="1200" cap="none" spc="0" baseline="0" dirty="0">
              <a:solidFill>
                <a:srgbClr val="000000"/>
              </a:solidFill>
              <a:uFillTx/>
              <a:latin typeface="Calibri Light"/>
            </a:endParaRPr>
          </a:p>
        </p:txBody>
      </p:sp>
      <p:pic>
        <p:nvPicPr>
          <p:cNvPr id="9" name="Imagen 11">
            <a:extLst>
              <a:ext uri="{FF2B5EF4-FFF2-40B4-BE49-F238E27FC236}">
                <a16:creationId xmlns:a16="http://schemas.microsoft.com/office/drawing/2014/main" id="{B16945D0-4CC7-4CF0-8DED-21D36DF393D5}"/>
              </a:ext>
            </a:extLst>
          </p:cNvPr>
          <p:cNvPicPr>
            <a:picLocks noChangeAspect="1"/>
          </p:cNvPicPr>
          <p:nvPr/>
        </p:nvPicPr>
        <p:blipFill>
          <a:blip r:embed="rId6"/>
          <a:stretch>
            <a:fillRect/>
          </a:stretch>
        </p:blipFill>
        <p:spPr>
          <a:xfrm>
            <a:off x="9855960" y="292470"/>
            <a:ext cx="1426116" cy="404640"/>
          </a:xfrm>
          <a:prstGeom prst="rect">
            <a:avLst/>
          </a:prstGeom>
          <a:noFill/>
          <a:ln cap="flat">
            <a:noFill/>
          </a:ln>
        </p:spPr>
      </p:pic>
      <p:pic>
        <p:nvPicPr>
          <p:cNvPr id="10" name="Imagen 12">
            <a:extLst>
              <a:ext uri="{FF2B5EF4-FFF2-40B4-BE49-F238E27FC236}">
                <a16:creationId xmlns:a16="http://schemas.microsoft.com/office/drawing/2014/main" id="{DF44845A-B3CB-4FA0-940C-5139A64A8EBD}"/>
              </a:ext>
            </a:extLst>
          </p:cNvPr>
          <p:cNvPicPr>
            <a:picLocks noChangeAspect="1"/>
          </p:cNvPicPr>
          <p:nvPr/>
        </p:nvPicPr>
        <p:blipFill>
          <a:blip r:embed="rId7"/>
          <a:stretch>
            <a:fillRect/>
          </a:stretch>
        </p:blipFill>
        <p:spPr>
          <a:xfrm>
            <a:off x="81884" y="74441"/>
            <a:ext cx="2502237" cy="735662"/>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3AE77-A087-4AC2-B6FA-4671FE06B8DD}"/>
              </a:ext>
            </a:extLst>
          </p:cNvPr>
          <p:cNvSpPr txBox="1">
            <a:spLocks noGrp="1"/>
          </p:cNvSpPr>
          <p:nvPr>
            <p:ph type="title"/>
          </p:nvPr>
        </p:nvSpPr>
        <p:spPr>
          <a:xfrm>
            <a:off x="579455" y="413592"/>
            <a:ext cx="10515600" cy="1137869"/>
          </a:xfrm>
        </p:spPr>
        <p:txBody>
          <a:bodyPr/>
          <a:lstStyle/>
          <a:p>
            <a:pPr lvl="0"/>
            <a:r>
              <a:rPr lang="en-US" sz="3200" dirty="0">
                <a:solidFill>
                  <a:schemeClr val="accent1">
                    <a:lumMod val="75000"/>
                  </a:schemeClr>
                </a:solidFill>
                <a:latin typeface="Arial Black" panose="020B0A04020102020204" pitchFamily="34" charset="0"/>
              </a:rPr>
              <a:t>Other solvency indicators…</a:t>
            </a:r>
            <a:endParaRPr lang="es-AR" sz="3200" dirty="0">
              <a:solidFill>
                <a:schemeClr val="accent1">
                  <a:lumMod val="75000"/>
                </a:schemeClr>
              </a:solidFill>
              <a:latin typeface="Arial Black" panose="020B0A04020102020204" pitchFamily="34" charset="0"/>
            </a:endParaRPr>
          </a:p>
        </p:txBody>
      </p:sp>
      <p:sp>
        <p:nvSpPr>
          <p:cNvPr id="5" name="CuadroTexto 7">
            <a:extLst>
              <a:ext uri="{FF2B5EF4-FFF2-40B4-BE49-F238E27FC236}">
                <a16:creationId xmlns:a16="http://schemas.microsoft.com/office/drawing/2014/main" id="{0D31129D-D2C4-45D9-AE78-79C4BFD766CF}"/>
              </a:ext>
            </a:extLst>
          </p:cNvPr>
          <p:cNvSpPr txBox="1"/>
          <p:nvPr/>
        </p:nvSpPr>
        <p:spPr>
          <a:xfrm>
            <a:off x="588425" y="5419017"/>
            <a:ext cx="7962188" cy="2522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Calibri"/>
              </a:rPr>
              <a:t>Source: Elaboration based on data of the Ministry of Economy. </a:t>
            </a:r>
            <a:r>
              <a:rPr lang="en-US" sz="1000" b="0" i="0" u="none" strike="noStrike" kern="1200" cap="none" spc="0" baseline="0" dirty="0">
                <a:solidFill>
                  <a:srgbClr val="000000"/>
                </a:solidFill>
                <a:uFillTx/>
                <a:latin typeface="Calibri"/>
                <a:hlinkClick r:id="rId3"/>
              </a:rPr>
              <a:t>https://www.argentina.gob.ar/datos-trimestrales-de-la-deuda</a:t>
            </a:r>
            <a:endParaRPr lang="es-AR" sz="1000" b="0" i="0" u="none" strike="noStrike" kern="1200" cap="none" spc="0" baseline="0" dirty="0">
              <a:solidFill>
                <a:srgbClr val="000000"/>
              </a:solidFill>
              <a:uFillTx/>
              <a:latin typeface="Calibri"/>
            </a:endParaRPr>
          </a:p>
        </p:txBody>
      </p:sp>
      <p:sp>
        <p:nvSpPr>
          <p:cNvPr id="7" name="CuadroTexto 9">
            <a:extLst>
              <a:ext uri="{FF2B5EF4-FFF2-40B4-BE49-F238E27FC236}">
                <a16:creationId xmlns:a16="http://schemas.microsoft.com/office/drawing/2014/main" id="{5E79D504-1A06-4808-9651-3B34ABA2550D}"/>
              </a:ext>
            </a:extLst>
          </p:cNvPr>
          <p:cNvSpPr txBox="1"/>
          <p:nvPr/>
        </p:nvSpPr>
        <p:spPr>
          <a:xfrm>
            <a:off x="579455" y="1405314"/>
            <a:ext cx="6664961" cy="27699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1200" b="1" dirty="0">
                <a:solidFill>
                  <a:srgbClr val="000000"/>
                </a:solidFill>
              </a:rPr>
              <a:t>Debt and External Debt as % GDP in 2000 to 2024 (</a:t>
            </a:r>
            <a:r>
              <a:rPr lang="en-US" sz="1200" b="1" dirty="0" err="1">
                <a:solidFill>
                  <a:srgbClr val="000000"/>
                </a:solidFill>
              </a:rPr>
              <a:t>september</a:t>
            </a:r>
            <a:r>
              <a:rPr lang="en-US" sz="1200" b="1" dirty="0">
                <a:solidFill>
                  <a:srgbClr val="000000"/>
                </a:solidFill>
              </a:rPr>
              <a:t>)</a:t>
            </a:r>
            <a:endParaRPr lang="es-ES" sz="1200" b="1" i="0" u="none" strike="noStrike" kern="1200" cap="none" spc="0" baseline="0" dirty="0">
              <a:solidFill>
                <a:srgbClr val="000000"/>
              </a:solidFill>
              <a:uFillTx/>
              <a:latin typeface="Calibri Light"/>
            </a:endParaRPr>
          </a:p>
        </p:txBody>
      </p:sp>
      <p:pic>
        <p:nvPicPr>
          <p:cNvPr id="9" name="Imagen 11">
            <a:extLst>
              <a:ext uri="{FF2B5EF4-FFF2-40B4-BE49-F238E27FC236}">
                <a16:creationId xmlns:a16="http://schemas.microsoft.com/office/drawing/2014/main" id="{B16945D0-4CC7-4CF0-8DED-21D36DF393D5}"/>
              </a:ext>
            </a:extLst>
          </p:cNvPr>
          <p:cNvPicPr>
            <a:picLocks noChangeAspect="1"/>
          </p:cNvPicPr>
          <p:nvPr/>
        </p:nvPicPr>
        <p:blipFill>
          <a:blip r:embed="rId4"/>
          <a:stretch>
            <a:fillRect/>
          </a:stretch>
        </p:blipFill>
        <p:spPr>
          <a:xfrm>
            <a:off x="9855960" y="292470"/>
            <a:ext cx="1426116" cy="404640"/>
          </a:xfrm>
          <a:prstGeom prst="rect">
            <a:avLst/>
          </a:prstGeom>
          <a:noFill/>
          <a:ln cap="flat">
            <a:noFill/>
          </a:ln>
        </p:spPr>
      </p:pic>
      <p:pic>
        <p:nvPicPr>
          <p:cNvPr id="10" name="Imagen 12">
            <a:extLst>
              <a:ext uri="{FF2B5EF4-FFF2-40B4-BE49-F238E27FC236}">
                <a16:creationId xmlns:a16="http://schemas.microsoft.com/office/drawing/2014/main" id="{DF44845A-B3CB-4FA0-940C-5139A64A8EBD}"/>
              </a:ext>
            </a:extLst>
          </p:cNvPr>
          <p:cNvPicPr>
            <a:picLocks noChangeAspect="1"/>
          </p:cNvPicPr>
          <p:nvPr/>
        </p:nvPicPr>
        <p:blipFill>
          <a:blip r:embed="rId5"/>
          <a:stretch>
            <a:fillRect/>
          </a:stretch>
        </p:blipFill>
        <p:spPr>
          <a:xfrm>
            <a:off x="81884" y="74441"/>
            <a:ext cx="2502237" cy="735662"/>
          </a:xfrm>
          <a:prstGeom prst="rect">
            <a:avLst/>
          </a:prstGeom>
          <a:noFill/>
          <a:ln cap="flat">
            <a:noFill/>
          </a:ln>
        </p:spPr>
      </p:pic>
      <p:graphicFrame>
        <p:nvGraphicFramePr>
          <p:cNvPr id="12" name="Gráfico 11">
            <a:extLst>
              <a:ext uri="{FF2B5EF4-FFF2-40B4-BE49-F238E27FC236}">
                <a16:creationId xmlns:a16="http://schemas.microsoft.com/office/drawing/2014/main" id="{7970723D-5935-402C-9DCE-B8F66A0DB4D4}"/>
              </a:ext>
            </a:extLst>
          </p:cNvPr>
          <p:cNvGraphicFramePr>
            <a:graphicFrameLocks/>
          </p:cNvGraphicFramePr>
          <p:nvPr>
            <p:extLst>
              <p:ext uri="{D42A27DB-BD31-4B8C-83A1-F6EECF244321}">
                <p14:modId xmlns:p14="http://schemas.microsoft.com/office/powerpoint/2010/main" val="3899447087"/>
              </p:ext>
            </p:extLst>
          </p:nvPr>
        </p:nvGraphicFramePr>
        <p:xfrm>
          <a:off x="588425" y="1817370"/>
          <a:ext cx="10826335" cy="32232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151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3AE77-A087-4AC2-B6FA-4671FE06B8DD}"/>
              </a:ext>
            </a:extLst>
          </p:cNvPr>
          <p:cNvSpPr txBox="1">
            <a:spLocks noGrp="1"/>
          </p:cNvSpPr>
          <p:nvPr>
            <p:ph type="title"/>
          </p:nvPr>
        </p:nvSpPr>
        <p:spPr>
          <a:xfrm>
            <a:off x="579455" y="413592"/>
            <a:ext cx="10515600" cy="1137869"/>
          </a:xfrm>
        </p:spPr>
        <p:txBody>
          <a:bodyPr/>
          <a:lstStyle/>
          <a:p>
            <a:pPr lvl="0"/>
            <a:r>
              <a:rPr lang="en-US" sz="3200" dirty="0">
                <a:solidFill>
                  <a:schemeClr val="accent1">
                    <a:lumMod val="75000"/>
                  </a:schemeClr>
                </a:solidFill>
                <a:latin typeface="Arial Black" panose="020B0A04020102020204" pitchFamily="34" charset="0"/>
              </a:rPr>
              <a:t>Other solvency indicators…</a:t>
            </a:r>
            <a:endParaRPr lang="es-AR" sz="3200" dirty="0">
              <a:solidFill>
                <a:schemeClr val="accent1">
                  <a:lumMod val="75000"/>
                </a:schemeClr>
              </a:solidFill>
              <a:latin typeface="Arial Black" panose="020B0A04020102020204" pitchFamily="34" charset="0"/>
            </a:endParaRPr>
          </a:p>
        </p:txBody>
      </p:sp>
      <p:sp>
        <p:nvSpPr>
          <p:cNvPr id="5" name="CuadroTexto 7">
            <a:extLst>
              <a:ext uri="{FF2B5EF4-FFF2-40B4-BE49-F238E27FC236}">
                <a16:creationId xmlns:a16="http://schemas.microsoft.com/office/drawing/2014/main" id="{0D31129D-D2C4-45D9-AE78-79C4BFD766CF}"/>
              </a:ext>
            </a:extLst>
          </p:cNvPr>
          <p:cNvSpPr txBox="1"/>
          <p:nvPr/>
        </p:nvSpPr>
        <p:spPr>
          <a:xfrm>
            <a:off x="588425" y="5419016"/>
            <a:ext cx="7952460" cy="24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Calibri"/>
              </a:rPr>
              <a:t>Source: Elaboration based on data of the Ministry of Economy. </a:t>
            </a:r>
            <a:r>
              <a:rPr lang="en-US" sz="1000" b="0" i="0" u="none" strike="noStrike" kern="1200" cap="none" spc="0" baseline="0" dirty="0">
                <a:solidFill>
                  <a:srgbClr val="000000"/>
                </a:solidFill>
                <a:uFillTx/>
                <a:latin typeface="Calibri"/>
                <a:hlinkClick r:id="rId3"/>
              </a:rPr>
              <a:t>https://www.argentina.gob.ar/datos-trimestrales-de-la-deuda</a:t>
            </a:r>
            <a:endParaRPr lang="es-AR" sz="1000" b="0" i="0" u="none" strike="noStrike" kern="1200" cap="none" spc="0" baseline="0" dirty="0">
              <a:solidFill>
                <a:srgbClr val="000000"/>
              </a:solidFill>
              <a:uFillTx/>
              <a:latin typeface="Calibri"/>
            </a:endParaRPr>
          </a:p>
        </p:txBody>
      </p:sp>
      <p:sp>
        <p:nvSpPr>
          <p:cNvPr id="7" name="CuadroTexto 9">
            <a:extLst>
              <a:ext uri="{FF2B5EF4-FFF2-40B4-BE49-F238E27FC236}">
                <a16:creationId xmlns:a16="http://schemas.microsoft.com/office/drawing/2014/main" id="{5E79D504-1A06-4808-9651-3B34ABA2550D}"/>
              </a:ext>
            </a:extLst>
          </p:cNvPr>
          <p:cNvSpPr txBox="1"/>
          <p:nvPr/>
        </p:nvSpPr>
        <p:spPr>
          <a:xfrm>
            <a:off x="579455" y="1405314"/>
            <a:ext cx="6664961" cy="27699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1200" b="1" dirty="0">
                <a:solidFill>
                  <a:srgbClr val="000000"/>
                </a:solidFill>
              </a:rPr>
              <a:t>Debt Services and interest paid as % GDP from  2000 to 2024 (</a:t>
            </a:r>
            <a:r>
              <a:rPr lang="en-US" sz="1200" b="1" dirty="0" err="1">
                <a:solidFill>
                  <a:srgbClr val="000000"/>
                </a:solidFill>
              </a:rPr>
              <a:t>september</a:t>
            </a:r>
            <a:r>
              <a:rPr lang="en-US" sz="1200" b="1" dirty="0">
                <a:solidFill>
                  <a:srgbClr val="000000"/>
                </a:solidFill>
              </a:rPr>
              <a:t>)</a:t>
            </a:r>
            <a:endParaRPr lang="es-ES" sz="1200" b="1" i="0" u="none" strike="noStrike" kern="1200" cap="none" spc="0" baseline="0" dirty="0">
              <a:solidFill>
                <a:srgbClr val="000000"/>
              </a:solidFill>
              <a:uFillTx/>
              <a:latin typeface="Calibri Light"/>
            </a:endParaRPr>
          </a:p>
        </p:txBody>
      </p:sp>
      <p:pic>
        <p:nvPicPr>
          <p:cNvPr id="9" name="Imagen 11">
            <a:extLst>
              <a:ext uri="{FF2B5EF4-FFF2-40B4-BE49-F238E27FC236}">
                <a16:creationId xmlns:a16="http://schemas.microsoft.com/office/drawing/2014/main" id="{B16945D0-4CC7-4CF0-8DED-21D36DF393D5}"/>
              </a:ext>
            </a:extLst>
          </p:cNvPr>
          <p:cNvPicPr>
            <a:picLocks noChangeAspect="1"/>
          </p:cNvPicPr>
          <p:nvPr/>
        </p:nvPicPr>
        <p:blipFill>
          <a:blip r:embed="rId4"/>
          <a:stretch>
            <a:fillRect/>
          </a:stretch>
        </p:blipFill>
        <p:spPr>
          <a:xfrm>
            <a:off x="9855960" y="292470"/>
            <a:ext cx="1426116" cy="404640"/>
          </a:xfrm>
          <a:prstGeom prst="rect">
            <a:avLst/>
          </a:prstGeom>
          <a:noFill/>
          <a:ln cap="flat">
            <a:noFill/>
          </a:ln>
        </p:spPr>
      </p:pic>
      <p:pic>
        <p:nvPicPr>
          <p:cNvPr id="10" name="Imagen 12">
            <a:extLst>
              <a:ext uri="{FF2B5EF4-FFF2-40B4-BE49-F238E27FC236}">
                <a16:creationId xmlns:a16="http://schemas.microsoft.com/office/drawing/2014/main" id="{DF44845A-B3CB-4FA0-940C-5139A64A8EBD}"/>
              </a:ext>
            </a:extLst>
          </p:cNvPr>
          <p:cNvPicPr>
            <a:picLocks noChangeAspect="1"/>
          </p:cNvPicPr>
          <p:nvPr/>
        </p:nvPicPr>
        <p:blipFill>
          <a:blip r:embed="rId5"/>
          <a:stretch>
            <a:fillRect/>
          </a:stretch>
        </p:blipFill>
        <p:spPr>
          <a:xfrm>
            <a:off x="81884" y="74441"/>
            <a:ext cx="2502237" cy="735662"/>
          </a:xfrm>
          <a:prstGeom prst="rect">
            <a:avLst/>
          </a:prstGeom>
          <a:noFill/>
          <a:ln cap="flat">
            <a:noFill/>
          </a:ln>
        </p:spPr>
      </p:pic>
      <p:graphicFrame>
        <p:nvGraphicFramePr>
          <p:cNvPr id="8" name="Gráfico 7">
            <a:extLst>
              <a:ext uri="{FF2B5EF4-FFF2-40B4-BE49-F238E27FC236}">
                <a16:creationId xmlns:a16="http://schemas.microsoft.com/office/drawing/2014/main" id="{E117BCCF-7CDF-4F6C-9651-DE5B90F6DDFC}"/>
              </a:ext>
            </a:extLst>
          </p:cNvPr>
          <p:cNvGraphicFramePr>
            <a:graphicFrameLocks/>
          </p:cNvGraphicFramePr>
          <p:nvPr>
            <p:extLst>
              <p:ext uri="{D42A27DB-BD31-4B8C-83A1-F6EECF244321}">
                <p14:modId xmlns:p14="http://schemas.microsoft.com/office/powerpoint/2010/main" val="2696705065"/>
              </p:ext>
            </p:extLst>
          </p:nvPr>
        </p:nvGraphicFramePr>
        <p:xfrm>
          <a:off x="588425" y="1815267"/>
          <a:ext cx="10761447" cy="34707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8302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3AE77-A087-4AC2-B6FA-4671FE06B8DD}"/>
              </a:ext>
            </a:extLst>
          </p:cNvPr>
          <p:cNvSpPr txBox="1">
            <a:spLocks noGrp="1"/>
          </p:cNvSpPr>
          <p:nvPr>
            <p:ph type="title"/>
          </p:nvPr>
        </p:nvSpPr>
        <p:spPr>
          <a:xfrm>
            <a:off x="579455" y="413592"/>
            <a:ext cx="10515600" cy="1137869"/>
          </a:xfrm>
        </p:spPr>
        <p:txBody>
          <a:bodyPr/>
          <a:lstStyle/>
          <a:p>
            <a:pPr lvl="0"/>
            <a:r>
              <a:rPr lang="en-US" sz="3200" dirty="0">
                <a:solidFill>
                  <a:schemeClr val="accent1">
                    <a:lumMod val="75000"/>
                  </a:schemeClr>
                </a:solidFill>
                <a:latin typeface="Arial Black" panose="020B0A04020102020204" pitchFamily="34" charset="0"/>
              </a:rPr>
              <a:t>Other solvency indicators…</a:t>
            </a:r>
            <a:endParaRPr lang="es-AR" sz="3200" dirty="0">
              <a:solidFill>
                <a:schemeClr val="accent1">
                  <a:lumMod val="75000"/>
                </a:schemeClr>
              </a:solidFill>
              <a:latin typeface="Arial Black" panose="020B0A04020102020204" pitchFamily="34" charset="0"/>
            </a:endParaRPr>
          </a:p>
        </p:txBody>
      </p:sp>
      <p:sp>
        <p:nvSpPr>
          <p:cNvPr id="5" name="CuadroTexto 7">
            <a:extLst>
              <a:ext uri="{FF2B5EF4-FFF2-40B4-BE49-F238E27FC236}">
                <a16:creationId xmlns:a16="http://schemas.microsoft.com/office/drawing/2014/main" id="{0D31129D-D2C4-45D9-AE78-79C4BFD766CF}"/>
              </a:ext>
            </a:extLst>
          </p:cNvPr>
          <p:cNvSpPr txBox="1"/>
          <p:nvPr/>
        </p:nvSpPr>
        <p:spPr>
          <a:xfrm>
            <a:off x="588425" y="5419017"/>
            <a:ext cx="7359073" cy="24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Calibri"/>
              </a:rPr>
              <a:t>Source: Elaboration based on data of the Ministry of Economy. </a:t>
            </a:r>
            <a:r>
              <a:rPr lang="en-US" sz="1000" b="0" i="0" u="none" strike="noStrike" kern="1200" cap="none" spc="0" baseline="0" dirty="0">
                <a:solidFill>
                  <a:srgbClr val="000000"/>
                </a:solidFill>
                <a:uFillTx/>
                <a:latin typeface="Calibri"/>
                <a:hlinkClick r:id="rId3"/>
              </a:rPr>
              <a:t>https://www.argentina.gob.ar/datos-trimestrales-de-la-deuda</a:t>
            </a:r>
            <a:endParaRPr lang="es-AR" sz="1000" b="0" i="0" u="none" strike="noStrike" kern="1200" cap="none" spc="0" baseline="0" dirty="0">
              <a:solidFill>
                <a:srgbClr val="000000"/>
              </a:solidFill>
              <a:uFillTx/>
              <a:latin typeface="Calibri"/>
            </a:endParaRPr>
          </a:p>
        </p:txBody>
      </p:sp>
      <p:sp>
        <p:nvSpPr>
          <p:cNvPr id="7" name="CuadroTexto 9">
            <a:extLst>
              <a:ext uri="{FF2B5EF4-FFF2-40B4-BE49-F238E27FC236}">
                <a16:creationId xmlns:a16="http://schemas.microsoft.com/office/drawing/2014/main" id="{5E79D504-1A06-4808-9651-3B34ABA2550D}"/>
              </a:ext>
            </a:extLst>
          </p:cNvPr>
          <p:cNvSpPr txBox="1"/>
          <p:nvPr/>
        </p:nvSpPr>
        <p:spPr>
          <a:xfrm>
            <a:off x="579455" y="1405314"/>
            <a:ext cx="6664961" cy="27699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1200" b="1" dirty="0">
                <a:solidFill>
                  <a:srgbClr val="000000"/>
                </a:solidFill>
              </a:rPr>
              <a:t>Debt Services and interest payments projections from 2024 to 2089</a:t>
            </a:r>
            <a:endParaRPr lang="es-ES" sz="1200" b="1" i="0" u="none" strike="noStrike" kern="1200" cap="none" spc="0" baseline="0" dirty="0">
              <a:solidFill>
                <a:srgbClr val="000000"/>
              </a:solidFill>
              <a:uFillTx/>
              <a:latin typeface="Calibri Light"/>
            </a:endParaRPr>
          </a:p>
        </p:txBody>
      </p:sp>
      <p:pic>
        <p:nvPicPr>
          <p:cNvPr id="9" name="Imagen 11">
            <a:extLst>
              <a:ext uri="{FF2B5EF4-FFF2-40B4-BE49-F238E27FC236}">
                <a16:creationId xmlns:a16="http://schemas.microsoft.com/office/drawing/2014/main" id="{B16945D0-4CC7-4CF0-8DED-21D36DF393D5}"/>
              </a:ext>
            </a:extLst>
          </p:cNvPr>
          <p:cNvPicPr>
            <a:picLocks noChangeAspect="1"/>
          </p:cNvPicPr>
          <p:nvPr/>
        </p:nvPicPr>
        <p:blipFill>
          <a:blip r:embed="rId4"/>
          <a:stretch>
            <a:fillRect/>
          </a:stretch>
        </p:blipFill>
        <p:spPr>
          <a:xfrm>
            <a:off x="9855960" y="292470"/>
            <a:ext cx="1426116" cy="404640"/>
          </a:xfrm>
          <a:prstGeom prst="rect">
            <a:avLst/>
          </a:prstGeom>
          <a:noFill/>
          <a:ln cap="flat">
            <a:noFill/>
          </a:ln>
        </p:spPr>
      </p:pic>
      <p:pic>
        <p:nvPicPr>
          <p:cNvPr id="10" name="Imagen 12">
            <a:extLst>
              <a:ext uri="{FF2B5EF4-FFF2-40B4-BE49-F238E27FC236}">
                <a16:creationId xmlns:a16="http://schemas.microsoft.com/office/drawing/2014/main" id="{DF44845A-B3CB-4FA0-940C-5139A64A8EBD}"/>
              </a:ext>
            </a:extLst>
          </p:cNvPr>
          <p:cNvPicPr>
            <a:picLocks noChangeAspect="1"/>
          </p:cNvPicPr>
          <p:nvPr/>
        </p:nvPicPr>
        <p:blipFill>
          <a:blip r:embed="rId5"/>
          <a:stretch>
            <a:fillRect/>
          </a:stretch>
        </p:blipFill>
        <p:spPr>
          <a:xfrm>
            <a:off x="81884" y="74441"/>
            <a:ext cx="2502237" cy="735662"/>
          </a:xfrm>
          <a:prstGeom prst="rect">
            <a:avLst/>
          </a:prstGeom>
          <a:noFill/>
          <a:ln cap="flat">
            <a:noFill/>
          </a:ln>
        </p:spPr>
      </p:pic>
      <p:graphicFrame>
        <p:nvGraphicFramePr>
          <p:cNvPr id="11" name="Gráfico 10">
            <a:extLst>
              <a:ext uri="{FF2B5EF4-FFF2-40B4-BE49-F238E27FC236}">
                <a16:creationId xmlns:a16="http://schemas.microsoft.com/office/drawing/2014/main" id="{7666B52D-DDF7-4660-BE5C-29C5072CCB62}"/>
              </a:ext>
            </a:extLst>
          </p:cNvPr>
          <p:cNvGraphicFramePr>
            <a:graphicFrameLocks/>
          </p:cNvGraphicFramePr>
          <p:nvPr>
            <p:extLst>
              <p:ext uri="{D42A27DB-BD31-4B8C-83A1-F6EECF244321}">
                <p14:modId xmlns:p14="http://schemas.microsoft.com/office/powerpoint/2010/main" val="4102372283"/>
              </p:ext>
            </p:extLst>
          </p:nvPr>
        </p:nvGraphicFramePr>
        <p:xfrm>
          <a:off x="588425" y="1890612"/>
          <a:ext cx="10515600" cy="33035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203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71E9C-8711-28DF-1824-6AB8C35E2306}"/>
              </a:ext>
            </a:extLst>
          </p:cNvPr>
          <p:cNvSpPr>
            <a:spLocks noGrp="1"/>
          </p:cNvSpPr>
          <p:nvPr>
            <p:ph type="title"/>
          </p:nvPr>
        </p:nvSpPr>
        <p:spPr>
          <a:xfrm>
            <a:off x="5680709" y="2971169"/>
            <a:ext cx="6028374" cy="1325559"/>
          </a:xfrm>
        </p:spPr>
        <p:txBody>
          <a:bodyPr>
            <a:noAutofit/>
          </a:bodyPr>
          <a:lstStyle/>
          <a:p>
            <a:r>
              <a:rPr lang="en-US" sz="3200" dirty="0">
                <a:solidFill>
                  <a:schemeClr val="accent1">
                    <a:lumMod val="75000"/>
                  </a:schemeClr>
                </a:solidFill>
                <a:latin typeface="Arial Black" panose="020B0A04020102020204" pitchFamily="34" charset="0"/>
              </a:rPr>
              <a:t>1. Background</a:t>
            </a:r>
            <a:br>
              <a:rPr lang="en-US" sz="3200" dirty="0">
                <a:solidFill>
                  <a:schemeClr val="accent1">
                    <a:lumMod val="75000"/>
                  </a:schemeClr>
                </a:solidFill>
                <a:latin typeface="Arial Black" panose="020B0A04020102020204" pitchFamily="34" charset="0"/>
              </a:rPr>
            </a:br>
            <a:br>
              <a:rPr lang="en-US" sz="3200" dirty="0">
                <a:solidFill>
                  <a:schemeClr val="accent1">
                    <a:lumMod val="75000"/>
                  </a:schemeClr>
                </a:solidFill>
                <a:latin typeface="Arial Black" panose="020B0A04020102020204" pitchFamily="34" charset="0"/>
              </a:rPr>
            </a:br>
            <a:r>
              <a:rPr lang="en-US" sz="3200" dirty="0">
                <a:solidFill>
                  <a:schemeClr val="accent1">
                    <a:lumMod val="75000"/>
                  </a:schemeClr>
                </a:solidFill>
                <a:latin typeface="Arial Black" panose="020B0A04020102020204" pitchFamily="34" charset="0"/>
              </a:rPr>
              <a:t>a. Argentina’s public debt: </a:t>
            </a:r>
            <a:br>
              <a:rPr lang="en-US" sz="3200" dirty="0">
                <a:solidFill>
                  <a:schemeClr val="accent1">
                    <a:lumMod val="75000"/>
                  </a:schemeClr>
                </a:solidFill>
                <a:latin typeface="Arial Black" panose="020B0A04020102020204" pitchFamily="34" charset="0"/>
              </a:rPr>
            </a:br>
            <a:r>
              <a:rPr lang="en-US" sz="3200" dirty="0">
                <a:solidFill>
                  <a:schemeClr val="accent1">
                    <a:lumMod val="75000"/>
                  </a:schemeClr>
                </a:solidFill>
                <a:latin typeface="Arial Black" panose="020B0A04020102020204" pitchFamily="34" charset="0"/>
              </a:rPr>
              <a:t>its composition, its trends and projections</a:t>
            </a:r>
            <a:br>
              <a:rPr lang="en-US" sz="3200" dirty="0">
                <a:solidFill>
                  <a:schemeClr val="accent1">
                    <a:lumMod val="75000"/>
                  </a:schemeClr>
                </a:solidFill>
                <a:latin typeface="Arial Black" panose="020B0A04020102020204" pitchFamily="34" charset="0"/>
              </a:rPr>
            </a:br>
            <a:endParaRPr lang="es-AR" sz="3200" dirty="0">
              <a:solidFill>
                <a:schemeClr val="accent1">
                  <a:lumMod val="75000"/>
                </a:schemeClr>
              </a:solidFill>
              <a:latin typeface="Arial Black" panose="020B0A04020102020204" pitchFamily="34" charset="0"/>
            </a:endParaRPr>
          </a:p>
        </p:txBody>
      </p:sp>
      <p:pic>
        <p:nvPicPr>
          <p:cNvPr id="4" name="Imagen 3" descr="Vista de un edificio&#10;&#10;El contenido generado por IA puede ser incorrecto.">
            <a:extLst>
              <a:ext uri="{FF2B5EF4-FFF2-40B4-BE49-F238E27FC236}">
                <a16:creationId xmlns:a16="http://schemas.microsoft.com/office/drawing/2014/main" id="{9220ADC5-E9A1-065D-FFF2-F3737FB48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17" y="1428750"/>
            <a:ext cx="4619625" cy="4686300"/>
          </a:xfrm>
          <a:prstGeom prst="rect">
            <a:avLst/>
          </a:prstGeom>
        </p:spPr>
      </p:pic>
      <p:pic>
        <p:nvPicPr>
          <p:cNvPr id="5" name="Imagen 4">
            <a:extLst>
              <a:ext uri="{FF2B5EF4-FFF2-40B4-BE49-F238E27FC236}">
                <a16:creationId xmlns:a16="http://schemas.microsoft.com/office/drawing/2014/main" id="{EEAC272D-CEAE-2799-CF4F-FBF47A8E5949}"/>
              </a:ext>
            </a:extLst>
          </p:cNvPr>
          <p:cNvPicPr>
            <a:picLocks noChangeAspect="1"/>
          </p:cNvPicPr>
          <p:nvPr/>
        </p:nvPicPr>
        <p:blipFill>
          <a:blip r:embed="rId4"/>
          <a:stretch>
            <a:fillRect/>
          </a:stretch>
        </p:blipFill>
        <p:spPr>
          <a:xfrm>
            <a:off x="304800" y="333823"/>
            <a:ext cx="3062637" cy="900413"/>
          </a:xfrm>
          <a:prstGeom prst="rect">
            <a:avLst/>
          </a:prstGeom>
          <a:noFill/>
          <a:ln cap="flat">
            <a:noFill/>
          </a:ln>
        </p:spPr>
      </p:pic>
      <p:pic>
        <p:nvPicPr>
          <p:cNvPr id="6" name="Imagen 5">
            <a:extLst>
              <a:ext uri="{FF2B5EF4-FFF2-40B4-BE49-F238E27FC236}">
                <a16:creationId xmlns:a16="http://schemas.microsoft.com/office/drawing/2014/main" id="{7B36B87C-FFEE-E8BC-2A17-C0CBD8799256}"/>
              </a:ext>
            </a:extLst>
          </p:cNvPr>
          <p:cNvPicPr>
            <a:picLocks noChangeAspect="1"/>
          </p:cNvPicPr>
          <p:nvPr/>
        </p:nvPicPr>
        <p:blipFill>
          <a:blip r:embed="rId5"/>
          <a:stretch>
            <a:fillRect/>
          </a:stretch>
        </p:blipFill>
        <p:spPr>
          <a:xfrm>
            <a:off x="8940800" y="457326"/>
            <a:ext cx="2613785" cy="653407"/>
          </a:xfrm>
          <a:prstGeom prst="rect">
            <a:avLst/>
          </a:prstGeom>
          <a:noFill/>
          <a:ln cap="flat">
            <a:noFill/>
          </a:ln>
        </p:spPr>
      </p:pic>
    </p:spTree>
    <p:extLst>
      <p:ext uri="{BB962C8B-B14F-4D97-AF65-F5344CB8AC3E}">
        <p14:creationId xmlns:p14="http://schemas.microsoft.com/office/powerpoint/2010/main" val="2306427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880C9-BC6B-413D-90E2-4AF450632A93}"/>
              </a:ext>
            </a:extLst>
          </p:cNvPr>
          <p:cNvSpPr txBox="1">
            <a:spLocks noGrp="1"/>
          </p:cNvSpPr>
          <p:nvPr>
            <p:ph type="title"/>
          </p:nvPr>
        </p:nvSpPr>
        <p:spPr>
          <a:xfrm>
            <a:off x="1009982" y="914400"/>
            <a:ext cx="10383798" cy="2514600"/>
          </a:xfrm>
        </p:spPr>
        <p:txBody>
          <a:bodyPr anchorCtr="1">
            <a:normAutofit fontScale="90000"/>
          </a:bodyPr>
          <a:lstStyle/>
          <a:p>
            <a:pPr lvl="0" algn="ctr"/>
            <a:br>
              <a:rPr lang="en-US" b="1" dirty="0"/>
            </a:br>
            <a:r>
              <a:rPr lang="en-US" sz="3600" dirty="0">
                <a:solidFill>
                  <a:schemeClr val="accent1">
                    <a:lumMod val="75000"/>
                  </a:schemeClr>
                </a:solidFill>
                <a:latin typeface="Arial Black" panose="020B0A04020102020204" pitchFamily="34" charset="0"/>
              </a:rPr>
              <a:t>Argentine history of debt restructuring</a:t>
            </a:r>
            <a:br>
              <a:rPr lang="en-US" sz="3600" dirty="0">
                <a:solidFill>
                  <a:schemeClr val="accent1">
                    <a:lumMod val="75000"/>
                  </a:schemeClr>
                </a:solidFill>
                <a:latin typeface="Arial Black" panose="020B0A04020102020204" pitchFamily="34" charset="0"/>
              </a:rPr>
            </a:br>
            <a:br>
              <a:rPr lang="en-US" sz="3600" dirty="0">
                <a:solidFill>
                  <a:schemeClr val="accent1">
                    <a:lumMod val="75000"/>
                  </a:schemeClr>
                </a:solidFill>
                <a:latin typeface="Arial Black" panose="020B0A04020102020204" pitchFamily="34" charset="0"/>
              </a:rPr>
            </a:br>
            <a:br>
              <a:rPr lang="en-US" sz="3600" dirty="0">
                <a:solidFill>
                  <a:schemeClr val="accent1">
                    <a:lumMod val="75000"/>
                  </a:schemeClr>
                </a:solidFill>
                <a:latin typeface="Arial Black" panose="020B0A04020102020204" pitchFamily="34" charset="0"/>
              </a:rPr>
            </a:br>
            <a:endParaRPr lang="es-AR" sz="3200" dirty="0"/>
          </a:p>
        </p:txBody>
      </p:sp>
      <p:pic>
        <p:nvPicPr>
          <p:cNvPr id="3" name="Imagen 2">
            <a:extLst>
              <a:ext uri="{FF2B5EF4-FFF2-40B4-BE49-F238E27FC236}">
                <a16:creationId xmlns:a16="http://schemas.microsoft.com/office/drawing/2014/main" id="{B11B8D52-B216-4375-A310-2A9AA2B6FBB2}"/>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4" name="Imagen 4">
            <a:extLst>
              <a:ext uri="{FF2B5EF4-FFF2-40B4-BE49-F238E27FC236}">
                <a16:creationId xmlns:a16="http://schemas.microsoft.com/office/drawing/2014/main" id="{BF9C99A0-B818-490E-8CFA-82F41BF1F4E1}"/>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A4AF79-4F63-4DF8-8334-5071791BFA39}"/>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4" name="Imagen 4">
            <a:extLst>
              <a:ext uri="{FF2B5EF4-FFF2-40B4-BE49-F238E27FC236}">
                <a16:creationId xmlns:a16="http://schemas.microsoft.com/office/drawing/2014/main" id="{1DAE4C04-F2FC-496F-8022-309EF3A7868B}"/>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
        <p:nvSpPr>
          <p:cNvPr id="6" name="Título 5">
            <a:extLst>
              <a:ext uri="{FF2B5EF4-FFF2-40B4-BE49-F238E27FC236}">
                <a16:creationId xmlns:a16="http://schemas.microsoft.com/office/drawing/2014/main" id="{5A1DF8CC-0DCC-AAFA-FCF8-D93EE1F90ECB}"/>
              </a:ext>
            </a:extLst>
          </p:cNvPr>
          <p:cNvSpPr>
            <a:spLocks noGrp="1"/>
          </p:cNvSpPr>
          <p:nvPr>
            <p:ph type="title"/>
          </p:nvPr>
        </p:nvSpPr>
        <p:spPr>
          <a:xfrm>
            <a:off x="6990174" y="2914019"/>
            <a:ext cx="5015138" cy="1325559"/>
          </a:xfrm>
        </p:spPr>
        <p:txBody>
          <a:bodyPr>
            <a:normAutofit fontScale="90000"/>
          </a:bodyPr>
          <a:lstStyle/>
          <a:p>
            <a:r>
              <a:rPr lang="en-US" dirty="0">
                <a:solidFill>
                  <a:schemeClr val="accent1">
                    <a:lumMod val="75000"/>
                  </a:schemeClr>
                </a:solidFill>
                <a:latin typeface="Arial Black" panose="020B0A04020102020204" pitchFamily="34" charset="0"/>
              </a:rPr>
              <a:t>Debt strategies developed and implemented by the DMO in order to reduce debt at sustainable levels</a:t>
            </a:r>
            <a:endParaRPr lang="es-AR" dirty="0">
              <a:solidFill>
                <a:schemeClr val="accent1">
                  <a:lumMod val="75000"/>
                </a:schemeClr>
              </a:solidFill>
              <a:latin typeface="Arial Black" panose="020B0A04020102020204" pitchFamily="34" charset="0"/>
            </a:endParaRPr>
          </a:p>
        </p:txBody>
      </p:sp>
      <p:pic>
        <p:nvPicPr>
          <p:cNvPr id="8" name="Imagen 7" descr="Un edificio alto&#10;&#10;El contenido generado por IA puede ser incorrecto.">
            <a:extLst>
              <a:ext uri="{FF2B5EF4-FFF2-40B4-BE49-F238E27FC236}">
                <a16:creationId xmlns:a16="http://schemas.microsoft.com/office/drawing/2014/main" id="{4638C9BB-769C-E72D-3ED7-FF936048C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485" y="1593693"/>
            <a:ext cx="6095349" cy="39662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3348E-3AB9-4014-A25B-B9FA2BEE6F26}"/>
              </a:ext>
            </a:extLst>
          </p:cNvPr>
          <p:cNvSpPr txBox="1">
            <a:spLocks noGrp="1"/>
          </p:cNvSpPr>
          <p:nvPr>
            <p:ph type="title"/>
          </p:nvPr>
        </p:nvSpPr>
        <p:spPr>
          <a:xfrm>
            <a:off x="975363" y="1626516"/>
            <a:ext cx="10515600" cy="3911949"/>
          </a:xfrm>
        </p:spPr>
        <p:txBody>
          <a:bodyPr/>
          <a:lstStyle/>
          <a:p>
            <a:pPr lvl="0"/>
            <a:r>
              <a:rPr lang="en-US" dirty="0">
                <a:solidFill>
                  <a:schemeClr val="accent1">
                    <a:lumMod val="75000"/>
                  </a:schemeClr>
                </a:solidFill>
                <a:latin typeface="Arial Black" panose="020B0A04020102020204" pitchFamily="34" charset="0"/>
              </a:rPr>
              <a:t>2004 and 2005</a:t>
            </a:r>
            <a:br>
              <a:rPr lang="en-US" dirty="0">
                <a:solidFill>
                  <a:schemeClr val="accent1">
                    <a:lumMod val="75000"/>
                  </a:schemeClr>
                </a:solidFill>
                <a:latin typeface="Arial Black" panose="020B0A04020102020204" pitchFamily="34" charset="0"/>
              </a:rPr>
            </a:br>
            <a:r>
              <a:rPr lang="en-US" dirty="0">
                <a:solidFill>
                  <a:schemeClr val="accent1">
                    <a:lumMod val="75000"/>
                  </a:schemeClr>
                </a:solidFill>
                <a:latin typeface="Arial Black" panose="020B0A04020102020204" pitchFamily="34" charset="0"/>
              </a:rPr>
              <a:t>Public debt restructuring under foreign legislation</a:t>
            </a:r>
            <a:br>
              <a:rPr lang="en-US" dirty="0">
                <a:solidFill>
                  <a:schemeClr val="accent1">
                    <a:lumMod val="75000"/>
                  </a:schemeClr>
                </a:solidFill>
                <a:latin typeface="Arial Black" panose="020B0A04020102020204" pitchFamily="34" charset="0"/>
              </a:rPr>
            </a:br>
            <a:r>
              <a:rPr lang="en-US" dirty="0">
                <a:solidFill>
                  <a:schemeClr val="accent1">
                    <a:lumMod val="75000"/>
                  </a:schemeClr>
                </a:solidFill>
                <a:latin typeface="Arial Black" panose="020B0A04020102020204" pitchFamily="34" charset="0"/>
              </a:rPr>
              <a:t>Reopening in 2010</a:t>
            </a:r>
            <a:endParaRPr lang="es-AR" sz="3600" dirty="0">
              <a:solidFill>
                <a:schemeClr val="accent1">
                  <a:lumMod val="75000"/>
                </a:schemeClr>
              </a:solidFill>
              <a:latin typeface="Arial Black" panose="020B0A04020102020204" pitchFamily="34" charset="0"/>
            </a:endParaRPr>
          </a:p>
        </p:txBody>
      </p:sp>
      <p:pic>
        <p:nvPicPr>
          <p:cNvPr id="3" name="Imagen 2">
            <a:extLst>
              <a:ext uri="{FF2B5EF4-FFF2-40B4-BE49-F238E27FC236}">
                <a16:creationId xmlns:a16="http://schemas.microsoft.com/office/drawing/2014/main" id="{CA1E41DF-F4C5-0FE2-782D-3303F4B52F68}"/>
              </a:ext>
            </a:extLst>
          </p:cNvPr>
          <p:cNvPicPr>
            <a:picLocks noChangeAspect="1"/>
          </p:cNvPicPr>
          <p:nvPr/>
        </p:nvPicPr>
        <p:blipFill>
          <a:blip r:embed="rId2"/>
          <a:stretch>
            <a:fillRect/>
          </a:stretch>
        </p:blipFill>
        <p:spPr>
          <a:xfrm>
            <a:off x="345908" y="236811"/>
            <a:ext cx="2702088" cy="794412"/>
          </a:xfrm>
          <a:prstGeom prst="rect">
            <a:avLst/>
          </a:prstGeom>
          <a:noFill/>
          <a:ln cap="flat">
            <a:noFill/>
          </a:ln>
        </p:spPr>
      </p:pic>
      <p:pic>
        <p:nvPicPr>
          <p:cNvPr id="4" name="Imagen 4">
            <a:extLst>
              <a:ext uri="{FF2B5EF4-FFF2-40B4-BE49-F238E27FC236}">
                <a16:creationId xmlns:a16="http://schemas.microsoft.com/office/drawing/2014/main" id="{2F6049B7-7566-AD82-4F5D-3D7190C82609}"/>
              </a:ext>
            </a:extLst>
          </p:cNvPr>
          <p:cNvPicPr>
            <a:picLocks noChangeAspect="1"/>
          </p:cNvPicPr>
          <p:nvPr/>
        </p:nvPicPr>
        <p:blipFill>
          <a:blip r:embed="rId3"/>
          <a:stretch>
            <a:fillRect/>
          </a:stretch>
        </p:blipFill>
        <p:spPr>
          <a:xfrm>
            <a:off x="9676290" y="236811"/>
            <a:ext cx="1540014" cy="436964"/>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DE5AD-C023-4608-9D52-5D754F972543}"/>
              </a:ext>
            </a:extLst>
          </p:cNvPr>
          <p:cNvSpPr txBox="1">
            <a:spLocks noGrp="1"/>
          </p:cNvSpPr>
          <p:nvPr>
            <p:ph type="title"/>
          </p:nvPr>
        </p:nvSpPr>
        <p:spPr>
          <a:xfrm>
            <a:off x="690075" y="997985"/>
            <a:ext cx="9727560" cy="794413"/>
          </a:xfrm>
        </p:spPr>
        <p:txBody>
          <a:bodyPr>
            <a:normAutofit/>
          </a:bodyPr>
          <a:lstStyle/>
          <a:p>
            <a:pPr lvl="0"/>
            <a:r>
              <a:rPr lang="en-US" sz="3600" dirty="0">
                <a:solidFill>
                  <a:schemeClr val="accent1">
                    <a:lumMod val="75000"/>
                  </a:schemeClr>
                </a:solidFill>
                <a:latin typeface="Arial Black" panose="020B0A04020102020204" pitchFamily="34" charset="0"/>
              </a:rPr>
              <a:t>2004/05 Debt Restructuring</a:t>
            </a:r>
            <a:endParaRPr lang="es-AR" sz="3600" dirty="0">
              <a:solidFill>
                <a:schemeClr val="accent1">
                  <a:lumMod val="75000"/>
                </a:schemeClr>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5236295B-F848-4CF5-9130-DB05108F3586}"/>
              </a:ext>
            </a:extLst>
          </p:cNvPr>
          <p:cNvSpPr txBox="1">
            <a:spLocks noGrp="1"/>
          </p:cNvSpPr>
          <p:nvPr>
            <p:ph idx="1"/>
          </p:nvPr>
        </p:nvSpPr>
        <p:spPr>
          <a:xfrm>
            <a:off x="929643" y="1931702"/>
            <a:ext cx="9248424" cy="4112687"/>
          </a:xfrm>
        </p:spPr>
        <p:txBody>
          <a:bodyPr/>
          <a:lstStyle/>
          <a:p>
            <a:pPr lvl="0">
              <a:lnSpc>
                <a:spcPct val="70000"/>
              </a:lnSpc>
            </a:pPr>
            <a:r>
              <a:rPr lang="en-US" sz="2600" b="1" dirty="0"/>
              <a:t>Situation prior to the EXCHANGE:</a:t>
            </a:r>
            <a:endParaRPr lang="en-US" sz="2600" dirty="0"/>
          </a:p>
          <a:p>
            <a:pPr lvl="1">
              <a:lnSpc>
                <a:spcPct val="70000"/>
              </a:lnSpc>
              <a:buClr>
                <a:schemeClr val="accent1"/>
              </a:buClr>
            </a:pPr>
            <a:r>
              <a:rPr lang="en-US" sz="2200" dirty="0"/>
              <a:t>Residual capital in circulation: U$S 79.7 billion</a:t>
            </a:r>
          </a:p>
          <a:p>
            <a:pPr lvl="1">
              <a:lnSpc>
                <a:spcPct val="70000"/>
              </a:lnSpc>
              <a:buClr>
                <a:schemeClr val="accent1"/>
              </a:buClr>
            </a:pPr>
            <a:r>
              <a:rPr lang="en-US" sz="2200" dirty="0"/>
              <a:t>Accrued and unpaid interest: U$S 2.1 billion</a:t>
            </a:r>
          </a:p>
          <a:p>
            <a:pPr lvl="0">
              <a:lnSpc>
                <a:spcPct val="70000"/>
              </a:lnSpc>
            </a:pPr>
            <a:r>
              <a:rPr lang="en-US" sz="2600" b="1" dirty="0"/>
              <a:t>Exchange Proposal:</a:t>
            </a:r>
            <a:endParaRPr lang="en-US" sz="2600" dirty="0"/>
          </a:p>
          <a:p>
            <a:pPr lvl="1">
              <a:lnSpc>
                <a:spcPct val="70000"/>
              </a:lnSpc>
              <a:buClr>
                <a:schemeClr val="accent1"/>
              </a:buClr>
            </a:pPr>
            <a:r>
              <a:rPr lang="en-US" sz="2200" dirty="0"/>
              <a:t>Reduction in the number of bonds</a:t>
            </a:r>
          </a:p>
          <a:p>
            <a:pPr lvl="1">
              <a:lnSpc>
                <a:spcPct val="70000"/>
              </a:lnSpc>
              <a:buClr>
                <a:schemeClr val="accent1"/>
              </a:buClr>
            </a:pPr>
            <a:r>
              <a:rPr lang="en-US" sz="2200" dirty="0"/>
              <a:t>Offer of instruments under Argentine legislation</a:t>
            </a:r>
          </a:p>
          <a:p>
            <a:pPr lvl="1">
              <a:lnSpc>
                <a:spcPct val="70000"/>
              </a:lnSpc>
              <a:buClr>
                <a:schemeClr val="accent1"/>
              </a:buClr>
            </a:pPr>
            <a:r>
              <a:rPr lang="en-US" sz="2200" dirty="0"/>
              <a:t>Capital haircut:</a:t>
            </a:r>
          </a:p>
          <a:p>
            <a:pPr lvl="1">
              <a:lnSpc>
                <a:spcPct val="70000"/>
              </a:lnSpc>
            </a:pPr>
            <a:endParaRPr lang="es-ES" sz="2200" dirty="0"/>
          </a:p>
          <a:p>
            <a:pPr lvl="1">
              <a:lnSpc>
                <a:spcPct val="70000"/>
              </a:lnSpc>
            </a:pPr>
            <a:endParaRPr lang="es-ES" sz="2200" dirty="0"/>
          </a:p>
          <a:p>
            <a:pPr lvl="1">
              <a:lnSpc>
                <a:spcPct val="70000"/>
              </a:lnSpc>
            </a:pPr>
            <a:endParaRPr lang="es-ES" sz="2200" dirty="0"/>
          </a:p>
          <a:p>
            <a:pPr lvl="1">
              <a:lnSpc>
                <a:spcPct val="70000"/>
              </a:lnSpc>
            </a:pPr>
            <a:endParaRPr lang="es-ES" sz="2200" dirty="0"/>
          </a:p>
          <a:p>
            <a:pPr lvl="1">
              <a:lnSpc>
                <a:spcPct val="70000"/>
              </a:lnSpc>
            </a:pPr>
            <a:endParaRPr lang="es-ES" sz="2200" dirty="0"/>
          </a:p>
          <a:p>
            <a:pPr lvl="1">
              <a:lnSpc>
                <a:spcPct val="70000"/>
              </a:lnSpc>
              <a:buClr>
                <a:schemeClr val="accent1"/>
              </a:buClr>
            </a:pPr>
            <a:r>
              <a:rPr lang="en-US" sz="2200" dirty="0"/>
              <a:t>2010: Exchange reopening</a:t>
            </a:r>
            <a:endParaRPr lang="es-AR" sz="2200" dirty="0"/>
          </a:p>
        </p:txBody>
      </p:sp>
      <p:graphicFrame>
        <p:nvGraphicFramePr>
          <p:cNvPr id="4" name="Tabla 3">
            <a:extLst>
              <a:ext uri="{FF2B5EF4-FFF2-40B4-BE49-F238E27FC236}">
                <a16:creationId xmlns:a16="http://schemas.microsoft.com/office/drawing/2014/main" id="{44CDFCC0-F858-4D9E-BD06-282B18CF6ED3}"/>
              </a:ext>
            </a:extLst>
          </p:cNvPr>
          <p:cNvGraphicFramePr>
            <a:graphicFrameLocks noGrp="1"/>
          </p:cNvGraphicFramePr>
          <p:nvPr>
            <p:extLst>
              <p:ext uri="{D42A27DB-BD31-4B8C-83A1-F6EECF244321}">
                <p14:modId xmlns:p14="http://schemas.microsoft.com/office/powerpoint/2010/main" val="2716581706"/>
              </p:ext>
            </p:extLst>
          </p:nvPr>
        </p:nvGraphicFramePr>
        <p:xfrm>
          <a:off x="1502596" y="4179805"/>
          <a:ext cx="6273245" cy="1463040"/>
        </p:xfrm>
        <a:graphic>
          <a:graphicData uri="http://schemas.openxmlformats.org/drawingml/2006/table">
            <a:tbl>
              <a:tblPr firstRow="1" bandRow="1">
                <a:effectLst/>
                <a:tableStyleId>{5C22544A-7EE6-4342-B048-85BDC9FD1C3A}</a:tableStyleId>
              </a:tblPr>
              <a:tblGrid>
                <a:gridCol w="1216787">
                  <a:extLst>
                    <a:ext uri="{9D8B030D-6E8A-4147-A177-3AD203B41FA5}">
                      <a16:colId xmlns:a16="http://schemas.microsoft.com/office/drawing/2014/main" val="1185295669"/>
                    </a:ext>
                  </a:extLst>
                </a:gridCol>
                <a:gridCol w="5056458">
                  <a:extLst>
                    <a:ext uri="{9D8B030D-6E8A-4147-A177-3AD203B41FA5}">
                      <a16:colId xmlns:a16="http://schemas.microsoft.com/office/drawing/2014/main" val="1666733950"/>
                    </a:ext>
                  </a:extLst>
                </a:gridCol>
              </a:tblGrid>
              <a:tr h="311225">
                <a:tc>
                  <a:txBody>
                    <a:bodyPr/>
                    <a:lstStyle/>
                    <a:p>
                      <a:pPr marL="0" lvl="0" indent="0" algn="ctr">
                        <a:buNone/>
                      </a:pPr>
                      <a:r>
                        <a:rPr lang="es-ES" sz="1800"/>
                        <a:t>New Bond</a:t>
                      </a:r>
                      <a:endParaRPr lang="es-AR" sz="1800"/>
                    </a:p>
                  </a:txBody>
                  <a:tcPr/>
                </a:tc>
                <a:tc>
                  <a:txBody>
                    <a:bodyPr/>
                    <a:lstStyle/>
                    <a:p>
                      <a:pPr marL="0" lvl="0" indent="0" algn="ctr">
                        <a:buNone/>
                      </a:pPr>
                      <a:r>
                        <a:rPr lang="en-US" sz="1800" dirty="0"/>
                        <a:t>Swap ratio per unit amount in debt restructuring</a:t>
                      </a:r>
                      <a:endParaRPr lang="es-AR" sz="1800" dirty="0"/>
                    </a:p>
                  </a:txBody>
                  <a:tcPr/>
                </a:tc>
                <a:extLst>
                  <a:ext uri="{0D108BD9-81ED-4DB2-BD59-A6C34878D82A}">
                    <a16:rowId xmlns:a16="http://schemas.microsoft.com/office/drawing/2014/main" val="3214485597"/>
                  </a:ext>
                </a:extLst>
              </a:tr>
              <a:tr h="0">
                <a:tc>
                  <a:txBody>
                    <a:bodyPr/>
                    <a:lstStyle/>
                    <a:p>
                      <a:pPr lvl="0"/>
                      <a:r>
                        <a:rPr lang="es-AR" sz="1800"/>
                        <a:t>Par</a:t>
                      </a:r>
                    </a:p>
                  </a:txBody>
                  <a:tcPr/>
                </a:tc>
                <a:tc>
                  <a:txBody>
                    <a:bodyPr/>
                    <a:lstStyle/>
                    <a:p>
                      <a:pPr lvl="0" algn="ctr"/>
                      <a:r>
                        <a:rPr lang="es-AR" sz="1800"/>
                        <a:t>1.000%</a:t>
                      </a:r>
                    </a:p>
                  </a:txBody>
                  <a:tcPr/>
                </a:tc>
                <a:extLst>
                  <a:ext uri="{0D108BD9-81ED-4DB2-BD59-A6C34878D82A}">
                    <a16:rowId xmlns:a16="http://schemas.microsoft.com/office/drawing/2014/main" val="2088632981"/>
                  </a:ext>
                </a:extLst>
              </a:tr>
              <a:tr h="248515">
                <a:tc>
                  <a:txBody>
                    <a:bodyPr/>
                    <a:lstStyle/>
                    <a:p>
                      <a:pPr lvl="0"/>
                      <a:r>
                        <a:rPr lang="es-AR" sz="1800"/>
                        <a:t>Discount</a:t>
                      </a:r>
                    </a:p>
                  </a:txBody>
                  <a:tcPr/>
                </a:tc>
                <a:tc>
                  <a:txBody>
                    <a:bodyPr/>
                    <a:lstStyle/>
                    <a:p>
                      <a:pPr lvl="0" algn="ctr"/>
                      <a:r>
                        <a:rPr lang="es-AR" sz="1800"/>
                        <a:t>0.337%</a:t>
                      </a:r>
                    </a:p>
                  </a:txBody>
                  <a:tcPr/>
                </a:tc>
                <a:extLst>
                  <a:ext uri="{0D108BD9-81ED-4DB2-BD59-A6C34878D82A}">
                    <a16:rowId xmlns:a16="http://schemas.microsoft.com/office/drawing/2014/main" val="3345283912"/>
                  </a:ext>
                </a:extLst>
              </a:tr>
              <a:tr h="248515">
                <a:tc>
                  <a:txBody>
                    <a:bodyPr/>
                    <a:lstStyle/>
                    <a:p>
                      <a:pPr lvl="0"/>
                      <a:r>
                        <a:rPr lang="en-US"/>
                        <a:t>Quasi-par</a:t>
                      </a:r>
                      <a:endParaRPr lang="es-AR" sz="1800"/>
                    </a:p>
                  </a:txBody>
                  <a:tcPr/>
                </a:tc>
                <a:tc>
                  <a:txBody>
                    <a:bodyPr/>
                    <a:lstStyle/>
                    <a:p>
                      <a:pPr lvl="0" algn="ctr"/>
                      <a:r>
                        <a:rPr lang="es-AR" sz="1800" dirty="0"/>
                        <a:t>0.699%</a:t>
                      </a:r>
                    </a:p>
                  </a:txBody>
                  <a:tcPr/>
                </a:tc>
                <a:extLst>
                  <a:ext uri="{0D108BD9-81ED-4DB2-BD59-A6C34878D82A}">
                    <a16:rowId xmlns:a16="http://schemas.microsoft.com/office/drawing/2014/main" val="771206069"/>
                  </a:ext>
                </a:extLst>
              </a:tr>
            </a:tbl>
          </a:graphicData>
        </a:graphic>
      </p:graphicFrame>
      <p:sp>
        <p:nvSpPr>
          <p:cNvPr id="5" name="CuadroTexto 4">
            <a:extLst>
              <a:ext uri="{FF2B5EF4-FFF2-40B4-BE49-F238E27FC236}">
                <a16:creationId xmlns:a16="http://schemas.microsoft.com/office/drawing/2014/main" id="{D0535A5D-4060-416D-A609-A116D1C57DA9}"/>
              </a:ext>
            </a:extLst>
          </p:cNvPr>
          <p:cNvSpPr txBox="1"/>
          <p:nvPr/>
        </p:nvSpPr>
        <p:spPr>
          <a:xfrm>
            <a:off x="1155701" y="6060493"/>
            <a:ext cx="6495303"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Source: executive order 1735/04, Annex II, Prospectus Supplement.</a:t>
            </a:r>
            <a:endParaRPr lang="es-AR" sz="1800" b="0" i="0" u="none" strike="noStrike" kern="1200" cap="none" spc="0" baseline="0" dirty="0">
              <a:solidFill>
                <a:srgbClr val="000000"/>
              </a:solidFill>
              <a:uFillTx/>
              <a:latin typeface="Calibri"/>
            </a:endParaRPr>
          </a:p>
        </p:txBody>
      </p:sp>
      <p:pic>
        <p:nvPicPr>
          <p:cNvPr id="6" name="Imagen 5">
            <a:extLst>
              <a:ext uri="{FF2B5EF4-FFF2-40B4-BE49-F238E27FC236}">
                <a16:creationId xmlns:a16="http://schemas.microsoft.com/office/drawing/2014/main" id="{2760893E-667A-63DB-F1A4-A8A6C14ADA7F}"/>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7" name="Imagen 4">
            <a:extLst>
              <a:ext uri="{FF2B5EF4-FFF2-40B4-BE49-F238E27FC236}">
                <a16:creationId xmlns:a16="http://schemas.microsoft.com/office/drawing/2014/main" id="{D2B6B850-3E74-2408-E476-F53C4AB971D1}"/>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038CD-D38F-4EDD-8F5D-EB5DA9EA7BBF}"/>
              </a:ext>
            </a:extLst>
          </p:cNvPr>
          <p:cNvSpPr txBox="1">
            <a:spLocks noGrp="1"/>
          </p:cNvSpPr>
          <p:nvPr>
            <p:ph type="title"/>
          </p:nvPr>
        </p:nvSpPr>
        <p:spPr>
          <a:xfrm>
            <a:off x="241301" y="975365"/>
            <a:ext cx="10515600" cy="933445"/>
          </a:xfrm>
        </p:spPr>
        <p:txBody>
          <a:bodyPr>
            <a:normAutofit/>
          </a:bodyPr>
          <a:lstStyle/>
          <a:p>
            <a:pPr lvl="0"/>
            <a:r>
              <a:rPr lang="en-US" sz="3600" dirty="0">
                <a:solidFill>
                  <a:schemeClr val="accent1">
                    <a:lumMod val="75000"/>
                  </a:schemeClr>
                </a:solidFill>
                <a:latin typeface="Arial Black" panose="020B0A04020102020204" pitchFamily="34" charset="0"/>
              </a:rPr>
              <a:t>2004/05 Debt Restructuring</a:t>
            </a:r>
            <a:endParaRPr lang="es-AR" sz="3600" dirty="0">
              <a:solidFill>
                <a:schemeClr val="accent1">
                  <a:lumMod val="75000"/>
                </a:schemeClr>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42CAFB69-CAA7-4EA4-A514-9A17B3057EA7}"/>
              </a:ext>
            </a:extLst>
          </p:cNvPr>
          <p:cNvSpPr txBox="1">
            <a:spLocks noGrp="1"/>
          </p:cNvSpPr>
          <p:nvPr>
            <p:ph idx="1"/>
          </p:nvPr>
        </p:nvSpPr>
        <p:spPr>
          <a:xfrm>
            <a:off x="241301" y="1908810"/>
            <a:ext cx="10515600" cy="3657754"/>
          </a:xfrm>
        </p:spPr>
        <p:txBody>
          <a:bodyPr/>
          <a:lstStyle/>
          <a:p>
            <a:pPr marL="0" lvl="0" indent="0">
              <a:buNone/>
            </a:pPr>
            <a:r>
              <a:rPr lang="es-ES" dirty="0">
                <a:solidFill>
                  <a:schemeClr val="accent1">
                    <a:lumMod val="75000"/>
                  </a:schemeClr>
                </a:solidFill>
                <a:latin typeface="Arial Black" panose="020B0A04020102020204" pitchFamily="34" charset="0"/>
              </a:rPr>
              <a:t>Exchange </a:t>
            </a:r>
            <a:r>
              <a:rPr lang="es-ES" dirty="0" err="1">
                <a:solidFill>
                  <a:schemeClr val="accent1">
                    <a:lumMod val="75000"/>
                  </a:schemeClr>
                </a:solidFill>
                <a:latin typeface="Arial Black" panose="020B0A04020102020204" pitchFamily="34" charset="0"/>
              </a:rPr>
              <a:t>results</a:t>
            </a:r>
            <a:endParaRPr lang="es-ES" dirty="0">
              <a:solidFill>
                <a:schemeClr val="accent1">
                  <a:lumMod val="75000"/>
                </a:schemeClr>
              </a:solidFill>
              <a:latin typeface="Arial Black" panose="020B0A04020102020204" pitchFamily="34" charset="0"/>
            </a:endParaRPr>
          </a:p>
          <a:p>
            <a:pPr marL="0" lvl="0" indent="0">
              <a:buNone/>
            </a:pPr>
            <a:endParaRPr lang="es-ES" dirty="0"/>
          </a:p>
          <a:p>
            <a:pPr lvl="0"/>
            <a:endParaRPr lang="es-ES" dirty="0"/>
          </a:p>
          <a:p>
            <a:pPr lvl="0"/>
            <a:endParaRPr lang="es-ES" dirty="0"/>
          </a:p>
          <a:p>
            <a:pPr marL="0" lvl="0" indent="0">
              <a:buNone/>
            </a:pPr>
            <a:endParaRPr lang="es-ES" dirty="0"/>
          </a:p>
          <a:p>
            <a:pPr lvl="0"/>
            <a:endParaRPr lang="es-ES" dirty="0"/>
          </a:p>
        </p:txBody>
      </p:sp>
      <p:graphicFrame>
        <p:nvGraphicFramePr>
          <p:cNvPr id="4" name="Tabla 3">
            <a:extLst>
              <a:ext uri="{FF2B5EF4-FFF2-40B4-BE49-F238E27FC236}">
                <a16:creationId xmlns:a16="http://schemas.microsoft.com/office/drawing/2014/main" id="{DAD3B3ED-404E-4763-8BF4-BC008103626C}"/>
              </a:ext>
            </a:extLst>
          </p:cNvPr>
          <p:cNvGraphicFramePr>
            <a:graphicFrameLocks noGrp="1"/>
          </p:cNvGraphicFramePr>
          <p:nvPr>
            <p:extLst>
              <p:ext uri="{D42A27DB-BD31-4B8C-83A1-F6EECF244321}">
                <p14:modId xmlns:p14="http://schemas.microsoft.com/office/powerpoint/2010/main" val="2826119822"/>
              </p:ext>
            </p:extLst>
          </p:nvPr>
        </p:nvGraphicFramePr>
        <p:xfrm>
          <a:off x="2758644" y="2521943"/>
          <a:ext cx="6350150" cy="1463040"/>
        </p:xfrm>
        <a:graphic>
          <a:graphicData uri="http://schemas.openxmlformats.org/drawingml/2006/table">
            <a:tbl>
              <a:tblPr firstRow="1" bandRow="1">
                <a:effectLst/>
                <a:tableStyleId>{5C22544A-7EE6-4342-B048-85BDC9FD1C3A}</a:tableStyleId>
              </a:tblPr>
              <a:tblGrid>
                <a:gridCol w="3070902">
                  <a:extLst>
                    <a:ext uri="{9D8B030D-6E8A-4147-A177-3AD203B41FA5}">
                      <a16:colId xmlns:a16="http://schemas.microsoft.com/office/drawing/2014/main" val="1239160512"/>
                    </a:ext>
                  </a:extLst>
                </a:gridCol>
                <a:gridCol w="3279248">
                  <a:extLst>
                    <a:ext uri="{9D8B030D-6E8A-4147-A177-3AD203B41FA5}">
                      <a16:colId xmlns:a16="http://schemas.microsoft.com/office/drawing/2014/main" val="1292378233"/>
                    </a:ext>
                  </a:extLst>
                </a:gridCol>
              </a:tblGrid>
              <a:tr h="267864">
                <a:tc gridSpan="2">
                  <a:txBody>
                    <a:bodyPr/>
                    <a:lstStyle/>
                    <a:p>
                      <a:pPr marL="0" lvl="0" indent="0" algn="ctr">
                        <a:buNone/>
                      </a:pPr>
                      <a:r>
                        <a:rPr lang="es-ES"/>
                        <a:t>Global</a:t>
                      </a:r>
                      <a:r>
                        <a:rPr lang="es-ES" baseline="0"/>
                        <a:t> results</a:t>
                      </a:r>
                      <a:endParaRPr lang="es-AR"/>
                    </a:p>
                  </a:txBody>
                  <a:tcPr/>
                </a:tc>
                <a:tc hMerge="1">
                  <a:txBody>
                    <a:bodyPr/>
                    <a:lstStyle/>
                    <a:p>
                      <a:endParaRPr lang="es-AR"/>
                    </a:p>
                  </a:txBody>
                  <a:tcPr/>
                </a:tc>
                <a:extLst>
                  <a:ext uri="{0D108BD9-81ED-4DB2-BD59-A6C34878D82A}">
                    <a16:rowId xmlns:a16="http://schemas.microsoft.com/office/drawing/2014/main" val="884475557"/>
                  </a:ext>
                </a:extLst>
              </a:tr>
              <a:tr h="267864">
                <a:tc>
                  <a:txBody>
                    <a:bodyPr/>
                    <a:lstStyle/>
                    <a:p>
                      <a:pPr marL="0" lvl="0" indent="0" algn="ctr">
                        <a:buNone/>
                      </a:pPr>
                      <a:r>
                        <a:rPr lang="en-US"/>
                        <a:t>Eligible debt</a:t>
                      </a:r>
                      <a:endParaRPr lang="es-AR"/>
                    </a:p>
                  </a:txBody>
                  <a:tcPr/>
                </a:tc>
                <a:tc>
                  <a:txBody>
                    <a:bodyPr/>
                    <a:lstStyle/>
                    <a:p>
                      <a:pPr marL="0" lvl="0" indent="0" algn="ctr">
                        <a:buNone/>
                      </a:pPr>
                      <a:r>
                        <a:rPr lang="es-ES"/>
                        <a:t>81.836</a:t>
                      </a:r>
                      <a:endParaRPr lang="es-AR"/>
                    </a:p>
                  </a:txBody>
                  <a:tcPr/>
                </a:tc>
                <a:extLst>
                  <a:ext uri="{0D108BD9-81ED-4DB2-BD59-A6C34878D82A}">
                    <a16:rowId xmlns:a16="http://schemas.microsoft.com/office/drawing/2014/main" val="3970145773"/>
                  </a:ext>
                </a:extLst>
              </a:tr>
              <a:tr h="267864">
                <a:tc>
                  <a:txBody>
                    <a:bodyPr/>
                    <a:lstStyle/>
                    <a:p>
                      <a:pPr marL="0" lvl="0" indent="0" algn="ctr">
                        <a:buNone/>
                      </a:pPr>
                      <a:r>
                        <a:rPr lang="en-US"/>
                        <a:t>Exchanged debt</a:t>
                      </a:r>
                      <a:endParaRPr lang="es-AR"/>
                    </a:p>
                  </a:txBody>
                  <a:tcPr/>
                </a:tc>
                <a:tc>
                  <a:txBody>
                    <a:bodyPr/>
                    <a:lstStyle/>
                    <a:p>
                      <a:pPr marL="0" lvl="0" indent="0" algn="ctr">
                        <a:buNone/>
                      </a:pPr>
                      <a:r>
                        <a:rPr lang="es-AR"/>
                        <a:t>62.318</a:t>
                      </a:r>
                    </a:p>
                  </a:txBody>
                  <a:tcPr/>
                </a:tc>
                <a:extLst>
                  <a:ext uri="{0D108BD9-81ED-4DB2-BD59-A6C34878D82A}">
                    <a16:rowId xmlns:a16="http://schemas.microsoft.com/office/drawing/2014/main" val="2097087575"/>
                  </a:ext>
                </a:extLst>
              </a:tr>
              <a:tr h="267864">
                <a:tc>
                  <a:txBody>
                    <a:bodyPr/>
                    <a:lstStyle/>
                    <a:p>
                      <a:pPr marL="0" lvl="0" indent="0" algn="ctr">
                        <a:buNone/>
                      </a:pPr>
                      <a:r>
                        <a:rPr lang="en-US"/>
                        <a:t>Acceptance rate</a:t>
                      </a:r>
                      <a:endParaRPr lang="es-AR"/>
                    </a:p>
                  </a:txBody>
                  <a:tcPr/>
                </a:tc>
                <a:tc>
                  <a:txBody>
                    <a:bodyPr/>
                    <a:lstStyle/>
                    <a:p>
                      <a:pPr marL="0" lvl="0" indent="0" algn="ctr">
                        <a:buNone/>
                      </a:pPr>
                      <a:r>
                        <a:rPr lang="es-AR" dirty="0"/>
                        <a:t>76.15%</a:t>
                      </a:r>
                    </a:p>
                  </a:txBody>
                  <a:tcPr/>
                </a:tc>
                <a:extLst>
                  <a:ext uri="{0D108BD9-81ED-4DB2-BD59-A6C34878D82A}">
                    <a16:rowId xmlns:a16="http://schemas.microsoft.com/office/drawing/2014/main" val="2402721248"/>
                  </a:ext>
                </a:extLst>
              </a:tr>
            </a:tbl>
          </a:graphicData>
        </a:graphic>
      </p:graphicFrame>
      <p:graphicFrame>
        <p:nvGraphicFramePr>
          <p:cNvPr id="5" name="Tabla 5">
            <a:extLst>
              <a:ext uri="{FF2B5EF4-FFF2-40B4-BE49-F238E27FC236}">
                <a16:creationId xmlns:a16="http://schemas.microsoft.com/office/drawing/2014/main" id="{9183526B-C0B4-4ACA-A3E3-B439781F0855}"/>
              </a:ext>
            </a:extLst>
          </p:cNvPr>
          <p:cNvGraphicFramePr>
            <a:graphicFrameLocks noGrp="1"/>
          </p:cNvGraphicFramePr>
          <p:nvPr>
            <p:extLst>
              <p:ext uri="{D42A27DB-BD31-4B8C-83A1-F6EECF244321}">
                <p14:modId xmlns:p14="http://schemas.microsoft.com/office/powerpoint/2010/main" val="1980992002"/>
              </p:ext>
            </p:extLst>
          </p:nvPr>
        </p:nvGraphicFramePr>
        <p:xfrm>
          <a:off x="736595" y="4336057"/>
          <a:ext cx="10394248" cy="1839562"/>
        </p:xfrm>
        <a:graphic>
          <a:graphicData uri="http://schemas.openxmlformats.org/drawingml/2006/table">
            <a:tbl>
              <a:tblPr firstRow="1" bandRow="1">
                <a:effectLst/>
                <a:tableStyleId>{5C22544A-7EE6-4342-B048-85BDC9FD1C3A}</a:tableStyleId>
              </a:tblPr>
              <a:tblGrid>
                <a:gridCol w="1938866">
                  <a:extLst>
                    <a:ext uri="{9D8B030D-6E8A-4147-A177-3AD203B41FA5}">
                      <a16:colId xmlns:a16="http://schemas.microsoft.com/office/drawing/2014/main" val="2935331299"/>
                    </a:ext>
                  </a:extLst>
                </a:gridCol>
                <a:gridCol w="3793068">
                  <a:extLst>
                    <a:ext uri="{9D8B030D-6E8A-4147-A177-3AD203B41FA5}">
                      <a16:colId xmlns:a16="http://schemas.microsoft.com/office/drawing/2014/main" val="1385068610"/>
                    </a:ext>
                  </a:extLst>
                </a:gridCol>
                <a:gridCol w="2720623">
                  <a:extLst>
                    <a:ext uri="{9D8B030D-6E8A-4147-A177-3AD203B41FA5}">
                      <a16:colId xmlns:a16="http://schemas.microsoft.com/office/drawing/2014/main" val="1205322251"/>
                    </a:ext>
                  </a:extLst>
                </a:gridCol>
                <a:gridCol w="1941691">
                  <a:extLst>
                    <a:ext uri="{9D8B030D-6E8A-4147-A177-3AD203B41FA5}">
                      <a16:colId xmlns:a16="http://schemas.microsoft.com/office/drawing/2014/main" val="1509363843"/>
                    </a:ext>
                  </a:extLst>
                </a:gridCol>
              </a:tblGrid>
              <a:tr h="267864">
                <a:tc>
                  <a:txBody>
                    <a:bodyPr/>
                    <a:lstStyle/>
                    <a:p>
                      <a:pPr marL="0" lvl="0" indent="0" algn="ctr">
                        <a:buNone/>
                      </a:pPr>
                      <a:r>
                        <a:rPr lang="en-US"/>
                        <a:t>Type of Bond</a:t>
                      </a:r>
                      <a:endParaRPr lang="es-AR"/>
                    </a:p>
                  </a:txBody>
                  <a:tcPr/>
                </a:tc>
                <a:tc>
                  <a:txBody>
                    <a:bodyPr/>
                    <a:lstStyle/>
                    <a:p>
                      <a:pPr marL="0" lvl="0" indent="0" algn="ctr">
                        <a:buNone/>
                      </a:pPr>
                      <a:r>
                        <a:rPr lang="en-US"/>
                        <a:t>Old Debt Exchanged (Offers)</a:t>
                      </a:r>
                      <a:endParaRPr lang="es-AR"/>
                    </a:p>
                  </a:txBody>
                  <a:tcPr/>
                </a:tc>
                <a:tc>
                  <a:txBody>
                    <a:bodyPr/>
                    <a:lstStyle/>
                    <a:p>
                      <a:pPr marL="0" lvl="0" indent="0" algn="ctr">
                        <a:buNone/>
                      </a:pPr>
                      <a:r>
                        <a:rPr lang="en-US"/>
                        <a:t>New Debt (Issuances)</a:t>
                      </a:r>
                      <a:endParaRPr lang="es-AR"/>
                    </a:p>
                  </a:txBody>
                  <a:tcPr/>
                </a:tc>
                <a:tc>
                  <a:txBody>
                    <a:bodyPr/>
                    <a:lstStyle/>
                    <a:p>
                      <a:pPr marL="0" lvl="0" indent="0" algn="ctr">
                        <a:buNone/>
                      </a:pPr>
                      <a:r>
                        <a:rPr lang="en-US"/>
                        <a:t>Discount</a:t>
                      </a:r>
                      <a:endParaRPr lang="es-AR"/>
                    </a:p>
                  </a:txBody>
                  <a:tcPr/>
                </a:tc>
                <a:extLst>
                  <a:ext uri="{0D108BD9-81ED-4DB2-BD59-A6C34878D82A}">
                    <a16:rowId xmlns:a16="http://schemas.microsoft.com/office/drawing/2014/main" val="3347490388"/>
                  </a:ext>
                </a:extLst>
              </a:tr>
              <a:tr h="376522">
                <a:tc>
                  <a:txBody>
                    <a:bodyPr/>
                    <a:lstStyle/>
                    <a:p>
                      <a:pPr marL="0" lvl="0" indent="0" algn="ctr">
                        <a:buNone/>
                      </a:pPr>
                      <a:r>
                        <a:rPr lang="en-US"/>
                        <a:t>Par Bonds</a:t>
                      </a:r>
                      <a:endParaRPr lang="es-AR"/>
                    </a:p>
                  </a:txBody>
                  <a:tcPr/>
                </a:tc>
                <a:tc>
                  <a:txBody>
                    <a:bodyPr/>
                    <a:lstStyle/>
                    <a:p>
                      <a:pPr marL="0" lvl="0" indent="0" algn="ctr">
                        <a:buNone/>
                      </a:pPr>
                      <a:r>
                        <a:rPr lang="es-ES"/>
                        <a:t>15.000</a:t>
                      </a:r>
                      <a:endParaRPr lang="es-AR"/>
                    </a:p>
                  </a:txBody>
                  <a:tcPr/>
                </a:tc>
                <a:tc>
                  <a:txBody>
                    <a:bodyPr/>
                    <a:lstStyle/>
                    <a:p>
                      <a:pPr marL="0" lvl="0" indent="0" algn="ctr">
                        <a:buNone/>
                      </a:pPr>
                      <a:r>
                        <a:rPr lang="es-ES"/>
                        <a:t>15.000</a:t>
                      </a:r>
                      <a:endParaRPr lang="es-AR"/>
                    </a:p>
                  </a:txBody>
                  <a:tcPr/>
                </a:tc>
                <a:tc>
                  <a:txBody>
                    <a:bodyPr/>
                    <a:lstStyle/>
                    <a:p>
                      <a:pPr marL="0" lvl="0" indent="0" algn="ctr">
                        <a:buNone/>
                      </a:pPr>
                      <a:r>
                        <a:rPr lang="es-ES"/>
                        <a:t>0%</a:t>
                      </a:r>
                      <a:endParaRPr lang="es-AR"/>
                    </a:p>
                  </a:txBody>
                  <a:tcPr/>
                </a:tc>
                <a:extLst>
                  <a:ext uri="{0D108BD9-81ED-4DB2-BD59-A6C34878D82A}">
                    <a16:rowId xmlns:a16="http://schemas.microsoft.com/office/drawing/2014/main" val="3281565935"/>
                  </a:ext>
                </a:extLst>
              </a:tr>
              <a:tr h="267864">
                <a:tc>
                  <a:txBody>
                    <a:bodyPr/>
                    <a:lstStyle/>
                    <a:p>
                      <a:pPr marL="0" lvl="0" indent="0" algn="ctr">
                        <a:buNone/>
                      </a:pPr>
                      <a:r>
                        <a:rPr lang="en-US"/>
                        <a:t>Discount Bonds</a:t>
                      </a:r>
                      <a:endParaRPr lang="es-AR"/>
                    </a:p>
                  </a:txBody>
                  <a:tcPr/>
                </a:tc>
                <a:tc>
                  <a:txBody>
                    <a:bodyPr/>
                    <a:lstStyle/>
                    <a:p>
                      <a:pPr marL="0" lvl="0" indent="0" algn="ctr">
                        <a:buNone/>
                      </a:pPr>
                      <a:r>
                        <a:rPr lang="es-AR" dirty="0"/>
                        <a:t>35.405</a:t>
                      </a:r>
                    </a:p>
                  </a:txBody>
                  <a:tcPr/>
                </a:tc>
                <a:tc>
                  <a:txBody>
                    <a:bodyPr/>
                    <a:lstStyle/>
                    <a:p>
                      <a:pPr marL="0" lvl="0" indent="0" algn="ctr">
                        <a:buNone/>
                      </a:pPr>
                      <a:r>
                        <a:rPr lang="es-AR"/>
                        <a:t>11.932</a:t>
                      </a:r>
                    </a:p>
                  </a:txBody>
                  <a:tcPr/>
                </a:tc>
                <a:tc>
                  <a:txBody>
                    <a:bodyPr/>
                    <a:lstStyle/>
                    <a:p>
                      <a:pPr marL="0" lvl="0" indent="0" algn="ctr">
                        <a:buNone/>
                      </a:pPr>
                      <a:r>
                        <a:rPr lang="es-AR"/>
                        <a:t>-66.3% </a:t>
                      </a:r>
                    </a:p>
                  </a:txBody>
                  <a:tcPr/>
                </a:tc>
                <a:extLst>
                  <a:ext uri="{0D108BD9-81ED-4DB2-BD59-A6C34878D82A}">
                    <a16:rowId xmlns:a16="http://schemas.microsoft.com/office/drawing/2014/main" val="66303260"/>
                  </a:ext>
                </a:extLst>
              </a:tr>
              <a:tr h="267864">
                <a:tc>
                  <a:txBody>
                    <a:bodyPr/>
                    <a:lstStyle/>
                    <a:p>
                      <a:pPr marL="0" lvl="0" indent="0" algn="ctr">
                        <a:buNone/>
                      </a:pPr>
                      <a:r>
                        <a:rPr lang="en-US"/>
                        <a:t>Quasi-par Bonds</a:t>
                      </a:r>
                      <a:endParaRPr lang="es-AR"/>
                    </a:p>
                  </a:txBody>
                  <a:tcPr/>
                </a:tc>
                <a:tc>
                  <a:txBody>
                    <a:bodyPr/>
                    <a:lstStyle/>
                    <a:p>
                      <a:pPr marL="0" lvl="0" indent="0" algn="ctr">
                        <a:buNone/>
                      </a:pPr>
                      <a:r>
                        <a:rPr lang="es-ES"/>
                        <a:t>11.913</a:t>
                      </a:r>
                      <a:endParaRPr lang="es-AR"/>
                    </a:p>
                  </a:txBody>
                  <a:tcPr/>
                </a:tc>
                <a:tc>
                  <a:txBody>
                    <a:bodyPr/>
                    <a:lstStyle/>
                    <a:p>
                      <a:pPr marL="0" lvl="0" indent="0" algn="ctr">
                        <a:buNone/>
                      </a:pPr>
                      <a:r>
                        <a:rPr lang="es-ES"/>
                        <a:t>8.329</a:t>
                      </a:r>
                      <a:endParaRPr lang="es-AR"/>
                    </a:p>
                  </a:txBody>
                  <a:tcPr/>
                </a:tc>
                <a:tc>
                  <a:txBody>
                    <a:bodyPr/>
                    <a:lstStyle/>
                    <a:p>
                      <a:pPr marL="0" lvl="0" indent="0" algn="ctr">
                        <a:buNone/>
                      </a:pPr>
                      <a:r>
                        <a:rPr lang="es-ES"/>
                        <a:t>-30.1%</a:t>
                      </a:r>
                      <a:endParaRPr lang="es-AR"/>
                    </a:p>
                  </a:txBody>
                  <a:tcPr/>
                </a:tc>
                <a:extLst>
                  <a:ext uri="{0D108BD9-81ED-4DB2-BD59-A6C34878D82A}">
                    <a16:rowId xmlns:a16="http://schemas.microsoft.com/office/drawing/2014/main" val="3052458266"/>
                  </a:ext>
                </a:extLst>
              </a:tr>
              <a:tr h="267864">
                <a:tc>
                  <a:txBody>
                    <a:bodyPr/>
                    <a:lstStyle/>
                    <a:p>
                      <a:pPr marL="0" lvl="0" indent="0" algn="ctr">
                        <a:buNone/>
                      </a:pPr>
                      <a:r>
                        <a:rPr lang="es-AR" b="1"/>
                        <a:t>Total</a:t>
                      </a:r>
                    </a:p>
                  </a:txBody>
                  <a:tcPr/>
                </a:tc>
                <a:tc>
                  <a:txBody>
                    <a:bodyPr/>
                    <a:lstStyle/>
                    <a:p>
                      <a:pPr marL="0" lvl="0" indent="0" algn="ctr">
                        <a:buNone/>
                      </a:pPr>
                      <a:r>
                        <a:rPr lang="es-AR" b="1"/>
                        <a:t>62.318</a:t>
                      </a:r>
                    </a:p>
                  </a:txBody>
                  <a:tcPr/>
                </a:tc>
                <a:tc>
                  <a:txBody>
                    <a:bodyPr/>
                    <a:lstStyle/>
                    <a:p>
                      <a:pPr marL="0" lvl="0" indent="0" algn="ctr">
                        <a:buNone/>
                      </a:pPr>
                      <a:r>
                        <a:rPr lang="es-AR" b="1"/>
                        <a:t>35.261</a:t>
                      </a:r>
                    </a:p>
                  </a:txBody>
                  <a:tcPr/>
                </a:tc>
                <a:tc>
                  <a:txBody>
                    <a:bodyPr/>
                    <a:lstStyle/>
                    <a:p>
                      <a:pPr marL="0" lvl="0" indent="0" algn="ctr">
                        <a:buNone/>
                      </a:pPr>
                      <a:r>
                        <a:rPr lang="es-AR" b="1" dirty="0"/>
                        <a:t>-43.4%</a:t>
                      </a:r>
                    </a:p>
                  </a:txBody>
                  <a:tcPr/>
                </a:tc>
                <a:extLst>
                  <a:ext uri="{0D108BD9-81ED-4DB2-BD59-A6C34878D82A}">
                    <a16:rowId xmlns:a16="http://schemas.microsoft.com/office/drawing/2014/main" val="3059334257"/>
                  </a:ext>
                </a:extLst>
              </a:tr>
            </a:tbl>
          </a:graphicData>
        </a:graphic>
      </p:graphicFrame>
      <p:pic>
        <p:nvPicPr>
          <p:cNvPr id="6" name="Imagen 5">
            <a:extLst>
              <a:ext uri="{FF2B5EF4-FFF2-40B4-BE49-F238E27FC236}">
                <a16:creationId xmlns:a16="http://schemas.microsoft.com/office/drawing/2014/main" id="{D9ED5776-C27F-8E8A-F8AE-11CD88734239}"/>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7" name="Imagen 4">
            <a:extLst>
              <a:ext uri="{FF2B5EF4-FFF2-40B4-BE49-F238E27FC236}">
                <a16:creationId xmlns:a16="http://schemas.microsoft.com/office/drawing/2014/main" id="{3904745B-E638-2522-64AE-9FF558C096F8}"/>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0E3FA-3327-4E1C-9D2C-9D84F0BD4571}"/>
              </a:ext>
            </a:extLst>
          </p:cNvPr>
          <p:cNvSpPr txBox="1">
            <a:spLocks noGrp="1"/>
          </p:cNvSpPr>
          <p:nvPr>
            <p:ph type="title"/>
          </p:nvPr>
        </p:nvSpPr>
        <p:spPr>
          <a:xfrm>
            <a:off x="546097" y="937260"/>
            <a:ext cx="11099806" cy="1005840"/>
          </a:xfrm>
        </p:spPr>
        <p:txBody>
          <a:bodyPr>
            <a:normAutofit/>
          </a:bodyPr>
          <a:lstStyle/>
          <a:p>
            <a:pPr lvl="0"/>
            <a:r>
              <a:rPr lang="en-US" sz="3600" dirty="0">
                <a:solidFill>
                  <a:schemeClr val="accent1">
                    <a:lumMod val="75000"/>
                  </a:schemeClr>
                </a:solidFill>
                <a:latin typeface="Arial Black" panose="020B0A04020102020204" pitchFamily="34" charset="0"/>
              </a:rPr>
              <a:t>2004/05 Restructuring and 2010 Reopening</a:t>
            </a:r>
            <a:endParaRPr lang="es-AR" sz="3600" dirty="0">
              <a:solidFill>
                <a:schemeClr val="accent1">
                  <a:lumMod val="75000"/>
                </a:schemeClr>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19C98C21-8C38-4EAD-89AC-FF23A498723A}"/>
              </a:ext>
            </a:extLst>
          </p:cNvPr>
          <p:cNvSpPr txBox="1">
            <a:spLocks noGrp="1"/>
          </p:cNvSpPr>
          <p:nvPr>
            <p:ph idx="1"/>
          </p:nvPr>
        </p:nvSpPr>
        <p:spPr>
          <a:xfrm>
            <a:off x="546097" y="1943100"/>
            <a:ext cx="10515600" cy="3420266"/>
          </a:xfrm>
        </p:spPr>
        <p:txBody>
          <a:bodyPr/>
          <a:lstStyle/>
          <a:p>
            <a:pPr marL="0" lvl="0" indent="0">
              <a:buNone/>
            </a:pPr>
            <a:r>
              <a:rPr lang="en-US" dirty="0">
                <a:solidFill>
                  <a:schemeClr val="accent1">
                    <a:lumMod val="75000"/>
                  </a:schemeClr>
                </a:solidFill>
                <a:latin typeface="Arial Black" panose="020B0A04020102020204" pitchFamily="34" charset="0"/>
              </a:rPr>
              <a:t>Debt balances post-exchange</a:t>
            </a:r>
            <a:endParaRPr lang="es-ES" dirty="0">
              <a:solidFill>
                <a:schemeClr val="accent1">
                  <a:lumMod val="75000"/>
                </a:schemeClr>
              </a:solidFill>
              <a:latin typeface="Arial Black" panose="020B0A04020102020204" pitchFamily="34" charset="0"/>
            </a:endParaRPr>
          </a:p>
          <a:p>
            <a:pPr lvl="0"/>
            <a:endParaRPr lang="es-ES" dirty="0"/>
          </a:p>
          <a:p>
            <a:pPr marL="0" lvl="0" indent="0">
              <a:buNone/>
            </a:pPr>
            <a:endParaRPr lang="es-ES" dirty="0"/>
          </a:p>
          <a:p>
            <a:pPr lvl="0"/>
            <a:endParaRPr lang="es-ES" dirty="0"/>
          </a:p>
        </p:txBody>
      </p:sp>
      <p:graphicFrame>
        <p:nvGraphicFramePr>
          <p:cNvPr id="4" name="Tabla 4">
            <a:extLst>
              <a:ext uri="{FF2B5EF4-FFF2-40B4-BE49-F238E27FC236}">
                <a16:creationId xmlns:a16="http://schemas.microsoft.com/office/drawing/2014/main" id="{8D3B497B-0499-489F-A390-F0566C51885A}"/>
              </a:ext>
            </a:extLst>
          </p:cNvPr>
          <p:cNvGraphicFramePr>
            <a:graphicFrameLocks noGrp="1"/>
          </p:cNvGraphicFramePr>
          <p:nvPr>
            <p:extLst>
              <p:ext uri="{D42A27DB-BD31-4B8C-83A1-F6EECF244321}">
                <p14:modId xmlns:p14="http://schemas.microsoft.com/office/powerpoint/2010/main" val="1940095536"/>
              </p:ext>
            </p:extLst>
          </p:nvPr>
        </p:nvGraphicFramePr>
        <p:xfrm>
          <a:off x="644883" y="2551544"/>
          <a:ext cx="10902233" cy="3431586"/>
        </p:xfrm>
        <a:graphic>
          <a:graphicData uri="http://schemas.openxmlformats.org/drawingml/2006/table">
            <a:tbl>
              <a:tblPr firstRow="1" bandRow="1">
                <a:effectLst/>
                <a:tableStyleId>{5C22544A-7EE6-4342-B048-85BDC9FD1C3A}</a:tableStyleId>
              </a:tblPr>
              <a:tblGrid>
                <a:gridCol w="3982157">
                  <a:extLst>
                    <a:ext uri="{9D8B030D-6E8A-4147-A177-3AD203B41FA5}">
                      <a16:colId xmlns:a16="http://schemas.microsoft.com/office/drawing/2014/main" val="671627417"/>
                    </a:ext>
                  </a:extLst>
                </a:gridCol>
                <a:gridCol w="1286935">
                  <a:extLst>
                    <a:ext uri="{9D8B030D-6E8A-4147-A177-3AD203B41FA5}">
                      <a16:colId xmlns:a16="http://schemas.microsoft.com/office/drawing/2014/main" val="1707320933"/>
                    </a:ext>
                  </a:extLst>
                </a:gridCol>
                <a:gridCol w="1219196">
                  <a:extLst>
                    <a:ext uri="{9D8B030D-6E8A-4147-A177-3AD203B41FA5}">
                      <a16:colId xmlns:a16="http://schemas.microsoft.com/office/drawing/2014/main" val="1547085088"/>
                    </a:ext>
                  </a:extLst>
                </a:gridCol>
                <a:gridCol w="801508">
                  <a:extLst>
                    <a:ext uri="{9D8B030D-6E8A-4147-A177-3AD203B41FA5}">
                      <a16:colId xmlns:a16="http://schemas.microsoft.com/office/drawing/2014/main" val="3867021663"/>
                    </a:ext>
                  </a:extLst>
                </a:gridCol>
                <a:gridCol w="1365958">
                  <a:extLst>
                    <a:ext uri="{9D8B030D-6E8A-4147-A177-3AD203B41FA5}">
                      <a16:colId xmlns:a16="http://schemas.microsoft.com/office/drawing/2014/main" val="1138389304"/>
                    </a:ext>
                  </a:extLst>
                </a:gridCol>
                <a:gridCol w="1343372">
                  <a:extLst>
                    <a:ext uri="{9D8B030D-6E8A-4147-A177-3AD203B41FA5}">
                      <a16:colId xmlns:a16="http://schemas.microsoft.com/office/drawing/2014/main" val="2620196188"/>
                    </a:ext>
                  </a:extLst>
                </a:gridCol>
                <a:gridCol w="903107">
                  <a:extLst>
                    <a:ext uri="{9D8B030D-6E8A-4147-A177-3AD203B41FA5}">
                      <a16:colId xmlns:a16="http://schemas.microsoft.com/office/drawing/2014/main" val="2595522736"/>
                    </a:ext>
                  </a:extLst>
                </a:gridCol>
              </a:tblGrid>
              <a:tr h="321164">
                <a:tc>
                  <a:txBody>
                    <a:bodyPr/>
                    <a:lstStyle/>
                    <a:p>
                      <a:pPr lvl="0" algn="ctr" rtl="0" fontAlgn="ctr"/>
                      <a:endParaRPr lang="es-ES" sz="1800" b="1" i="0" u="none" strike="noStrike">
                        <a:solidFill>
                          <a:srgbClr val="FFFFFF"/>
                        </a:solidFill>
                        <a:latin typeface="Calibri" pitchFamily="34"/>
                      </a:endParaRPr>
                    </a:p>
                  </a:txBody>
                  <a:tcPr marL="0" marR="0" marT="0" marB="0" anchor="ctr"/>
                </a:tc>
                <a:tc gridSpan="3">
                  <a:txBody>
                    <a:bodyPr/>
                    <a:lstStyle/>
                    <a:p>
                      <a:pPr lvl="0" algn="ctr" rtl="0" fontAlgn="ctr"/>
                      <a:r>
                        <a:rPr lang="en-US"/>
                        <a:t>2004/2005 Exchange</a:t>
                      </a:r>
                      <a:endParaRPr lang="es-AR" sz="1800" b="1" i="0" u="none" strike="noStrike">
                        <a:solidFill>
                          <a:srgbClr val="FFFFFF"/>
                        </a:solidFill>
                        <a:latin typeface="Calibri" pitchFamily="34"/>
                      </a:endParaRPr>
                    </a:p>
                  </a:txBody>
                  <a:tcPr marL="0" marR="0" marT="0" marB="0" anchor="ctr"/>
                </a:tc>
                <a:tc hMerge="1">
                  <a:txBody>
                    <a:bodyPr/>
                    <a:lstStyle/>
                    <a:p>
                      <a:endParaRPr lang="es-AR"/>
                    </a:p>
                  </a:txBody>
                  <a:tcPr/>
                </a:tc>
                <a:tc hMerge="1">
                  <a:txBody>
                    <a:bodyPr/>
                    <a:lstStyle/>
                    <a:p>
                      <a:endParaRPr lang="es-AR"/>
                    </a:p>
                  </a:txBody>
                  <a:tcPr/>
                </a:tc>
                <a:tc gridSpan="3">
                  <a:txBody>
                    <a:bodyPr/>
                    <a:lstStyle/>
                    <a:p>
                      <a:pPr lvl="0" algn="ctr" rtl="0" fontAlgn="ctr"/>
                      <a:r>
                        <a:rPr lang="en-US"/>
                        <a:t>2010 Reopening</a:t>
                      </a:r>
                      <a:endParaRPr lang="es-AR" sz="1800" b="1" i="0" u="none" strike="noStrike">
                        <a:solidFill>
                          <a:srgbClr val="FFFFFF"/>
                        </a:solidFill>
                        <a:latin typeface="Calibri" pitchFamily="34"/>
                      </a:endParaRPr>
                    </a:p>
                  </a:txBody>
                  <a:tcPr marL="0" marR="0" marT="0" marB="0" anchor="ct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3108985994"/>
                  </a:ext>
                </a:extLst>
              </a:tr>
              <a:tr h="931563">
                <a:tc>
                  <a:txBody>
                    <a:bodyPr/>
                    <a:lstStyle/>
                    <a:p>
                      <a:pPr lvl="0" algn="ctr" rtl="0" fontAlgn="ctr"/>
                      <a:r>
                        <a:rPr lang="en-US" dirty="0"/>
                        <a:t>Gross balances in millions of USD</a:t>
                      </a:r>
                      <a:endParaRPr lang="es-ES" sz="1800" b="1" i="0" u="none" strike="noStrike" dirty="0">
                        <a:solidFill>
                          <a:srgbClr val="FFFFFF"/>
                        </a:solidFill>
                        <a:latin typeface="Calibri" pitchFamily="34"/>
                      </a:endParaRPr>
                    </a:p>
                  </a:txBody>
                  <a:tcPr marL="0" marR="0" marT="0" marB="0" anchor="ctr"/>
                </a:tc>
                <a:tc>
                  <a:txBody>
                    <a:bodyPr/>
                    <a:lstStyle/>
                    <a:p>
                      <a:pPr lvl="0" algn="ctr" rtl="0" fontAlgn="ctr"/>
                      <a:r>
                        <a:rPr lang="en-US"/>
                        <a:t>Pre-exchange </a:t>
                      </a:r>
                      <a:r>
                        <a:rPr lang="es-AR" sz="1800" u="none" strike="noStrike"/>
                        <a:t>31/12/2004</a:t>
                      </a:r>
                      <a:endParaRPr lang="es-AR" sz="1800" b="1" i="0" u="none" strike="noStrike">
                        <a:solidFill>
                          <a:srgbClr val="FFFFFF"/>
                        </a:solidFill>
                        <a:latin typeface="Calibri" pitchFamily="34"/>
                      </a:endParaRPr>
                    </a:p>
                  </a:txBody>
                  <a:tcPr marL="0" marR="0" marT="0" marB="0" anchor="ctr"/>
                </a:tc>
                <a:tc>
                  <a:txBody>
                    <a:bodyPr/>
                    <a:lstStyle/>
                    <a:p>
                      <a:pPr lvl="0" algn="ctr" rtl="0" fontAlgn="ctr"/>
                      <a:r>
                        <a:rPr lang="en-US"/>
                        <a:t>Post-exchange</a:t>
                      </a:r>
                      <a:r>
                        <a:rPr lang="es-AR" sz="1800" u="none" strike="noStrike"/>
                        <a:t> 30/06/2005</a:t>
                      </a:r>
                      <a:endParaRPr lang="es-AR" sz="1800" b="1" i="0" u="none" strike="noStrike">
                        <a:solidFill>
                          <a:srgbClr val="FFFFFF"/>
                        </a:solidFill>
                        <a:latin typeface="Calibri" pitchFamily="34"/>
                      </a:endParaRPr>
                    </a:p>
                  </a:txBody>
                  <a:tcPr marL="0" marR="0" marT="0" marB="0" anchor="ctr"/>
                </a:tc>
                <a:tc>
                  <a:txBody>
                    <a:bodyPr/>
                    <a:lstStyle/>
                    <a:p>
                      <a:pPr lvl="0" algn="ctr" rtl="0" fontAlgn="ctr"/>
                      <a:r>
                        <a:rPr lang="es-AR" sz="1800" u="none" strike="noStrike"/>
                        <a:t>Var %</a:t>
                      </a:r>
                      <a:endParaRPr lang="es-AR" sz="1800" b="1" i="0" u="none" strike="noStrike">
                        <a:solidFill>
                          <a:srgbClr val="FFFFFF"/>
                        </a:solidFill>
                        <a:latin typeface="Calibri" pitchFamily="34"/>
                      </a:endParaRPr>
                    </a:p>
                  </a:txBody>
                  <a:tcPr marL="0" marR="0" marT="0" marB="0" anchor="ctr"/>
                </a:tc>
                <a:tc>
                  <a:txBody>
                    <a:bodyPr/>
                    <a:lstStyle/>
                    <a:p>
                      <a:pPr lvl="0" algn="ctr" rtl="0" fontAlgn="ctr"/>
                      <a:r>
                        <a:rPr lang="en-US"/>
                        <a:t>Pre-exchange</a:t>
                      </a:r>
                      <a:r>
                        <a:rPr lang="es-AR" sz="1800" u="none" strike="noStrike"/>
                        <a:t> 31/12/2009</a:t>
                      </a:r>
                      <a:endParaRPr lang="es-AR" sz="1800" b="1" i="0" u="none" strike="noStrike">
                        <a:solidFill>
                          <a:srgbClr val="FFFFFF"/>
                        </a:solidFill>
                        <a:latin typeface="Calibri" pitchFamily="34"/>
                      </a:endParaRPr>
                    </a:p>
                  </a:txBody>
                  <a:tcPr marL="0" marR="0" marT="0" marB="0" anchor="ctr"/>
                </a:tc>
                <a:tc>
                  <a:txBody>
                    <a:bodyPr/>
                    <a:lstStyle/>
                    <a:p>
                      <a:pPr lvl="0" algn="ctr" rtl="0" fontAlgn="ctr"/>
                      <a:r>
                        <a:rPr lang="en-US"/>
                        <a:t>Post-exchange </a:t>
                      </a:r>
                      <a:r>
                        <a:rPr lang="es-AR" sz="1800" u="none" strike="noStrike"/>
                        <a:t>31/12/2010</a:t>
                      </a:r>
                      <a:endParaRPr lang="es-AR" sz="1800" b="1" i="0" u="none" strike="noStrike">
                        <a:solidFill>
                          <a:srgbClr val="FFFFFF"/>
                        </a:solidFill>
                        <a:latin typeface="Calibri" pitchFamily="34"/>
                      </a:endParaRPr>
                    </a:p>
                  </a:txBody>
                  <a:tcPr marL="0" marR="0" marT="0" marB="0" anchor="ctr"/>
                </a:tc>
                <a:tc>
                  <a:txBody>
                    <a:bodyPr/>
                    <a:lstStyle/>
                    <a:p>
                      <a:pPr lvl="0" algn="ctr" rtl="0" fontAlgn="ctr"/>
                      <a:r>
                        <a:rPr lang="es-AR" sz="1800" u="none" strike="noStrike"/>
                        <a:t>Var %</a:t>
                      </a:r>
                      <a:endParaRPr lang="es-AR" sz="1800" b="1" i="0" u="none" strike="noStrike">
                        <a:solidFill>
                          <a:srgbClr val="FFFFFF"/>
                        </a:solidFill>
                        <a:latin typeface="Calibri" pitchFamily="34"/>
                      </a:endParaRPr>
                    </a:p>
                  </a:txBody>
                  <a:tcPr marL="0" marR="0" marT="0" marB="0" anchor="ctr"/>
                </a:tc>
                <a:extLst>
                  <a:ext uri="{0D108BD9-81ED-4DB2-BD59-A6C34878D82A}">
                    <a16:rowId xmlns:a16="http://schemas.microsoft.com/office/drawing/2014/main" val="1151086737"/>
                  </a:ext>
                </a:extLst>
              </a:tr>
              <a:tr h="232888">
                <a:tc>
                  <a:txBody>
                    <a:bodyPr/>
                    <a:lstStyle/>
                    <a:p>
                      <a:pPr lvl="0" algn="ctr" rtl="0" fontAlgn="ctr"/>
                      <a:r>
                        <a:rPr lang="en-US"/>
                        <a:t>Public debt stock</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191.296</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126.466</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-34%</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147.119</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164.330</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12%</a:t>
                      </a:r>
                      <a:endParaRPr lang="es-AR" sz="1800" b="0" i="0" u="none" strike="noStrike">
                        <a:solidFill>
                          <a:srgbClr val="000000"/>
                        </a:solidFill>
                        <a:latin typeface="Calibri" pitchFamily="34"/>
                      </a:endParaRPr>
                    </a:p>
                  </a:txBody>
                  <a:tcPr marL="0" marR="0" marT="0" marB="0" anchor="ctr"/>
                </a:tc>
                <a:extLst>
                  <a:ext uri="{0D108BD9-81ED-4DB2-BD59-A6C34878D82A}">
                    <a16:rowId xmlns:a16="http://schemas.microsoft.com/office/drawing/2014/main" val="2855757368"/>
                  </a:ext>
                </a:extLst>
              </a:tr>
              <a:tr h="465777">
                <a:tc>
                  <a:txBody>
                    <a:bodyPr/>
                    <a:lstStyle/>
                    <a:p>
                      <a:pPr lvl="0" algn="ctr" rtl="0" fontAlgn="ctr"/>
                      <a:r>
                        <a:rPr lang="en-US"/>
                        <a:t>In normal payment situation</a:t>
                      </a:r>
                      <a:endParaRPr lang="es-ES" sz="1800" b="1"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80.928</a:t>
                      </a:r>
                      <a:endParaRPr lang="es-AR" sz="1800" b="1"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119.130</a:t>
                      </a:r>
                      <a:endParaRPr lang="es-AR" sz="1800" b="1"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47.20%</a:t>
                      </a:r>
                      <a:endParaRPr lang="es-AR" sz="1800" b="1"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140.399</a:t>
                      </a:r>
                      <a:endParaRPr lang="es-AR" sz="1800" b="1"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157.582</a:t>
                      </a:r>
                      <a:endParaRPr lang="es-AR" sz="1800" b="1"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12.24%</a:t>
                      </a:r>
                      <a:endParaRPr lang="es-AR" sz="1800" b="1" i="0" u="none" strike="noStrike">
                        <a:solidFill>
                          <a:srgbClr val="000000"/>
                        </a:solidFill>
                        <a:latin typeface="Calibri" pitchFamily="34"/>
                      </a:endParaRPr>
                    </a:p>
                  </a:txBody>
                  <a:tcPr marL="0" marR="0" marT="0" marB="0" anchor="ctr"/>
                </a:tc>
                <a:extLst>
                  <a:ext uri="{0D108BD9-81ED-4DB2-BD59-A6C34878D82A}">
                    <a16:rowId xmlns:a16="http://schemas.microsoft.com/office/drawing/2014/main" val="2594792586"/>
                  </a:ext>
                </a:extLst>
              </a:tr>
              <a:tr h="465777">
                <a:tc>
                  <a:txBody>
                    <a:bodyPr/>
                    <a:lstStyle/>
                    <a:p>
                      <a:pPr lvl="0" algn="ctr" rtl="0" fontAlgn="ctr"/>
                      <a:r>
                        <a:rPr lang="en-US"/>
                        <a:t>Debt in deferred payment status</a:t>
                      </a:r>
                      <a:endParaRPr lang="es-ES"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65.038</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 </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 </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475.9</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6.748</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1318%</a:t>
                      </a:r>
                      <a:endParaRPr lang="es-AR" sz="1800" b="0" i="0" u="none" strike="noStrike">
                        <a:solidFill>
                          <a:srgbClr val="000000"/>
                        </a:solidFill>
                        <a:latin typeface="Calibri" pitchFamily="34"/>
                      </a:endParaRPr>
                    </a:p>
                  </a:txBody>
                  <a:tcPr marL="0" marR="0" marT="0" marB="0" anchor="ctr"/>
                </a:tc>
                <a:extLst>
                  <a:ext uri="{0D108BD9-81ED-4DB2-BD59-A6C34878D82A}">
                    <a16:rowId xmlns:a16="http://schemas.microsoft.com/office/drawing/2014/main" val="4027017252"/>
                  </a:ext>
                </a:extLst>
              </a:tr>
              <a:tr h="698665">
                <a:tc>
                  <a:txBody>
                    <a:bodyPr/>
                    <a:lstStyle/>
                    <a:p>
                      <a:pPr lvl="0" algn="ctr" rtl="0" fontAlgn="ctr"/>
                      <a:r>
                        <a:rPr lang="en-US"/>
                        <a:t>Debt pending restructuring</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 </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23.381</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 </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29.808</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11.218</a:t>
                      </a:r>
                      <a:endParaRPr lang="es-AR" sz="1800" b="0" i="0" u="none" strike="noStrike">
                        <a:solidFill>
                          <a:srgbClr val="000000"/>
                        </a:solidFill>
                        <a:latin typeface="Calibri" pitchFamily="34"/>
                      </a:endParaRPr>
                    </a:p>
                  </a:txBody>
                  <a:tcPr marL="0" marR="0" marT="0" marB="0" anchor="ctr"/>
                </a:tc>
                <a:tc>
                  <a:txBody>
                    <a:bodyPr/>
                    <a:lstStyle/>
                    <a:p>
                      <a:pPr lvl="0" algn="ctr" rtl="0" fontAlgn="ctr"/>
                      <a:r>
                        <a:rPr lang="es-AR" sz="1800" u="none" strike="noStrike"/>
                        <a:t>-62.36%</a:t>
                      </a:r>
                      <a:endParaRPr lang="es-AR" sz="1800" b="0" i="0" u="none" strike="noStrike">
                        <a:solidFill>
                          <a:srgbClr val="000000"/>
                        </a:solidFill>
                        <a:latin typeface="Calibri" pitchFamily="34"/>
                      </a:endParaRPr>
                    </a:p>
                  </a:txBody>
                  <a:tcPr marL="0" marR="0" marT="0" marB="0" anchor="ctr"/>
                </a:tc>
                <a:extLst>
                  <a:ext uri="{0D108BD9-81ED-4DB2-BD59-A6C34878D82A}">
                    <a16:rowId xmlns:a16="http://schemas.microsoft.com/office/drawing/2014/main" val="1845845648"/>
                  </a:ext>
                </a:extLst>
              </a:tr>
              <a:tr h="232888">
                <a:tc>
                  <a:txBody>
                    <a:bodyPr/>
                    <a:lstStyle/>
                    <a:p>
                      <a:pPr lvl="0" algn="l" fontAlgn="b"/>
                      <a:r>
                        <a:rPr lang="en-US" sz="1400" dirty="0"/>
                        <a:t>Source: Fiscal Bulletin</a:t>
                      </a:r>
                      <a:endParaRPr lang="es-AR" sz="1400" b="0" i="1" u="none" strike="noStrike" dirty="0">
                        <a:solidFill>
                          <a:srgbClr val="000000"/>
                        </a:solidFill>
                        <a:latin typeface="Calibri" pitchFamily="34"/>
                      </a:endParaRPr>
                    </a:p>
                  </a:txBody>
                  <a:tcPr marL="0" marR="0" marT="0" marB="0" anchor="b"/>
                </a:tc>
                <a:tc>
                  <a:txBody>
                    <a:bodyPr/>
                    <a:lstStyle/>
                    <a:p>
                      <a:pPr lvl="0" algn="l" fontAlgn="b"/>
                      <a:endParaRPr lang="es-AR" sz="1800" b="0" i="0" u="none" strike="noStrike">
                        <a:solidFill>
                          <a:srgbClr val="000000"/>
                        </a:solidFill>
                        <a:latin typeface="Calibri" pitchFamily="34"/>
                      </a:endParaRPr>
                    </a:p>
                  </a:txBody>
                  <a:tcPr marL="0" marR="0" marT="0" marB="0" anchor="b"/>
                </a:tc>
                <a:tc>
                  <a:txBody>
                    <a:bodyPr/>
                    <a:lstStyle/>
                    <a:p>
                      <a:pPr lvl="0" algn="l" fontAlgn="b"/>
                      <a:endParaRPr lang="es-AR" sz="1800" b="0" i="0" u="none" strike="noStrike">
                        <a:solidFill>
                          <a:srgbClr val="000000"/>
                        </a:solidFill>
                        <a:latin typeface="Calibri" pitchFamily="34"/>
                      </a:endParaRPr>
                    </a:p>
                  </a:txBody>
                  <a:tcPr marL="0" marR="0" marT="0" marB="0" anchor="b"/>
                </a:tc>
                <a:tc>
                  <a:txBody>
                    <a:bodyPr/>
                    <a:lstStyle/>
                    <a:p>
                      <a:pPr lvl="0" algn="l" fontAlgn="b"/>
                      <a:endParaRPr lang="es-AR" sz="1800" b="0" i="0" u="none" strike="noStrike">
                        <a:solidFill>
                          <a:srgbClr val="000000"/>
                        </a:solidFill>
                        <a:latin typeface="Calibri" pitchFamily="34"/>
                      </a:endParaRPr>
                    </a:p>
                  </a:txBody>
                  <a:tcPr marL="0" marR="0" marT="0" marB="0" anchor="b"/>
                </a:tc>
                <a:tc>
                  <a:txBody>
                    <a:bodyPr/>
                    <a:lstStyle/>
                    <a:p>
                      <a:pPr lvl="0" algn="l" fontAlgn="b"/>
                      <a:endParaRPr lang="es-AR" sz="1800" b="0" i="0" u="none" strike="noStrike">
                        <a:solidFill>
                          <a:srgbClr val="000000"/>
                        </a:solidFill>
                        <a:latin typeface="Calibri" pitchFamily="34"/>
                      </a:endParaRPr>
                    </a:p>
                  </a:txBody>
                  <a:tcPr marL="0" marR="0" marT="0" marB="0" anchor="b"/>
                </a:tc>
                <a:tc>
                  <a:txBody>
                    <a:bodyPr/>
                    <a:lstStyle/>
                    <a:p>
                      <a:pPr lvl="0" algn="l" fontAlgn="b"/>
                      <a:endParaRPr lang="es-AR" sz="1800" b="0" i="0" u="none" strike="noStrike">
                        <a:solidFill>
                          <a:srgbClr val="000000"/>
                        </a:solidFill>
                        <a:latin typeface="Calibri" pitchFamily="34"/>
                      </a:endParaRPr>
                    </a:p>
                  </a:txBody>
                  <a:tcPr marL="0" marR="0" marT="0" marB="0" anchor="b"/>
                </a:tc>
                <a:tc>
                  <a:txBody>
                    <a:bodyPr/>
                    <a:lstStyle/>
                    <a:p>
                      <a:pPr lvl="0" algn="l" fontAlgn="b"/>
                      <a:endParaRPr lang="es-AR" sz="1800" b="0" i="0" u="none" strike="noStrike" dirty="0">
                        <a:solidFill>
                          <a:srgbClr val="000000"/>
                        </a:solidFill>
                        <a:latin typeface="Calibri" pitchFamily="34"/>
                      </a:endParaRPr>
                    </a:p>
                  </a:txBody>
                  <a:tcPr marL="0" marR="0" marT="0" marB="0" anchor="b"/>
                </a:tc>
                <a:extLst>
                  <a:ext uri="{0D108BD9-81ED-4DB2-BD59-A6C34878D82A}">
                    <a16:rowId xmlns:a16="http://schemas.microsoft.com/office/drawing/2014/main" val="1033802866"/>
                  </a:ext>
                </a:extLst>
              </a:tr>
            </a:tbl>
          </a:graphicData>
        </a:graphic>
      </p:graphicFrame>
      <p:pic>
        <p:nvPicPr>
          <p:cNvPr id="5" name="Imagen 4">
            <a:extLst>
              <a:ext uri="{FF2B5EF4-FFF2-40B4-BE49-F238E27FC236}">
                <a16:creationId xmlns:a16="http://schemas.microsoft.com/office/drawing/2014/main" id="{B5CC1BB4-3020-3142-161F-4A3B3D138A09}"/>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6" name="Imagen 4">
            <a:extLst>
              <a:ext uri="{FF2B5EF4-FFF2-40B4-BE49-F238E27FC236}">
                <a16:creationId xmlns:a16="http://schemas.microsoft.com/office/drawing/2014/main" id="{1F944632-85A7-A538-6E18-764FA9EF4460}"/>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67F21-7951-454D-BF7F-46E454396F93}"/>
              </a:ext>
            </a:extLst>
          </p:cNvPr>
          <p:cNvSpPr txBox="1">
            <a:spLocks noGrp="1"/>
          </p:cNvSpPr>
          <p:nvPr>
            <p:ph type="title"/>
          </p:nvPr>
        </p:nvSpPr>
        <p:spPr>
          <a:xfrm>
            <a:off x="998223" y="2552346"/>
            <a:ext cx="10515600" cy="1325559"/>
          </a:xfrm>
        </p:spPr>
        <p:txBody>
          <a:bodyPr>
            <a:normAutofit fontScale="90000"/>
          </a:bodyPr>
          <a:lstStyle/>
          <a:p>
            <a:pPr lvl="0"/>
            <a:r>
              <a:rPr lang="es-ES" b="1" dirty="0" err="1">
                <a:solidFill>
                  <a:schemeClr val="accent1">
                    <a:lumMod val="75000"/>
                  </a:schemeClr>
                </a:solidFill>
                <a:latin typeface="Arial Black" panose="020B0A04020102020204" pitchFamily="34" charset="0"/>
              </a:rPr>
              <a:t>Last</a:t>
            </a:r>
            <a:r>
              <a:rPr lang="es-ES" b="1" dirty="0">
                <a:solidFill>
                  <a:schemeClr val="accent1">
                    <a:lumMod val="75000"/>
                  </a:schemeClr>
                </a:solidFill>
                <a:latin typeface="Arial Black" panose="020B0A04020102020204" pitchFamily="34" charset="0"/>
              </a:rPr>
              <a:t> AGN </a:t>
            </a:r>
            <a:r>
              <a:rPr lang="es-ES" b="1" dirty="0" err="1">
                <a:solidFill>
                  <a:schemeClr val="accent1">
                    <a:lumMod val="75000"/>
                  </a:schemeClr>
                </a:solidFill>
                <a:latin typeface="Arial Black" panose="020B0A04020102020204" pitchFamily="34" charset="0"/>
              </a:rPr>
              <a:t>Report</a:t>
            </a:r>
            <a:r>
              <a:rPr lang="es-ES" b="1" dirty="0">
                <a:solidFill>
                  <a:schemeClr val="accent1">
                    <a:lumMod val="75000"/>
                  </a:schemeClr>
                </a:solidFill>
                <a:latin typeface="Arial Black" panose="020B0A04020102020204" pitchFamily="34" charset="0"/>
              </a:rPr>
              <a:t> </a:t>
            </a:r>
            <a:r>
              <a:rPr lang="es-ES" b="1" dirty="0" err="1">
                <a:solidFill>
                  <a:schemeClr val="accent1">
                    <a:lumMod val="75000"/>
                  </a:schemeClr>
                </a:solidFill>
                <a:latin typeface="Arial Black" panose="020B0A04020102020204" pitchFamily="34" charset="0"/>
              </a:rPr>
              <a:t>on</a:t>
            </a:r>
            <a:r>
              <a:rPr lang="es-ES" b="1" dirty="0">
                <a:solidFill>
                  <a:schemeClr val="accent1">
                    <a:lumMod val="75000"/>
                  </a:schemeClr>
                </a:solidFill>
                <a:latin typeface="Arial Black" panose="020B0A04020102020204" pitchFamily="34" charset="0"/>
              </a:rPr>
              <a:t>  </a:t>
            </a:r>
            <a:br>
              <a:rPr lang="es-ES" b="1" dirty="0">
                <a:solidFill>
                  <a:schemeClr val="accent1">
                    <a:lumMod val="75000"/>
                  </a:schemeClr>
                </a:solidFill>
                <a:latin typeface="Arial Black" panose="020B0A04020102020204" pitchFamily="34" charset="0"/>
              </a:rPr>
            </a:br>
            <a:r>
              <a:rPr lang="en-US" b="1" dirty="0">
                <a:solidFill>
                  <a:schemeClr val="accent1">
                    <a:lumMod val="75000"/>
                  </a:schemeClr>
                </a:solidFill>
                <a:latin typeface="Arial Black" panose="020B0A04020102020204" pitchFamily="34" charset="0"/>
              </a:rPr>
              <a:t>Public debt restructuring under foreign legislation (2020)</a:t>
            </a:r>
            <a:br>
              <a:rPr lang="en-US" b="1" dirty="0">
                <a:solidFill>
                  <a:schemeClr val="accent1">
                    <a:lumMod val="75000"/>
                  </a:schemeClr>
                </a:solidFill>
                <a:latin typeface="Arial Black" panose="020B0A04020102020204" pitchFamily="34" charset="0"/>
              </a:rPr>
            </a:br>
            <a:br>
              <a:rPr lang="en-US" b="1" dirty="0">
                <a:solidFill>
                  <a:schemeClr val="accent1">
                    <a:lumMod val="75000"/>
                  </a:schemeClr>
                </a:solidFill>
                <a:latin typeface="Arial Black" panose="020B0A04020102020204" pitchFamily="34" charset="0"/>
              </a:rPr>
            </a:br>
            <a:r>
              <a:rPr kumimoji="0" lang="en-US" sz="3200" b="0" i="0" u="none" strike="noStrike" kern="1200" cap="none" spc="0" normalizeH="0" baseline="0" noProof="0" dirty="0">
                <a:ln>
                  <a:noFill/>
                </a:ln>
                <a:solidFill>
                  <a:srgbClr val="000000"/>
                </a:solidFill>
                <a:effectLst/>
                <a:uLnTx/>
                <a:uFillTx/>
                <a:latin typeface="Calibri Light"/>
                <a:hlinkClick r:id="rId2"/>
              </a:rPr>
              <a:t>https://www.agn.gob.ar/informes/Informe-54-2025</a:t>
            </a:r>
            <a:endParaRPr lang="es-AR" dirty="0">
              <a:solidFill>
                <a:schemeClr val="accent1">
                  <a:lumMod val="75000"/>
                </a:schemeClr>
              </a:solidFill>
              <a:latin typeface="Arial Black" panose="020B0A04020102020204" pitchFamily="34" charset="0"/>
            </a:endParaRPr>
          </a:p>
        </p:txBody>
      </p:sp>
      <p:pic>
        <p:nvPicPr>
          <p:cNvPr id="3" name="Imagen 2">
            <a:extLst>
              <a:ext uri="{FF2B5EF4-FFF2-40B4-BE49-F238E27FC236}">
                <a16:creationId xmlns:a16="http://schemas.microsoft.com/office/drawing/2014/main" id="{499D4B2F-C55C-AE74-7A20-F7E2CA51FE9C}"/>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4" name="Imagen 4">
            <a:extLst>
              <a:ext uri="{FF2B5EF4-FFF2-40B4-BE49-F238E27FC236}">
                <a16:creationId xmlns:a16="http://schemas.microsoft.com/office/drawing/2014/main" id="{2C368B7B-7F3D-9E79-EDEE-DEE00042FA95}"/>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867281" y="949938"/>
            <a:ext cx="3948385" cy="5112458"/>
            <a:chOff x="0" y="-28575"/>
            <a:chExt cx="7896769" cy="10224916"/>
          </a:xfrm>
        </p:grpSpPr>
        <p:sp>
          <p:nvSpPr>
            <p:cNvPr id="4" name="Freeform 4"/>
            <p:cNvSpPr/>
            <p:nvPr/>
          </p:nvSpPr>
          <p:spPr>
            <a:xfrm>
              <a:off x="0" y="1490287"/>
              <a:ext cx="7896769" cy="8706054"/>
            </a:xfrm>
            <a:custGeom>
              <a:avLst/>
              <a:gdLst/>
              <a:ahLst/>
              <a:cxnLst/>
              <a:rect l="l" t="t" r="r" b="b"/>
              <a:pathLst>
                <a:path w="7896769" h="8706054">
                  <a:moveTo>
                    <a:pt x="0" y="0"/>
                  </a:moveTo>
                  <a:lnTo>
                    <a:pt x="7896769" y="0"/>
                  </a:lnTo>
                  <a:lnTo>
                    <a:pt x="7896769" y="8706054"/>
                  </a:lnTo>
                  <a:lnTo>
                    <a:pt x="0" y="8706054"/>
                  </a:lnTo>
                  <a:lnTo>
                    <a:pt x="0" y="0"/>
                  </a:lnTo>
                  <a:close/>
                </a:path>
              </a:pathLst>
            </a:custGeom>
            <a:blipFill>
              <a:blip r:embed="rId3"/>
              <a:stretch>
                <a:fillRect l="-2357" t="-7874" r="-2357"/>
              </a:stretch>
            </a:blipFill>
          </p:spPr>
          <p:txBody>
            <a:bodyPr/>
            <a:lstStyle/>
            <a:p>
              <a:endParaRPr lang="es-AR"/>
            </a:p>
          </p:txBody>
        </p:sp>
        <p:sp>
          <p:nvSpPr>
            <p:cNvPr id="5" name="TextBox 5"/>
            <p:cNvSpPr txBox="1"/>
            <p:nvPr/>
          </p:nvSpPr>
          <p:spPr>
            <a:xfrm>
              <a:off x="0" y="-28575"/>
              <a:ext cx="5071757" cy="905120"/>
            </a:xfrm>
            <a:prstGeom prst="rect">
              <a:avLst/>
            </a:prstGeom>
          </p:spPr>
          <p:txBody>
            <a:bodyPr lIns="0" tIns="0" rIns="0" bIns="0" rtlCol="0" anchor="t">
              <a:spAutoFit/>
            </a:bodyPr>
            <a:lstStyle/>
            <a:p>
              <a:pPr>
                <a:lnSpc>
                  <a:spcPts val="1243"/>
                </a:lnSpc>
              </a:pPr>
              <a:r>
                <a:rPr lang="en-US" sz="888" b="1" dirty="0">
                  <a:solidFill>
                    <a:srgbClr val="000000"/>
                  </a:solidFill>
                  <a:latin typeface="Open Sans Bold"/>
                  <a:ea typeface="Open Sans Bold"/>
                  <a:cs typeface="Open Sans Bold"/>
                  <a:sym typeface="Open Sans Bold"/>
                </a:rPr>
                <a:t>Amount of </a:t>
              </a:r>
              <a:r>
                <a:rPr lang="en-US" sz="888" b="1" dirty="0" err="1">
                  <a:solidFill>
                    <a:srgbClr val="000000"/>
                  </a:solidFill>
                  <a:latin typeface="Open Sans Bold"/>
                  <a:ea typeface="Open Sans Bold"/>
                  <a:cs typeface="Open Sans Bold"/>
                  <a:sym typeface="Open Sans Bold"/>
                </a:rPr>
                <a:t>elegible</a:t>
              </a:r>
              <a:r>
                <a:rPr lang="en-US" sz="888" b="1" dirty="0">
                  <a:solidFill>
                    <a:srgbClr val="000000"/>
                  </a:solidFill>
                  <a:latin typeface="Open Sans Bold"/>
                  <a:ea typeface="Open Sans Bold"/>
                  <a:cs typeface="Open Sans Bold"/>
                  <a:sym typeface="Open Sans Bold"/>
                </a:rPr>
                <a:t> securities exchanged in Millions of Dollars </a:t>
              </a:r>
            </a:p>
            <a:p>
              <a:pPr>
                <a:lnSpc>
                  <a:spcPts val="1243"/>
                </a:lnSpc>
              </a:pPr>
              <a:r>
                <a:rPr lang="en-US" sz="888" b="1" dirty="0">
                  <a:solidFill>
                    <a:srgbClr val="000000"/>
                  </a:solidFill>
                  <a:latin typeface="Open Sans Bold"/>
                  <a:ea typeface="Open Sans Bold"/>
                  <a:cs typeface="Open Sans Bold"/>
                  <a:sym typeface="Open Sans Bold"/>
                </a:rPr>
                <a:t> </a:t>
              </a:r>
            </a:p>
          </p:txBody>
        </p:sp>
      </p:grpSp>
      <p:sp>
        <p:nvSpPr>
          <p:cNvPr id="6" name="Freeform 6"/>
          <p:cNvSpPr/>
          <p:nvPr/>
        </p:nvSpPr>
        <p:spPr>
          <a:xfrm>
            <a:off x="351155" y="1559224"/>
            <a:ext cx="1181328" cy="751754"/>
          </a:xfrm>
          <a:custGeom>
            <a:avLst/>
            <a:gdLst/>
            <a:ahLst/>
            <a:cxnLst/>
            <a:rect l="l" t="t" r="r" b="b"/>
            <a:pathLst>
              <a:path w="1771992" h="1127631">
                <a:moveTo>
                  <a:pt x="0" y="0"/>
                </a:moveTo>
                <a:lnTo>
                  <a:pt x="1771992" y="0"/>
                </a:lnTo>
                <a:lnTo>
                  <a:pt x="1771992" y="1127632"/>
                </a:lnTo>
                <a:lnTo>
                  <a:pt x="0" y="1127632"/>
                </a:lnTo>
                <a:lnTo>
                  <a:pt x="0" y="0"/>
                </a:lnTo>
                <a:close/>
              </a:path>
            </a:pathLst>
          </a:custGeom>
          <a:blipFill>
            <a:blip r:embed="rId4"/>
            <a:stretch>
              <a:fillRect/>
            </a:stretch>
          </a:blipFill>
        </p:spPr>
        <p:txBody>
          <a:bodyPr/>
          <a:lstStyle/>
          <a:p>
            <a:endParaRPr lang="es-AR" dirty="0">
              <a:latin typeface="Arial" panose="020B0604020202020204" pitchFamily="34" charset="0"/>
              <a:cs typeface="Arial" panose="020B0604020202020204" pitchFamily="34" charset="0"/>
            </a:endParaRPr>
          </a:p>
        </p:txBody>
      </p:sp>
      <p:sp>
        <p:nvSpPr>
          <p:cNvPr id="7" name="Freeform 7"/>
          <p:cNvSpPr/>
          <p:nvPr/>
        </p:nvSpPr>
        <p:spPr>
          <a:xfrm>
            <a:off x="10335784" y="1470285"/>
            <a:ext cx="1170417" cy="737363"/>
          </a:xfrm>
          <a:custGeom>
            <a:avLst/>
            <a:gdLst/>
            <a:ahLst/>
            <a:cxnLst/>
            <a:rect l="l" t="t" r="r" b="b"/>
            <a:pathLst>
              <a:path w="1755625" h="1106044">
                <a:moveTo>
                  <a:pt x="0" y="0"/>
                </a:moveTo>
                <a:lnTo>
                  <a:pt x="1755625" y="0"/>
                </a:lnTo>
                <a:lnTo>
                  <a:pt x="1755625" y="1106043"/>
                </a:lnTo>
                <a:lnTo>
                  <a:pt x="0" y="1106043"/>
                </a:lnTo>
                <a:lnTo>
                  <a:pt x="0" y="0"/>
                </a:lnTo>
                <a:close/>
              </a:path>
            </a:pathLst>
          </a:custGeom>
          <a:blipFill>
            <a:blip r:embed="rId5"/>
            <a:stretch>
              <a:fillRect/>
            </a:stretch>
          </a:blipFill>
        </p:spPr>
        <p:txBody>
          <a:bodyPr/>
          <a:lstStyle/>
          <a:p>
            <a:endParaRPr lang="es-AR"/>
          </a:p>
        </p:txBody>
      </p:sp>
      <p:sp>
        <p:nvSpPr>
          <p:cNvPr id="8" name="Freeform 8"/>
          <p:cNvSpPr/>
          <p:nvPr/>
        </p:nvSpPr>
        <p:spPr>
          <a:xfrm>
            <a:off x="6272947" y="6062396"/>
            <a:ext cx="5233253" cy="640101"/>
          </a:xfrm>
          <a:custGeom>
            <a:avLst/>
            <a:gdLst/>
            <a:ahLst/>
            <a:cxnLst/>
            <a:rect l="l" t="t" r="r" b="b"/>
            <a:pathLst>
              <a:path w="7849880" h="960151">
                <a:moveTo>
                  <a:pt x="0" y="0"/>
                </a:moveTo>
                <a:lnTo>
                  <a:pt x="7849880" y="0"/>
                </a:lnTo>
                <a:lnTo>
                  <a:pt x="7849880" y="960151"/>
                </a:lnTo>
                <a:lnTo>
                  <a:pt x="0" y="960151"/>
                </a:lnTo>
                <a:lnTo>
                  <a:pt x="0" y="0"/>
                </a:lnTo>
                <a:close/>
              </a:path>
            </a:pathLst>
          </a:custGeom>
          <a:blipFill>
            <a:blip r:embed="rId6"/>
            <a:stretch>
              <a:fillRect/>
            </a:stretch>
          </a:blipFill>
        </p:spPr>
        <p:txBody>
          <a:bodyPr/>
          <a:lstStyle/>
          <a:p>
            <a:endParaRPr lang="es-AR"/>
          </a:p>
        </p:txBody>
      </p:sp>
      <p:sp>
        <p:nvSpPr>
          <p:cNvPr id="9" name="Freeform 9"/>
          <p:cNvSpPr/>
          <p:nvPr/>
        </p:nvSpPr>
        <p:spPr>
          <a:xfrm>
            <a:off x="1536307" y="5971403"/>
            <a:ext cx="3913133" cy="822087"/>
          </a:xfrm>
          <a:custGeom>
            <a:avLst/>
            <a:gdLst/>
            <a:ahLst/>
            <a:cxnLst/>
            <a:rect l="l" t="t" r="r" b="b"/>
            <a:pathLst>
              <a:path w="5869699" h="1233130">
                <a:moveTo>
                  <a:pt x="0" y="0"/>
                </a:moveTo>
                <a:lnTo>
                  <a:pt x="5869699" y="0"/>
                </a:lnTo>
                <a:lnTo>
                  <a:pt x="5869699" y="1233130"/>
                </a:lnTo>
                <a:lnTo>
                  <a:pt x="0" y="1233130"/>
                </a:lnTo>
                <a:lnTo>
                  <a:pt x="0" y="0"/>
                </a:lnTo>
                <a:close/>
              </a:path>
            </a:pathLst>
          </a:custGeom>
          <a:blipFill>
            <a:blip r:embed="rId7"/>
            <a:stretch>
              <a:fillRect/>
            </a:stretch>
          </a:blipFill>
        </p:spPr>
        <p:txBody>
          <a:bodyPr/>
          <a:lstStyle/>
          <a:p>
            <a:endParaRPr lang="es-AR"/>
          </a:p>
        </p:txBody>
      </p:sp>
      <p:sp>
        <p:nvSpPr>
          <p:cNvPr id="10" name="Freeform 10"/>
          <p:cNvSpPr/>
          <p:nvPr/>
        </p:nvSpPr>
        <p:spPr>
          <a:xfrm>
            <a:off x="9731973" y="185919"/>
            <a:ext cx="1774227" cy="499881"/>
          </a:xfrm>
          <a:custGeom>
            <a:avLst/>
            <a:gdLst/>
            <a:ahLst/>
            <a:cxnLst/>
            <a:rect l="l" t="t" r="r" b="b"/>
            <a:pathLst>
              <a:path w="2661341" h="749822">
                <a:moveTo>
                  <a:pt x="0" y="0"/>
                </a:moveTo>
                <a:lnTo>
                  <a:pt x="2661341" y="0"/>
                </a:lnTo>
                <a:lnTo>
                  <a:pt x="2661341" y="749822"/>
                </a:lnTo>
                <a:lnTo>
                  <a:pt x="0" y="749822"/>
                </a:lnTo>
                <a:lnTo>
                  <a:pt x="0" y="0"/>
                </a:lnTo>
                <a:close/>
              </a:path>
            </a:pathLst>
          </a:custGeom>
          <a:blipFill>
            <a:blip r:embed="rId8"/>
            <a:stretch>
              <a:fillRect/>
            </a:stretch>
          </a:blipFill>
        </p:spPr>
        <p:txBody>
          <a:bodyPr/>
          <a:lstStyle/>
          <a:p>
            <a:endParaRPr lang="es-AR"/>
          </a:p>
        </p:txBody>
      </p:sp>
      <p:sp>
        <p:nvSpPr>
          <p:cNvPr id="11" name="Freeform 11"/>
          <p:cNvSpPr/>
          <p:nvPr/>
        </p:nvSpPr>
        <p:spPr>
          <a:xfrm>
            <a:off x="502104" y="185919"/>
            <a:ext cx="1835230" cy="538555"/>
          </a:xfrm>
          <a:custGeom>
            <a:avLst/>
            <a:gdLst/>
            <a:ahLst/>
            <a:cxnLst/>
            <a:rect l="l" t="t" r="r" b="b"/>
            <a:pathLst>
              <a:path w="2752845" h="807833">
                <a:moveTo>
                  <a:pt x="0" y="0"/>
                </a:moveTo>
                <a:lnTo>
                  <a:pt x="2752845" y="0"/>
                </a:lnTo>
                <a:lnTo>
                  <a:pt x="2752845" y="807832"/>
                </a:lnTo>
                <a:lnTo>
                  <a:pt x="0" y="807832"/>
                </a:lnTo>
                <a:lnTo>
                  <a:pt x="0" y="0"/>
                </a:lnTo>
                <a:close/>
              </a:path>
            </a:pathLst>
          </a:custGeom>
          <a:blipFill>
            <a:blip r:embed="rId9"/>
            <a:stretch>
              <a:fillRect/>
            </a:stretch>
          </a:blipFill>
        </p:spPr>
        <p:txBody>
          <a:bodyPr/>
          <a:lstStyle/>
          <a:p>
            <a:endParaRPr lang="es-AR"/>
          </a:p>
        </p:txBody>
      </p:sp>
      <p:sp>
        <p:nvSpPr>
          <p:cNvPr id="12" name="TextBox 12"/>
          <p:cNvSpPr txBox="1"/>
          <p:nvPr/>
        </p:nvSpPr>
        <p:spPr>
          <a:xfrm>
            <a:off x="6376335" y="1233859"/>
            <a:ext cx="2513239" cy="298480"/>
          </a:xfrm>
          <a:prstGeom prst="rect">
            <a:avLst/>
          </a:prstGeom>
        </p:spPr>
        <p:txBody>
          <a:bodyPr lIns="0" tIns="0" rIns="0" bIns="0" rtlCol="0" anchor="t">
            <a:spAutoFit/>
          </a:bodyPr>
          <a:lstStyle/>
          <a:p>
            <a:pPr>
              <a:lnSpc>
                <a:spcPts val="1232"/>
              </a:lnSpc>
            </a:pPr>
            <a:r>
              <a:rPr lang="en-US" sz="880" b="1" dirty="0">
                <a:solidFill>
                  <a:srgbClr val="000000"/>
                </a:solidFill>
                <a:latin typeface="Open Sans Bold"/>
                <a:ea typeface="Open Sans Bold"/>
                <a:cs typeface="Open Sans Bold"/>
                <a:sym typeface="Open Sans Bold"/>
              </a:rPr>
              <a:t>Amount of New Bonds Issued, in Millions of Dollars </a:t>
            </a:r>
          </a:p>
        </p:txBody>
      </p:sp>
      <p:sp>
        <p:nvSpPr>
          <p:cNvPr id="13" name="TextBox 13"/>
          <p:cNvSpPr txBox="1"/>
          <p:nvPr/>
        </p:nvSpPr>
        <p:spPr>
          <a:xfrm>
            <a:off x="1867282" y="455196"/>
            <a:ext cx="7513904" cy="692497"/>
          </a:xfrm>
          <a:prstGeom prst="rect">
            <a:avLst/>
          </a:prstGeom>
        </p:spPr>
        <p:txBody>
          <a:bodyPr wrap="square" lIns="0" tIns="0" rIns="0" bIns="0" rtlCol="0" anchor="t">
            <a:spAutoFit/>
          </a:bodyPr>
          <a:lstStyle/>
          <a:p>
            <a:pPr algn="ctr">
              <a:lnSpc>
                <a:spcPts val="2719"/>
              </a:lnSpc>
              <a:spcBef>
                <a:spcPct val="0"/>
              </a:spcBef>
            </a:pPr>
            <a:r>
              <a:rPr lang="en-US" sz="2266" dirty="0">
                <a:solidFill>
                  <a:schemeClr val="accent1">
                    <a:lumMod val="75000"/>
                  </a:schemeClr>
                </a:solidFill>
                <a:latin typeface="Arial Black" panose="020B0A04020102020204" pitchFamily="34" charset="0"/>
                <a:ea typeface="Calibri (MS)"/>
                <a:cs typeface="Calibri (MS)"/>
                <a:sym typeface="Calibri (MS)"/>
              </a:rPr>
              <a:t>Public debt restructuring under foreign legislation</a:t>
            </a:r>
            <a:r>
              <a:rPr lang="en-US" sz="2266" dirty="0">
                <a:solidFill>
                  <a:srgbClr val="000000"/>
                </a:solidFill>
                <a:latin typeface="Calibri (MS)"/>
                <a:ea typeface="Calibri (MS)"/>
                <a:cs typeface="Calibri (MS)"/>
                <a:sym typeface="Calibri (MS)"/>
              </a:rPr>
              <a:t>​</a:t>
            </a:r>
          </a:p>
        </p:txBody>
      </p:sp>
      <p:graphicFrame>
        <p:nvGraphicFramePr>
          <p:cNvPr id="15" name="Tabla 14">
            <a:extLst>
              <a:ext uri="{FF2B5EF4-FFF2-40B4-BE49-F238E27FC236}">
                <a16:creationId xmlns:a16="http://schemas.microsoft.com/office/drawing/2014/main" id="{52E76B45-0C56-472C-8364-CB40AB93FC9D}"/>
              </a:ext>
            </a:extLst>
          </p:cNvPr>
          <p:cNvGraphicFramePr>
            <a:graphicFrameLocks noGrp="1"/>
          </p:cNvGraphicFramePr>
          <p:nvPr>
            <p:extLst>
              <p:ext uri="{D42A27DB-BD31-4B8C-83A1-F6EECF244321}">
                <p14:modId xmlns:p14="http://schemas.microsoft.com/office/powerpoint/2010/main" val="1349011769"/>
              </p:ext>
            </p:extLst>
          </p:nvPr>
        </p:nvGraphicFramePr>
        <p:xfrm>
          <a:off x="6215154" y="1857960"/>
          <a:ext cx="3516819" cy="2750808"/>
        </p:xfrm>
        <a:graphic>
          <a:graphicData uri="http://schemas.openxmlformats.org/drawingml/2006/table">
            <a:tbl>
              <a:tblPr/>
              <a:tblGrid>
                <a:gridCol w="1694338">
                  <a:extLst>
                    <a:ext uri="{9D8B030D-6E8A-4147-A177-3AD203B41FA5}">
                      <a16:colId xmlns:a16="http://schemas.microsoft.com/office/drawing/2014/main" val="3096017381"/>
                    </a:ext>
                  </a:extLst>
                </a:gridCol>
                <a:gridCol w="1822481">
                  <a:extLst>
                    <a:ext uri="{9D8B030D-6E8A-4147-A177-3AD203B41FA5}">
                      <a16:colId xmlns:a16="http://schemas.microsoft.com/office/drawing/2014/main" val="2260314658"/>
                    </a:ext>
                  </a:extLst>
                </a:gridCol>
              </a:tblGrid>
              <a:tr h="229234">
                <a:tc>
                  <a:txBody>
                    <a:bodyPr/>
                    <a:lstStyle/>
                    <a:p>
                      <a:pPr algn="l" fontAlgn="t"/>
                      <a:r>
                        <a:rPr lang="es-AR" sz="1100" b="1" i="0" u="none" strike="noStrike">
                          <a:solidFill>
                            <a:srgbClr val="000000"/>
                          </a:solidFill>
                          <a:effectLst/>
                          <a:latin typeface="Calibri" panose="020F0502020204030204" pitchFamily="34" charset="0"/>
                        </a:rPr>
                        <a:t>Instrument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AR" sz="1100" b="1" i="0" u="none" strike="noStrike">
                          <a:solidFill>
                            <a:srgbClr val="000000"/>
                          </a:solidFill>
                          <a:effectLst/>
                          <a:latin typeface="Calibri" panose="020F0502020204030204" pitchFamily="34" charset="0"/>
                        </a:rPr>
                        <a:t>Amount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463017"/>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USD 2030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16,091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667539"/>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EUR 2030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1,392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671220"/>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USD 2035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20,502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598760"/>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EUR 2035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357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178550"/>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USD 2038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11,405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486495"/>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EUR 2038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967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349441"/>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USD 2041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10,482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108603"/>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EUR 2041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1,878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489291"/>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USD 2046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2,092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587205"/>
                  </a:ext>
                </a:extLst>
              </a:tr>
              <a:tr h="229234">
                <a:tc>
                  <a:txBody>
                    <a:bodyPr/>
                    <a:lstStyle/>
                    <a:p>
                      <a:pPr algn="l" fontAlgn="b"/>
                      <a:r>
                        <a:rPr lang="en-US" sz="1100" b="0" i="0" u="none" strike="noStrike">
                          <a:solidFill>
                            <a:srgbClr val="000000"/>
                          </a:solidFill>
                          <a:effectLst/>
                          <a:latin typeface="Calibri" panose="020F0502020204030204" pitchFamily="34" charset="0"/>
                        </a:rPr>
                        <a:t>Global Bonds in EUR 2046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925973"/>
                  </a:ext>
                </a:extLst>
              </a:tr>
              <a:tr h="229234">
                <a:tc>
                  <a:txBody>
                    <a:bodyPr/>
                    <a:lstStyle/>
                    <a:p>
                      <a:pPr algn="l" fontAlgn="b"/>
                      <a:r>
                        <a:rPr lang="es-AR" sz="1100" b="1" i="0" u="none" strike="noStrike">
                          <a:solidFill>
                            <a:srgbClr val="000000"/>
                          </a:solidFill>
                          <a:effectLst/>
                          <a:latin typeface="Calibri" panose="020F0502020204030204" pitchFamily="34" charset="0"/>
                        </a:rPr>
                        <a:t>TOTAL: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dirty="0">
                          <a:solidFill>
                            <a:srgbClr val="000000"/>
                          </a:solidFill>
                          <a:effectLst/>
                          <a:latin typeface="Calibri" panose="020F0502020204030204" pitchFamily="34" charset="0"/>
                        </a:rPr>
                        <a:t>65,462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299280"/>
                  </a:ext>
                </a:extLst>
              </a:tr>
            </a:tbl>
          </a:graphicData>
        </a:graphic>
      </p:graphicFrame>
      <p:sp>
        <p:nvSpPr>
          <p:cNvPr id="2" name="Flecha: a la derecha con muesca 1">
            <a:extLst>
              <a:ext uri="{FF2B5EF4-FFF2-40B4-BE49-F238E27FC236}">
                <a16:creationId xmlns:a16="http://schemas.microsoft.com/office/drawing/2014/main" id="{2AD412A4-389A-BB7B-74B7-A6529DEC4C6C}"/>
              </a:ext>
            </a:extLst>
          </p:cNvPr>
          <p:cNvSpPr/>
          <p:nvPr/>
        </p:nvSpPr>
        <p:spPr>
          <a:xfrm>
            <a:off x="4800600" y="3108960"/>
            <a:ext cx="1104900" cy="320040"/>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892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3332" y="1625458"/>
            <a:ext cx="9185336" cy="4454147"/>
          </a:xfrm>
          <a:custGeom>
            <a:avLst/>
            <a:gdLst/>
            <a:ahLst/>
            <a:cxnLst/>
            <a:rect l="l" t="t" r="r" b="b"/>
            <a:pathLst>
              <a:path w="12784933" h="6681220">
                <a:moveTo>
                  <a:pt x="0" y="0"/>
                </a:moveTo>
                <a:lnTo>
                  <a:pt x="12784932" y="0"/>
                </a:lnTo>
                <a:lnTo>
                  <a:pt x="12784932" y="6681220"/>
                </a:lnTo>
                <a:lnTo>
                  <a:pt x="0" y="6681220"/>
                </a:lnTo>
                <a:lnTo>
                  <a:pt x="0" y="0"/>
                </a:lnTo>
                <a:close/>
              </a:path>
            </a:pathLst>
          </a:custGeom>
          <a:blipFill>
            <a:blip r:embed="rId3"/>
            <a:stretch>
              <a:fillRect t="-9787" b="-10766"/>
            </a:stretch>
          </a:blipFill>
        </p:spPr>
        <p:txBody>
          <a:bodyPr/>
          <a:lstStyle/>
          <a:p>
            <a:endParaRPr lang="es-AR"/>
          </a:p>
        </p:txBody>
      </p:sp>
      <p:sp>
        <p:nvSpPr>
          <p:cNvPr id="3" name="Freeform 3"/>
          <p:cNvSpPr/>
          <p:nvPr/>
        </p:nvSpPr>
        <p:spPr>
          <a:xfrm>
            <a:off x="298271" y="166157"/>
            <a:ext cx="2444351" cy="717304"/>
          </a:xfrm>
          <a:custGeom>
            <a:avLst/>
            <a:gdLst/>
            <a:ahLst/>
            <a:cxnLst/>
            <a:rect l="l" t="t" r="r" b="b"/>
            <a:pathLst>
              <a:path w="3666527" h="1075956">
                <a:moveTo>
                  <a:pt x="0" y="0"/>
                </a:moveTo>
                <a:lnTo>
                  <a:pt x="3666527" y="0"/>
                </a:lnTo>
                <a:lnTo>
                  <a:pt x="3666527" y="1075956"/>
                </a:lnTo>
                <a:lnTo>
                  <a:pt x="0" y="1075956"/>
                </a:lnTo>
                <a:lnTo>
                  <a:pt x="0" y="0"/>
                </a:lnTo>
                <a:close/>
              </a:path>
            </a:pathLst>
          </a:custGeom>
          <a:blipFill>
            <a:blip r:embed="rId4"/>
            <a:stretch>
              <a:fillRect/>
            </a:stretch>
          </a:blipFill>
        </p:spPr>
        <p:txBody>
          <a:bodyPr/>
          <a:lstStyle/>
          <a:p>
            <a:endParaRPr lang="es-AR"/>
          </a:p>
        </p:txBody>
      </p:sp>
      <p:sp>
        <p:nvSpPr>
          <p:cNvPr id="4" name="Freeform 4"/>
          <p:cNvSpPr/>
          <p:nvPr/>
        </p:nvSpPr>
        <p:spPr>
          <a:xfrm>
            <a:off x="9824409" y="294553"/>
            <a:ext cx="1513208" cy="460513"/>
          </a:xfrm>
          <a:custGeom>
            <a:avLst/>
            <a:gdLst/>
            <a:ahLst/>
            <a:cxnLst/>
            <a:rect l="l" t="t" r="r" b="b"/>
            <a:pathLst>
              <a:path w="2269812" h="690770">
                <a:moveTo>
                  <a:pt x="0" y="0"/>
                </a:moveTo>
                <a:lnTo>
                  <a:pt x="2269812" y="0"/>
                </a:lnTo>
                <a:lnTo>
                  <a:pt x="2269812" y="690771"/>
                </a:lnTo>
                <a:lnTo>
                  <a:pt x="0" y="690771"/>
                </a:lnTo>
                <a:lnTo>
                  <a:pt x="0" y="0"/>
                </a:lnTo>
                <a:close/>
              </a:path>
            </a:pathLst>
          </a:custGeom>
          <a:blipFill>
            <a:blip r:embed="rId5"/>
            <a:stretch>
              <a:fillRect l="-3257" r="-3257"/>
            </a:stretch>
          </a:blipFill>
        </p:spPr>
        <p:txBody>
          <a:bodyPr/>
          <a:lstStyle/>
          <a:p>
            <a:endParaRPr lang="es-AR"/>
          </a:p>
        </p:txBody>
      </p:sp>
      <p:grpSp>
        <p:nvGrpSpPr>
          <p:cNvPr id="5" name="Group 5"/>
          <p:cNvGrpSpPr/>
          <p:nvPr/>
        </p:nvGrpSpPr>
        <p:grpSpPr>
          <a:xfrm>
            <a:off x="2984094" y="6102358"/>
            <a:ext cx="174957" cy="17495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6262"/>
            </a:solidFill>
          </p:spPr>
          <p:txBody>
            <a:bodyPr/>
            <a:lstStyle/>
            <a:p>
              <a:endParaRPr lang="es-AR"/>
            </a:p>
          </p:txBody>
        </p:sp>
        <p:sp>
          <p:nvSpPr>
            <p:cNvPr id="7" name="TextBox 7"/>
            <p:cNvSpPr txBox="1"/>
            <p:nvPr/>
          </p:nvSpPr>
          <p:spPr>
            <a:xfrm>
              <a:off x="76200" y="66675"/>
              <a:ext cx="660400" cy="669925"/>
            </a:xfrm>
            <a:prstGeom prst="rect">
              <a:avLst/>
            </a:prstGeom>
          </p:spPr>
          <p:txBody>
            <a:bodyPr lIns="33867" tIns="33867" rIns="33867" bIns="33867" rtlCol="0" anchor="ctr"/>
            <a:lstStyle/>
            <a:p>
              <a:pPr algn="ctr">
                <a:lnSpc>
                  <a:spcPts val="1120"/>
                </a:lnSpc>
              </a:pPr>
              <a:endParaRPr sz="1200"/>
            </a:p>
          </p:txBody>
        </p:sp>
      </p:grpSp>
      <p:sp>
        <p:nvSpPr>
          <p:cNvPr id="8" name="TextBox 8"/>
          <p:cNvSpPr txBox="1"/>
          <p:nvPr/>
        </p:nvSpPr>
        <p:spPr>
          <a:xfrm>
            <a:off x="2392376" y="641350"/>
            <a:ext cx="7815463" cy="673518"/>
          </a:xfrm>
          <a:prstGeom prst="rect">
            <a:avLst/>
          </a:prstGeom>
        </p:spPr>
        <p:txBody>
          <a:bodyPr lIns="0" tIns="0" rIns="0" bIns="0" rtlCol="0" anchor="t">
            <a:spAutoFit/>
          </a:bodyPr>
          <a:lstStyle/>
          <a:p>
            <a:pPr algn="ctr">
              <a:lnSpc>
                <a:spcPts val="2719"/>
              </a:lnSpc>
              <a:spcBef>
                <a:spcPct val="0"/>
              </a:spcBef>
            </a:pPr>
            <a:r>
              <a:rPr lang="en-US" sz="2000" b="1" dirty="0">
                <a:solidFill>
                  <a:srgbClr val="00538F"/>
                </a:solidFill>
                <a:latin typeface="Arial Black" panose="020B0A04020102020204" pitchFamily="34" charset="0"/>
                <a:ea typeface="Calibri (MS) Bold"/>
                <a:cs typeface="Calibri (MS) Bold"/>
                <a:sym typeface="Calibri (MS) Bold"/>
              </a:rPr>
              <a:t>Public debt restructuring under foreign legislation</a:t>
            </a:r>
          </a:p>
          <a:p>
            <a:pPr algn="ctr">
              <a:lnSpc>
                <a:spcPts val="2719"/>
              </a:lnSpc>
              <a:spcBef>
                <a:spcPct val="0"/>
              </a:spcBef>
            </a:pPr>
            <a:r>
              <a:rPr lang="en-US" sz="2000" b="1" dirty="0">
                <a:solidFill>
                  <a:srgbClr val="00538F"/>
                </a:solidFill>
                <a:latin typeface="Arial Black" panose="020B0A04020102020204" pitchFamily="34" charset="0"/>
                <a:ea typeface="Calibri (MS) Bold"/>
                <a:cs typeface="Calibri (MS) Bold"/>
                <a:sym typeface="Calibri (MS) Bold"/>
              </a:rPr>
              <a:t> Yield curve in 2020</a:t>
            </a:r>
          </a:p>
        </p:txBody>
      </p:sp>
      <p:sp>
        <p:nvSpPr>
          <p:cNvPr id="9" name="TextBox 9"/>
          <p:cNvSpPr txBox="1"/>
          <p:nvPr/>
        </p:nvSpPr>
        <p:spPr>
          <a:xfrm>
            <a:off x="1834356" y="6568845"/>
            <a:ext cx="5566881" cy="156133"/>
          </a:xfrm>
          <a:prstGeom prst="rect">
            <a:avLst/>
          </a:prstGeom>
        </p:spPr>
        <p:txBody>
          <a:bodyPr lIns="0" tIns="0" rIns="0" bIns="0" rtlCol="0" anchor="t">
            <a:spAutoFit/>
          </a:bodyPr>
          <a:lstStyle/>
          <a:p>
            <a:pPr algn="ctr">
              <a:lnSpc>
                <a:spcPts val="1279"/>
              </a:lnSpc>
              <a:spcBef>
                <a:spcPct val="0"/>
              </a:spcBef>
            </a:pPr>
            <a:r>
              <a:rPr lang="en-US" sz="1066">
                <a:solidFill>
                  <a:srgbClr val="000000"/>
                </a:solidFill>
                <a:latin typeface="Roboto"/>
                <a:ea typeface="Roboto"/>
                <a:cs typeface="Roboto"/>
                <a:sym typeface="Roboto"/>
              </a:rPr>
              <a:t>Source: Investment Account Report 2020 https://www.agn.gob.ar/informes/Informe-54-2025</a:t>
            </a:r>
          </a:p>
        </p:txBody>
      </p:sp>
      <p:sp>
        <p:nvSpPr>
          <p:cNvPr id="10" name="TextBox 10"/>
          <p:cNvSpPr txBox="1"/>
          <p:nvPr/>
        </p:nvSpPr>
        <p:spPr>
          <a:xfrm>
            <a:off x="3281515" y="6096007"/>
            <a:ext cx="730392" cy="282129"/>
          </a:xfrm>
          <a:prstGeom prst="rect">
            <a:avLst/>
          </a:prstGeom>
        </p:spPr>
        <p:txBody>
          <a:bodyPr lIns="0" tIns="0" rIns="0" bIns="0" rtlCol="0" anchor="t">
            <a:spAutoFit/>
          </a:bodyPr>
          <a:lstStyle/>
          <a:p>
            <a:pPr algn="ctr">
              <a:lnSpc>
                <a:spcPts val="1120"/>
              </a:lnSpc>
              <a:spcBef>
                <a:spcPct val="0"/>
              </a:spcBef>
            </a:pPr>
            <a:r>
              <a:rPr lang="en-US" sz="933">
                <a:solidFill>
                  <a:srgbClr val="000000"/>
                </a:solidFill>
                <a:latin typeface="Roboto"/>
                <a:ea typeface="Roboto"/>
                <a:cs typeface="Roboto"/>
                <a:sym typeface="Roboto"/>
              </a:rPr>
              <a:t>eligible bonds</a:t>
            </a:r>
          </a:p>
        </p:txBody>
      </p:sp>
      <p:sp>
        <p:nvSpPr>
          <p:cNvPr id="11" name="TextBox 11"/>
          <p:cNvSpPr txBox="1"/>
          <p:nvPr/>
        </p:nvSpPr>
        <p:spPr>
          <a:xfrm>
            <a:off x="7645941" y="6060736"/>
            <a:ext cx="574051" cy="282129"/>
          </a:xfrm>
          <a:prstGeom prst="rect">
            <a:avLst/>
          </a:prstGeom>
        </p:spPr>
        <p:txBody>
          <a:bodyPr lIns="0" tIns="0" rIns="0" bIns="0" rtlCol="0" anchor="t">
            <a:spAutoFit/>
          </a:bodyPr>
          <a:lstStyle/>
          <a:p>
            <a:pPr algn="ctr">
              <a:lnSpc>
                <a:spcPts val="1120"/>
              </a:lnSpc>
              <a:spcBef>
                <a:spcPct val="0"/>
              </a:spcBef>
            </a:pPr>
            <a:r>
              <a:rPr lang="en-US" sz="933" dirty="0">
                <a:solidFill>
                  <a:srgbClr val="000000"/>
                </a:solidFill>
                <a:latin typeface="Roboto"/>
                <a:ea typeface="Roboto"/>
                <a:cs typeface="Roboto"/>
                <a:sym typeface="Roboto"/>
              </a:rPr>
              <a:t>new bonds</a:t>
            </a:r>
          </a:p>
        </p:txBody>
      </p:sp>
      <p:grpSp>
        <p:nvGrpSpPr>
          <p:cNvPr id="12" name="Group 12"/>
          <p:cNvGrpSpPr/>
          <p:nvPr/>
        </p:nvGrpSpPr>
        <p:grpSpPr>
          <a:xfrm>
            <a:off x="7401237" y="6066093"/>
            <a:ext cx="174957" cy="17495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E6E5"/>
            </a:solidFill>
          </p:spPr>
          <p:txBody>
            <a:bodyPr/>
            <a:lstStyle/>
            <a:p>
              <a:endParaRPr lang="es-AR"/>
            </a:p>
          </p:txBody>
        </p:sp>
        <p:sp>
          <p:nvSpPr>
            <p:cNvPr id="14" name="TextBox 14"/>
            <p:cNvSpPr txBox="1"/>
            <p:nvPr/>
          </p:nvSpPr>
          <p:spPr>
            <a:xfrm>
              <a:off x="76200" y="66675"/>
              <a:ext cx="660400" cy="669925"/>
            </a:xfrm>
            <a:prstGeom prst="rect">
              <a:avLst/>
            </a:prstGeom>
          </p:spPr>
          <p:txBody>
            <a:bodyPr lIns="33867" tIns="33867" rIns="33867" bIns="33867" rtlCol="0" anchor="ctr"/>
            <a:lstStyle/>
            <a:p>
              <a:pPr algn="ctr">
                <a:lnSpc>
                  <a:spcPts val="1120"/>
                </a:lnSpc>
              </a:pPr>
              <a:endParaRPr sz="1200"/>
            </a:p>
          </p:txBody>
        </p:sp>
      </p:grpSp>
      <p:sp>
        <p:nvSpPr>
          <p:cNvPr id="15" name="TextBox 15"/>
          <p:cNvSpPr txBox="1"/>
          <p:nvPr/>
        </p:nvSpPr>
        <p:spPr>
          <a:xfrm>
            <a:off x="1128905" y="1371971"/>
            <a:ext cx="6517036" cy="246221"/>
          </a:xfrm>
          <a:prstGeom prst="rect">
            <a:avLst/>
          </a:prstGeom>
        </p:spPr>
        <p:txBody>
          <a:bodyPr wrap="square" lIns="0" tIns="0" rIns="0" bIns="0" rtlCol="0" anchor="t">
            <a:spAutoFit/>
          </a:bodyPr>
          <a:lstStyle/>
          <a:p>
            <a:r>
              <a:rPr lang="es-AR" sz="1600" b="1" dirty="0" err="1"/>
              <a:t>Yield</a:t>
            </a:r>
            <a:r>
              <a:rPr lang="es-AR" sz="1600" b="1" dirty="0"/>
              <a:t> curve </a:t>
            </a:r>
            <a:r>
              <a:rPr lang="es-AR" sz="1600" b="1" dirty="0" err="1"/>
              <a:t>dollar</a:t>
            </a:r>
            <a:r>
              <a:rPr lang="es-AR" sz="1600" b="1" dirty="0"/>
              <a:t> </a:t>
            </a:r>
            <a:r>
              <a:rPr lang="es-AR" sz="1600" b="1" dirty="0" err="1"/>
              <a:t>denominated</a:t>
            </a:r>
            <a:r>
              <a:rPr lang="es-AR" sz="1600" b="1" dirty="0"/>
              <a:t> </a:t>
            </a:r>
            <a:r>
              <a:rPr lang="es-AR" sz="1600" b="1" dirty="0" err="1"/>
              <a:t>securities</a:t>
            </a:r>
            <a:r>
              <a:rPr lang="es-AR" sz="1600" b="1" dirty="0"/>
              <a:t> </a:t>
            </a:r>
            <a:r>
              <a:rPr lang="es-AR" sz="1600" b="1" dirty="0" err="1"/>
              <a:t>under</a:t>
            </a:r>
            <a:r>
              <a:rPr lang="es-AR" sz="1600" b="1" dirty="0"/>
              <a:t>  </a:t>
            </a:r>
            <a:r>
              <a:rPr lang="es-AR" sz="1600" b="1" dirty="0" err="1"/>
              <a:t>foreign</a:t>
            </a:r>
            <a:r>
              <a:rPr lang="es-AR" sz="1600" b="1" dirty="0"/>
              <a:t>  </a:t>
            </a:r>
            <a:r>
              <a:rPr lang="es-AR" sz="1600" b="1" dirty="0" err="1"/>
              <a:t>legislation</a:t>
            </a:r>
            <a:endParaRPr lang="es-AR" sz="1600" b="1" dirty="0"/>
          </a:p>
        </p:txBody>
      </p:sp>
    </p:spTree>
    <p:extLst>
      <p:ext uri="{BB962C8B-B14F-4D97-AF65-F5344CB8AC3E}">
        <p14:creationId xmlns:p14="http://schemas.microsoft.com/office/powerpoint/2010/main" val="329210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2966" y="192662"/>
            <a:ext cx="1977434" cy="493138"/>
          </a:xfrm>
          <a:custGeom>
            <a:avLst/>
            <a:gdLst/>
            <a:ahLst/>
            <a:cxnLst/>
            <a:rect l="l" t="t" r="r" b="b"/>
            <a:pathLst>
              <a:path w="2966151" h="739707">
                <a:moveTo>
                  <a:pt x="0" y="0"/>
                </a:moveTo>
                <a:lnTo>
                  <a:pt x="2966151" y="0"/>
                </a:lnTo>
                <a:lnTo>
                  <a:pt x="2966151" y="739707"/>
                </a:lnTo>
                <a:lnTo>
                  <a:pt x="0" y="739707"/>
                </a:lnTo>
                <a:lnTo>
                  <a:pt x="0" y="0"/>
                </a:lnTo>
                <a:close/>
              </a:path>
            </a:pathLst>
          </a:custGeom>
          <a:blipFill>
            <a:blip r:embed="rId3"/>
            <a:stretch>
              <a:fillRect/>
            </a:stretch>
          </a:blipFill>
        </p:spPr>
        <p:txBody>
          <a:bodyPr/>
          <a:lstStyle/>
          <a:p>
            <a:endParaRPr lang="es-AR"/>
          </a:p>
        </p:txBody>
      </p:sp>
      <p:sp>
        <p:nvSpPr>
          <p:cNvPr id="3" name="Freeform 3"/>
          <p:cNvSpPr/>
          <p:nvPr/>
        </p:nvSpPr>
        <p:spPr>
          <a:xfrm>
            <a:off x="10191802" y="325772"/>
            <a:ext cx="1542393" cy="440684"/>
          </a:xfrm>
          <a:custGeom>
            <a:avLst/>
            <a:gdLst/>
            <a:ahLst/>
            <a:cxnLst/>
            <a:rect l="l" t="t" r="r" b="b"/>
            <a:pathLst>
              <a:path w="2313590" h="661026">
                <a:moveTo>
                  <a:pt x="0" y="0"/>
                </a:moveTo>
                <a:lnTo>
                  <a:pt x="2313590" y="0"/>
                </a:lnTo>
                <a:lnTo>
                  <a:pt x="2313590" y="661026"/>
                </a:lnTo>
                <a:lnTo>
                  <a:pt x="0" y="661026"/>
                </a:lnTo>
                <a:lnTo>
                  <a:pt x="0" y="0"/>
                </a:lnTo>
                <a:close/>
              </a:path>
            </a:pathLst>
          </a:custGeom>
          <a:blipFill>
            <a:blip r:embed="rId4"/>
            <a:stretch>
              <a:fillRect/>
            </a:stretch>
          </a:blipFill>
        </p:spPr>
        <p:txBody>
          <a:bodyPr/>
          <a:lstStyle/>
          <a:p>
            <a:endParaRPr lang="es-AR"/>
          </a:p>
        </p:txBody>
      </p:sp>
      <p:sp>
        <p:nvSpPr>
          <p:cNvPr id="4" name="Freeform 4"/>
          <p:cNvSpPr/>
          <p:nvPr/>
        </p:nvSpPr>
        <p:spPr>
          <a:xfrm>
            <a:off x="1336642" y="1473172"/>
            <a:ext cx="3835839" cy="5001122"/>
          </a:xfrm>
          <a:custGeom>
            <a:avLst/>
            <a:gdLst/>
            <a:ahLst/>
            <a:cxnLst/>
            <a:rect l="l" t="t" r="r" b="b"/>
            <a:pathLst>
              <a:path w="5753759" h="7501683">
                <a:moveTo>
                  <a:pt x="0" y="0"/>
                </a:moveTo>
                <a:lnTo>
                  <a:pt x="5753759" y="0"/>
                </a:lnTo>
                <a:lnTo>
                  <a:pt x="5753759" y="7501684"/>
                </a:lnTo>
                <a:lnTo>
                  <a:pt x="0" y="7501684"/>
                </a:lnTo>
                <a:lnTo>
                  <a:pt x="0" y="0"/>
                </a:lnTo>
                <a:close/>
              </a:path>
            </a:pathLst>
          </a:custGeom>
          <a:blipFill>
            <a:blip r:embed="rId5"/>
            <a:stretch>
              <a:fillRect t="-4530"/>
            </a:stretch>
          </a:blipFill>
        </p:spPr>
        <p:txBody>
          <a:bodyPr/>
          <a:lstStyle/>
          <a:p>
            <a:endParaRPr lang="es-AR"/>
          </a:p>
        </p:txBody>
      </p:sp>
      <p:sp>
        <p:nvSpPr>
          <p:cNvPr id="6" name="Freeform 6"/>
          <p:cNvSpPr/>
          <p:nvPr/>
        </p:nvSpPr>
        <p:spPr>
          <a:xfrm>
            <a:off x="34959" y="1618677"/>
            <a:ext cx="1301683" cy="828344"/>
          </a:xfrm>
          <a:custGeom>
            <a:avLst/>
            <a:gdLst/>
            <a:ahLst/>
            <a:cxnLst/>
            <a:rect l="l" t="t" r="r" b="b"/>
            <a:pathLst>
              <a:path w="1952525" h="1242516">
                <a:moveTo>
                  <a:pt x="0" y="0"/>
                </a:moveTo>
                <a:lnTo>
                  <a:pt x="1952524" y="0"/>
                </a:lnTo>
                <a:lnTo>
                  <a:pt x="1952524" y="1242516"/>
                </a:lnTo>
                <a:lnTo>
                  <a:pt x="0" y="1242516"/>
                </a:lnTo>
                <a:lnTo>
                  <a:pt x="0" y="0"/>
                </a:lnTo>
                <a:close/>
              </a:path>
            </a:pathLst>
          </a:custGeom>
          <a:blipFill>
            <a:blip r:embed="rId6"/>
            <a:stretch>
              <a:fillRect/>
            </a:stretch>
          </a:blipFill>
        </p:spPr>
        <p:txBody>
          <a:bodyPr/>
          <a:lstStyle/>
          <a:p>
            <a:endParaRPr lang="es-AR"/>
          </a:p>
        </p:txBody>
      </p:sp>
      <p:sp>
        <p:nvSpPr>
          <p:cNvPr id="7" name="Freeform 7"/>
          <p:cNvSpPr/>
          <p:nvPr/>
        </p:nvSpPr>
        <p:spPr>
          <a:xfrm>
            <a:off x="5370114" y="1465912"/>
            <a:ext cx="1218008" cy="769587"/>
          </a:xfrm>
          <a:custGeom>
            <a:avLst/>
            <a:gdLst/>
            <a:ahLst/>
            <a:cxnLst/>
            <a:rect l="l" t="t" r="r" b="b"/>
            <a:pathLst>
              <a:path w="1827012" h="1154381">
                <a:moveTo>
                  <a:pt x="0" y="0"/>
                </a:moveTo>
                <a:lnTo>
                  <a:pt x="1827012" y="0"/>
                </a:lnTo>
                <a:lnTo>
                  <a:pt x="1827012" y="1154381"/>
                </a:lnTo>
                <a:lnTo>
                  <a:pt x="0" y="1154381"/>
                </a:lnTo>
                <a:lnTo>
                  <a:pt x="0" y="0"/>
                </a:lnTo>
                <a:close/>
              </a:path>
            </a:pathLst>
          </a:custGeom>
          <a:blipFill>
            <a:blip r:embed="rId7"/>
            <a:stretch>
              <a:fillRect/>
            </a:stretch>
          </a:blipFill>
        </p:spPr>
        <p:txBody>
          <a:bodyPr/>
          <a:lstStyle/>
          <a:p>
            <a:endParaRPr lang="es-AR"/>
          </a:p>
        </p:txBody>
      </p:sp>
      <p:sp>
        <p:nvSpPr>
          <p:cNvPr id="8" name="TextBox 8"/>
          <p:cNvSpPr txBox="1"/>
          <p:nvPr/>
        </p:nvSpPr>
        <p:spPr>
          <a:xfrm>
            <a:off x="2177350" y="630073"/>
            <a:ext cx="8127503" cy="795089"/>
          </a:xfrm>
          <a:prstGeom prst="rect">
            <a:avLst/>
          </a:prstGeom>
        </p:spPr>
        <p:txBody>
          <a:bodyPr wrap="square" lIns="0" tIns="0" rIns="0" bIns="0" rtlCol="0" anchor="t">
            <a:spAutoFit/>
          </a:bodyPr>
          <a:lstStyle/>
          <a:p>
            <a:pPr algn="ctr">
              <a:lnSpc>
                <a:spcPts val="3119"/>
              </a:lnSpc>
              <a:spcBef>
                <a:spcPct val="0"/>
              </a:spcBef>
            </a:pPr>
            <a:r>
              <a:rPr lang="en-US" sz="2000" b="1" dirty="0">
                <a:solidFill>
                  <a:srgbClr val="00538F"/>
                </a:solidFill>
                <a:latin typeface="Arial Black" panose="020B0A04020102020204" pitchFamily="34" charset="0"/>
                <a:ea typeface="Calibri (MS) Bold"/>
                <a:cs typeface="Calibri (MS) Bold"/>
                <a:sym typeface="Calibri (MS) Bold"/>
              </a:rPr>
              <a:t>Public debt restructuring under national legislation</a:t>
            </a:r>
          </a:p>
          <a:p>
            <a:pPr algn="ctr">
              <a:lnSpc>
                <a:spcPts val="3119"/>
              </a:lnSpc>
              <a:spcBef>
                <a:spcPct val="0"/>
              </a:spcBef>
            </a:pPr>
            <a:endParaRPr lang="en-US" sz="2599" b="1" dirty="0">
              <a:solidFill>
                <a:srgbClr val="00538F"/>
              </a:solidFill>
              <a:latin typeface="Calibri (MS) Bold"/>
              <a:ea typeface="Calibri (MS) Bold"/>
              <a:cs typeface="Calibri (MS) Bold"/>
              <a:sym typeface="Calibri (MS) Bold"/>
            </a:endParaRPr>
          </a:p>
        </p:txBody>
      </p:sp>
      <p:sp>
        <p:nvSpPr>
          <p:cNvPr id="9" name="TextBox 9"/>
          <p:cNvSpPr txBox="1"/>
          <p:nvPr/>
        </p:nvSpPr>
        <p:spPr>
          <a:xfrm>
            <a:off x="5538950" y="5537054"/>
            <a:ext cx="4871499" cy="141064"/>
          </a:xfrm>
          <a:prstGeom prst="rect">
            <a:avLst/>
          </a:prstGeom>
        </p:spPr>
        <p:txBody>
          <a:bodyPr lIns="0" tIns="0" rIns="0" bIns="0" rtlCol="0" anchor="t">
            <a:spAutoFit/>
          </a:bodyPr>
          <a:lstStyle/>
          <a:p>
            <a:pPr algn="ctr">
              <a:lnSpc>
                <a:spcPts val="1120"/>
              </a:lnSpc>
              <a:spcBef>
                <a:spcPct val="0"/>
              </a:spcBef>
            </a:pPr>
            <a:r>
              <a:rPr lang="en-US" sz="933" dirty="0">
                <a:latin typeface="Roboto"/>
                <a:ea typeface="Roboto"/>
                <a:cs typeface="Roboto"/>
                <a:sym typeface="Roboto"/>
              </a:rPr>
              <a:t>Source: Investment Account Report 2020 https://www.agn.gob.ar/informes/Informe-54-2025</a:t>
            </a:r>
          </a:p>
        </p:txBody>
      </p:sp>
      <p:sp>
        <p:nvSpPr>
          <p:cNvPr id="10" name="TextBox 10"/>
          <p:cNvSpPr txBox="1"/>
          <p:nvPr/>
        </p:nvSpPr>
        <p:spPr>
          <a:xfrm>
            <a:off x="1336642" y="6499694"/>
            <a:ext cx="4871499" cy="141064"/>
          </a:xfrm>
          <a:prstGeom prst="rect">
            <a:avLst/>
          </a:prstGeom>
        </p:spPr>
        <p:txBody>
          <a:bodyPr lIns="0" tIns="0" rIns="0" bIns="0" rtlCol="0" anchor="t">
            <a:spAutoFit/>
          </a:bodyPr>
          <a:lstStyle/>
          <a:p>
            <a:pPr algn="ctr">
              <a:lnSpc>
                <a:spcPts val="1120"/>
              </a:lnSpc>
              <a:spcBef>
                <a:spcPct val="0"/>
              </a:spcBef>
            </a:pPr>
            <a:r>
              <a:rPr lang="en-US" sz="933" dirty="0">
                <a:latin typeface="Roboto"/>
                <a:ea typeface="Roboto"/>
                <a:cs typeface="Roboto"/>
                <a:sym typeface="Roboto"/>
              </a:rPr>
              <a:t>Source: Investment Account Report 2020 https://www.agn.gob.ar/informes/Informe-54-2025</a:t>
            </a:r>
          </a:p>
        </p:txBody>
      </p:sp>
      <p:sp>
        <p:nvSpPr>
          <p:cNvPr id="11" name="TextBox 11"/>
          <p:cNvSpPr txBox="1"/>
          <p:nvPr/>
        </p:nvSpPr>
        <p:spPr>
          <a:xfrm>
            <a:off x="1328598" y="1149981"/>
            <a:ext cx="2817246" cy="307777"/>
          </a:xfrm>
          <a:prstGeom prst="rect">
            <a:avLst/>
          </a:prstGeom>
        </p:spPr>
        <p:txBody>
          <a:bodyPr lIns="0" tIns="0" rIns="0" bIns="0" rtlCol="0" anchor="t">
            <a:spAutoFit/>
          </a:bodyPr>
          <a:lstStyle/>
          <a:p>
            <a:pPr algn="ctr">
              <a:lnSpc>
                <a:spcPts val="1200"/>
              </a:lnSpc>
              <a:spcBef>
                <a:spcPct val="0"/>
              </a:spcBef>
            </a:pPr>
            <a:r>
              <a:rPr lang="en-US" sz="1000" b="1">
                <a:solidFill>
                  <a:srgbClr val="000000"/>
                </a:solidFill>
                <a:latin typeface="Calibri (MS) Bold"/>
                <a:ea typeface="Calibri (MS) Bold"/>
                <a:cs typeface="Calibri (MS) Bold"/>
                <a:sym typeface="Calibri (MS) Bold"/>
              </a:rPr>
              <a:t>Nominal Value of Eligible Bonds, in Millions of Dollars</a:t>
            </a:r>
          </a:p>
        </p:txBody>
      </p:sp>
      <p:sp>
        <p:nvSpPr>
          <p:cNvPr id="12" name="TextBox 12"/>
          <p:cNvSpPr txBox="1"/>
          <p:nvPr/>
        </p:nvSpPr>
        <p:spPr>
          <a:xfrm>
            <a:off x="5370114" y="2370657"/>
            <a:ext cx="3109607" cy="322845"/>
          </a:xfrm>
          <a:prstGeom prst="rect">
            <a:avLst/>
          </a:prstGeom>
        </p:spPr>
        <p:txBody>
          <a:bodyPr wrap="square" lIns="0" tIns="0" rIns="0" bIns="0" rtlCol="0" anchor="t">
            <a:spAutoFit/>
          </a:bodyPr>
          <a:lstStyle/>
          <a:p>
            <a:pPr algn="ctr">
              <a:lnSpc>
                <a:spcPts val="1279"/>
              </a:lnSpc>
              <a:spcBef>
                <a:spcPct val="0"/>
              </a:spcBef>
            </a:pPr>
            <a:r>
              <a:rPr lang="en-US" sz="1066" b="1" dirty="0">
                <a:solidFill>
                  <a:srgbClr val="000000"/>
                </a:solidFill>
                <a:latin typeface="Calibri (MS) Bold"/>
                <a:ea typeface="Calibri (MS) Bold"/>
                <a:cs typeface="Calibri (MS) Bold"/>
                <a:sym typeface="Calibri (MS) Bold"/>
              </a:rPr>
              <a:t>Nominal Value of New Bonds, in Millions of Dollars.</a:t>
            </a:r>
          </a:p>
        </p:txBody>
      </p:sp>
      <p:graphicFrame>
        <p:nvGraphicFramePr>
          <p:cNvPr id="14" name="Tabla 13">
            <a:extLst>
              <a:ext uri="{FF2B5EF4-FFF2-40B4-BE49-F238E27FC236}">
                <a16:creationId xmlns:a16="http://schemas.microsoft.com/office/drawing/2014/main" id="{AB7DED1F-9AE0-4492-B35B-F722E25527D7}"/>
              </a:ext>
            </a:extLst>
          </p:cNvPr>
          <p:cNvGraphicFramePr>
            <a:graphicFrameLocks noGrp="1"/>
          </p:cNvGraphicFramePr>
          <p:nvPr>
            <p:extLst>
              <p:ext uri="{D42A27DB-BD31-4B8C-83A1-F6EECF244321}">
                <p14:modId xmlns:p14="http://schemas.microsoft.com/office/powerpoint/2010/main" val="3069708350"/>
              </p:ext>
            </p:extLst>
          </p:nvPr>
        </p:nvGraphicFramePr>
        <p:xfrm>
          <a:off x="5538950" y="2646651"/>
          <a:ext cx="6258670" cy="2743200"/>
        </p:xfrm>
        <a:graphic>
          <a:graphicData uri="http://schemas.openxmlformats.org/drawingml/2006/table">
            <a:tbl>
              <a:tblPr/>
              <a:tblGrid>
                <a:gridCol w="855744">
                  <a:extLst>
                    <a:ext uri="{9D8B030D-6E8A-4147-A177-3AD203B41FA5}">
                      <a16:colId xmlns:a16="http://schemas.microsoft.com/office/drawing/2014/main" val="1032186356"/>
                    </a:ext>
                  </a:extLst>
                </a:gridCol>
                <a:gridCol w="1109220">
                  <a:extLst>
                    <a:ext uri="{9D8B030D-6E8A-4147-A177-3AD203B41FA5}">
                      <a16:colId xmlns:a16="http://schemas.microsoft.com/office/drawing/2014/main" val="675125778"/>
                    </a:ext>
                  </a:extLst>
                </a:gridCol>
                <a:gridCol w="1490870">
                  <a:extLst>
                    <a:ext uri="{9D8B030D-6E8A-4147-A177-3AD203B41FA5}">
                      <a16:colId xmlns:a16="http://schemas.microsoft.com/office/drawing/2014/main" val="2276803213"/>
                    </a:ext>
                  </a:extLst>
                </a:gridCol>
                <a:gridCol w="1200416">
                  <a:extLst>
                    <a:ext uri="{9D8B030D-6E8A-4147-A177-3AD203B41FA5}">
                      <a16:colId xmlns:a16="http://schemas.microsoft.com/office/drawing/2014/main" val="2362068195"/>
                    </a:ext>
                  </a:extLst>
                </a:gridCol>
                <a:gridCol w="936497">
                  <a:extLst>
                    <a:ext uri="{9D8B030D-6E8A-4147-A177-3AD203B41FA5}">
                      <a16:colId xmlns:a16="http://schemas.microsoft.com/office/drawing/2014/main" val="2045597096"/>
                    </a:ext>
                  </a:extLst>
                </a:gridCol>
                <a:gridCol w="665923">
                  <a:extLst>
                    <a:ext uri="{9D8B030D-6E8A-4147-A177-3AD203B41FA5}">
                      <a16:colId xmlns:a16="http://schemas.microsoft.com/office/drawing/2014/main" val="1343020139"/>
                    </a:ext>
                  </a:extLst>
                </a:gridCol>
              </a:tblGrid>
              <a:tr h="0">
                <a:tc>
                  <a:txBody>
                    <a:bodyPr/>
                    <a:lstStyle/>
                    <a:p>
                      <a:pPr algn="l" fontAlgn="t"/>
                      <a:r>
                        <a:rPr lang="es-AR" sz="1100" b="1" i="0" u="none" strike="noStrike">
                          <a:solidFill>
                            <a:srgbClr val="000000"/>
                          </a:solidFill>
                          <a:effectLst/>
                          <a:latin typeface="Calibri" panose="020F0502020204030204" pitchFamily="34" charset="0"/>
                        </a:rPr>
                        <a:t>Instrument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a:solidFill>
                            <a:srgbClr val="000000"/>
                          </a:solidFill>
                          <a:effectLst/>
                          <a:latin typeface="Calibri" panose="020F0502020204030204" pitchFamily="34" charset="0"/>
                        </a:rPr>
                        <a:t>Face Value Early Acceptance Period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a:solidFill>
                            <a:srgbClr val="000000"/>
                          </a:solidFill>
                          <a:effectLst/>
                          <a:latin typeface="Calibri" panose="020F0502020204030204" pitchFamily="34" charset="0"/>
                        </a:rPr>
                        <a:t> Face Value Late Acceptance Period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AR" sz="1100" b="1" i="0" u="none" strike="noStrike" dirty="0" err="1">
                          <a:solidFill>
                            <a:srgbClr val="000000"/>
                          </a:solidFill>
                          <a:effectLst/>
                          <a:latin typeface="Calibri" panose="020F0502020204030204" pitchFamily="34" charset="0"/>
                        </a:rPr>
                        <a:t>Maturity</a:t>
                      </a:r>
                      <a:r>
                        <a:rPr lang="es-AR" sz="1100" b="1" i="0" u="none" strike="noStrike" dirty="0">
                          <a:solidFill>
                            <a:srgbClr val="000000"/>
                          </a:solidFill>
                          <a:effectLst/>
                          <a:latin typeface="Calibri" panose="020F0502020204030204" pitchFamily="34" charset="0"/>
                        </a:rPr>
                        <a:t> </a:t>
                      </a:r>
                      <a:r>
                        <a:rPr lang="es-AR" sz="1100" b="1" i="0" u="none" strike="noStrike" dirty="0" err="1">
                          <a:solidFill>
                            <a:srgbClr val="000000"/>
                          </a:solidFill>
                          <a:effectLst/>
                          <a:latin typeface="Calibri" panose="020F0502020204030204" pitchFamily="34" charset="0"/>
                        </a:rPr>
                        <a:t>November</a:t>
                      </a:r>
                      <a:r>
                        <a:rPr lang="es-AR" sz="1100" b="1" i="0" u="none" strike="noStrike" dirty="0">
                          <a:solidFill>
                            <a:srgbClr val="000000"/>
                          </a:solidFill>
                          <a:effectLst/>
                          <a:latin typeface="Calibri" panose="020F0502020204030204" pitchFamily="34" charset="0"/>
                        </a:rPr>
                        <a:t> 2020.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AR" sz="1100" b="1" i="0" u="none" strike="noStrike" dirty="0" err="1">
                          <a:solidFill>
                            <a:srgbClr val="000000"/>
                          </a:solidFill>
                          <a:effectLst/>
                          <a:latin typeface="Calibri" panose="020F0502020204030204" pitchFamily="34" charset="0"/>
                        </a:rPr>
                        <a:t>Maturity</a:t>
                      </a:r>
                      <a:r>
                        <a:rPr lang="es-AR" sz="1100" b="1" i="0" u="none" strike="noStrike" dirty="0">
                          <a:solidFill>
                            <a:srgbClr val="000000"/>
                          </a:solidFill>
                          <a:effectLst/>
                          <a:latin typeface="Calibri" panose="020F0502020204030204" pitchFamily="34" charset="0"/>
                        </a:rPr>
                        <a:t> </a:t>
                      </a:r>
                      <a:r>
                        <a:rPr lang="es-AR" sz="1100" b="1" i="0" u="none" strike="noStrike" dirty="0" err="1">
                          <a:solidFill>
                            <a:srgbClr val="000000"/>
                          </a:solidFill>
                          <a:effectLst/>
                          <a:latin typeface="Calibri" panose="020F0502020204030204" pitchFamily="34" charset="0"/>
                        </a:rPr>
                        <a:t>December</a:t>
                      </a:r>
                      <a:r>
                        <a:rPr lang="es-AR" sz="1100" b="1" i="0" u="none" strike="noStrike" dirty="0">
                          <a:solidFill>
                            <a:srgbClr val="000000"/>
                          </a:solidFill>
                          <a:effectLst/>
                          <a:latin typeface="Calibri" panose="020F0502020204030204" pitchFamily="34" charset="0"/>
                        </a:rPr>
                        <a:t> 2020.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AR" sz="1100" b="1" i="0" u="none" strike="noStrike" dirty="0">
                          <a:solidFill>
                            <a:srgbClr val="000000"/>
                          </a:solidFill>
                          <a:effectLst/>
                          <a:latin typeface="Calibri" panose="020F0502020204030204" pitchFamily="34" charset="0"/>
                        </a:rPr>
                        <a:t>Total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885678"/>
                  </a:ext>
                </a:extLst>
              </a:tr>
              <a:tr h="265909">
                <a:tc>
                  <a:txBody>
                    <a:bodyPr/>
                    <a:lstStyle/>
                    <a:p>
                      <a:pPr algn="l" fontAlgn="b"/>
                      <a:r>
                        <a:rPr lang="es-AR" sz="1100" b="0" i="0" u="none" strike="noStrike">
                          <a:solidFill>
                            <a:srgbClr val="000000"/>
                          </a:solidFill>
                          <a:effectLst/>
                          <a:latin typeface="Calibri" panose="020F0502020204030204" pitchFamily="34" charset="0"/>
                        </a:rPr>
                        <a:t>Bonds USD 2030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12.422,9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dirty="0">
                          <a:solidFill>
                            <a:srgbClr val="000000"/>
                          </a:solidFill>
                          <a:effectLst/>
                          <a:latin typeface="Calibri" panose="020F0502020204030204" pitchFamily="34" charset="0"/>
                        </a:rPr>
                        <a:t>156,5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12.601,1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369012"/>
                  </a:ext>
                </a:extLst>
              </a:tr>
              <a:tr h="265909">
                <a:tc>
                  <a:txBody>
                    <a:bodyPr/>
                    <a:lstStyle/>
                    <a:p>
                      <a:pPr algn="l" fontAlgn="b"/>
                      <a:r>
                        <a:rPr lang="es-AR" sz="1100" b="0" i="0" u="none" strike="noStrike">
                          <a:solidFill>
                            <a:srgbClr val="000000"/>
                          </a:solidFill>
                          <a:effectLst/>
                          <a:latin typeface="Calibri" panose="020F0502020204030204" pitchFamily="34" charset="0"/>
                        </a:rPr>
                        <a:t>Bonds USD 2035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18.448,5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18.468,7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594858"/>
                  </a:ext>
                </a:extLst>
              </a:tr>
              <a:tr h="265909">
                <a:tc>
                  <a:txBody>
                    <a:bodyPr/>
                    <a:lstStyle/>
                    <a:p>
                      <a:pPr algn="l" fontAlgn="b"/>
                      <a:r>
                        <a:rPr lang="es-AR" sz="1100" b="0" i="0" u="none" strike="noStrike" dirty="0">
                          <a:solidFill>
                            <a:srgbClr val="000000"/>
                          </a:solidFill>
                          <a:effectLst/>
                          <a:latin typeface="Calibri" panose="020F0502020204030204" pitchFamily="34" charset="0"/>
                        </a:rPr>
                        <a:t>Bonds USD 2038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7.195,7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dirty="0">
                          <a:solidFill>
                            <a:srgbClr val="000000"/>
                          </a:solidFill>
                          <a:effectLst/>
                          <a:latin typeface="Calibri" panose="020F0502020204030204" pitchFamily="34" charset="0"/>
                        </a:rPr>
                        <a:t>7.213,7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787688"/>
                  </a:ext>
                </a:extLst>
              </a:tr>
              <a:tr h="265909">
                <a:tc>
                  <a:txBody>
                    <a:bodyPr/>
                    <a:lstStyle/>
                    <a:p>
                      <a:pPr algn="l" fontAlgn="b"/>
                      <a:r>
                        <a:rPr lang="es-AR" sz="1100" b="0" i="0" u="none" strike="noStrike">
                          <a:solidFill>
                            <a:srgbClr val="000000"/>
                          </a:solidFill>
                          <a:effectLst/>
                          <a:latin typeface="Calibri" panose="020F0502020204030204" pitchFamily="34" charset="0"/>
                        </a:rPr>
                        <a:t>Bonds USD 2041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1.467,6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1.493,3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847150"/>
                  </a:ext>
                </a:extLst>
              </a:tr>
              <a:tr h="135909">
                <a:tc>
                  <a:txBody>
                    <a:bodyPr/>
                    <a:lstStyle/>
                    <a:p>
                      <a:pPr algn="l" fontAlgn="b"/>
                      <a:r>
                        <a:rPr lang="es-AR" sz="1100" b="0" i="0" u="none" strike="noStrike">
                          <a:solidFill>
                            <a:srgbClr val="000000"/>
                          </a:solidFill>
                          <a:effectLst/>
                          <a:latin typeface="Calibri" panose="020F0502020204030204" pitchFamily="34" charset="0"/>
                        </a:rPr>
                        <a:t>Boncer 2026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718,3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731,1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151478"/>
                  </a:ext>
                </a:extLst>
              </a:tr>
              <a:tr h="275432">
                <a:tc>
                  <a:txBody>
                    <a:bodyPr/>
                    <a:lstStyle/>
                    <a:p>
                      <a:pPr algn="l" fontAlgn="b"/>
                      <a:r>
                        <a:rPr lang="es-AR" sz="1100" b="0" i="0" u="none" strike="noStrike">
                          <a:solidFill>
                            <a:srgbClr val="000000"/>
                          </a:solidFill>
                          <a:effectLst/>
                          <a:latin typeface="Calibri" panose="020F0502020204030204" pitchFamily="34" charset="0"/>
                        </a:rPr>
                        <a:t>Boncer 2028 2.25%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845062"/>
                  </a:ext>
                </a:extLst>
              </a:tr>
              <a:tr h="135909">
                <a:tc>
                  <a:txBody>
                    <a:bodyPr/>
                    <a:lstStyle/>
                    <a:p>
                      <a:pPr algn="l" fontAlgn="b"/>
                      <a:r>
                        <a:rPr lang="es-AR" sz="1100" b="1" i="0" u="none" strike="noStrike">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1" i="0" u="none" strike="noStrike">
                          <a:solidFill>
                            <a:srgbClr val="000000"/>
                          </a:solidFill>
                          <a:effectLst/>
                          <a:latin typeface="Calibri" panose="020F0502020204030204" pitchFamily="34" charset="0"/>
                        </a:rPr>
                        <a:t>40.277,4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1" i="0" u="none" strike="noStrike">
                          <a:solidFill>
                            <a:srgbClr val="000000"/>
                          </a:solidFill>
                          <a:effectLst/>
                          <a:latin typeface="Calibri" panose="020F0502020204030204" pitchFamily="34" charset="0"/>
                        </a:rPr>
                        <a:t>220,1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1"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1" i="0" u="none" strike="noStrike" dirty="0">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100" b="1" i="0" u="none" strike="noStrike" dirty="0">
                          <a:solidFill>
                            <a:srgbClr val="000000"/>
                          </a:solidFill>
                          <a:effectLst/>
                          <a:latin typeface="Calibri" panose="020F0502020204030204" pitchFamily="34" charset="0"/>
                        </a:rPr>
                        <a:t>40.532,9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206514"/>
                  </a:ext>
                </a:extLst>
              </a:tr>
            </a:tbl>
          </a:graphicData>
        </a:graphic>
      </p:graphicFrame>
    </p:spTree>
    <p:extLst>
      <p:ext uri="{BB962C8B-B14F-4D97-AF65-F5344CB8AC3E}">
        <p14:creationId xmlns:p14="http://schemas.microsoft.com/office/powerpoint/2010/main" val="1819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7483" y="1701800"/>
            <a:ext cx="9917035" cy="4320875"/>
          </a:xfrm>
          <a:custGeom>
            <a:avLst/>
            <a:gdLst/>
            <a:ahLst/>
            <a:cxnLst/>
            <a:rect l="l" t="t" r="r" b="b"/>
            <a:pathLst>
              <a:path w="14875552" h="6481312">
                <a:moveTo>
                  <a:pt x="0" y="0"/>
                </a:moveTo>
                <a:lnTo>
                  <a:pt x="14875552" y="0"/>
                </a:lnTo>
                <a:lnTo>
                  <a:pt x="14875552" y="6481312"/>
                </a:lnTo>
                <a:lnTo>
                  <a:pt x="0" y="6481312"/>
                </a:lnTo>
                <a:lnTo>
                  <a:pt x="0" y="0"/>
                </a:lnTo>
                <a:close/>
              </a:path>
            </a:pathLst>
          </a:custGeom>
          <a:blipFill>
            <a:blip r:embed="rId3"/>
            <a:stretch>
              <a:fillRect t="-24797" b="-9468"/>
            </a:stretch>
          </a:blipFill>
        </p:spPr>
        <p:txBody>
          <a:bodyPr/>
          <a:lstStyle/>
          <a:p>
            <a:endParaRPr lang="es-AR"/>
          </a:p>
        </p:txBody>
      </p:sp>
      <p:pic>
        <p:nvPicPr>
          <p:cNvPr id="3" name="Imagen 4">
            <a:extLst>
              <a:ext uri="{FF2B5EF4-FFF2-40B4-BE49-F238E27FC236}">
                <a16:creationId xmlns:a16="http://schemas.microsoft.com/office/drawing/2014/main" id="{96E638A4-716C-4CC4-B8E0-D79270EE63F2}"/>
              </a:ext>
            </a:extLst>
          </p:cNvPr>
          <p:cNvPicPr>
            <a:picLocks noChangeAspect="1"/>
          </p:cNvPicPr>
          <p:nvPr/>
        </p:nvPicPr>
        <p:blipFill>
          <a:blip r:embed="rId4"/>
          <a:stretch>
            <a:fillRect/>
          </a:stretch>
        </p:blipFill>
        <p:spPr>
          <a:xfrm>
            <a:off x="1073256" y="206145"/>
            <a:ext cx="3062637" cy="900413"/>
          </a:xfrm>
          <a:prstGeom prst="rect">
            <a:avLst/>
          </a:prstGeom>
          <a:noFill/>
          <a:ln cap="flat">
            <a:noFill/>
          </a:ln>
        </p:spPr>
      </p:pic>
      <p:pic>
        <p:nvPicPr>
          <p:cNvPr id="4" name="Imagen 5">
            <a:extLst>
              <a:ext uri="{FF2B5EF4-FFF2-40B4-BE49-F238E27FC236}">
                <a16:creationId xmlns:a16="http://schemas.microsoft.com/office/drawing/2014/main" id="{728D7927-4D0D-42C0-A3A4-85229441518F}"/>
              </a:ext>
            </a:extLst>
          </p:cNvPr>
          <p:cNvPicPr>
            <a:picLocks noChangeAspect="1"/>
          </p:cNvPicPr>
          <p:nvPr/>
        </p:nvPicPr>
        <p:blipFill>
          <a:blip r:embed="rId5"/>
          <a:stretch>
            <a:fillRect/>
          </a:stretch>
        </p:blipFill>
        <p:spPr>
          <a:xfrm>
            <a:off x="8839200" y="267628"/>
            <a:ext cx="1745505" cy="495270"/>
          </a:xfrm>
          <a:prstGeom prst="rect">
            <a:avLst/>
          </a:prstGeom>
          <a:noFill/>
          <a:ln cap="flat">
            <a:noFill/>
          </a:ln>
        </p:spPr>
      </p:pic>
      <p:sp>
        <p:nvSpPr>
          <p:cNvPr id="5" name="CuadroTexto 2">
            <a:extLst>
              <a:ext uri="{FF2B5EF4-FFF2-40B4-BE49-F238E27FC236}">
                <a16:creationId xmlns:a16="http://schemas.microsoft.com/office/drawing/2014/main" id="{3ABF59AC-D170-49BF-90B0-F3FB87F8D337}"/>
              </a:ext>
            </a:extLst>
          </p:cNvPr>
          <p:cNvSpPr txBox="1"/>
          <p:nvPr/>
        </p:nvSpPr>
        <p:spPr>
          <a:xfrm>
            <a:off x="5232400" y="679734"/>
            <a:ext cx="4254196" cy="430887"/>
          </a:xfrm>
          <a:prstGeom prst="rect">
            <a:avLst/>
          </a:prstGeom>
          <a:noFill/>
          <a:ln cap="flat">
            <a:noFill/>
          </a:ln>
        </p:spPr>
        <p:txBody>
          <a:bodyPr vert="horz" wrap="square" lIns="60960" tIns="30480" rIns="60960" bIns="30480" anchor="t" anchorCtr="0" compatLnSpc="1">
            <a:spAutoFit/>
          </a:bodyPr>
          <a:lstStyle/>
          <a:p>
            <a:pPr defTabSz="609630">
              <a:defRPr sz="1800" b="0" i="0" u="none" strike="noStrike" kern="0" cap="none" spc="0" baseline="0">
                <a:solidFill>
                  <a:srgbClr val="000000"/>
                </a:solidFill>
                <a:uFillTx/>
              </a:defRPr>
            </a:pPr>
            <a:r>
              <a:rPr lang="es-ES" sz="2400" dirty="0" err="1">
                <a:solidFill>
                  <a:schemeClr val="accent1">
                    <a:lumMod val="75000"/>
                  </a:schemeClr>
                </a:solidFill>
                <a:latin typeface="Arial Black" panose="020B0A04020102020204" pitchFamily="34" charset="0"/>
              </a:rPr>
              <a:t>Trends</a:t>
            </a:r>
            <a:endParaRPr lang="es-AR" sz="2400" dirty="0">
              <a:solidFill>
                <a:schemeClr val="accent1">
                  <a:lumMod val="75000"/>
                </a:schemeClr>
              </a:solidFill>
              <a:latin typeface="Arial Black" panose="020B0A04020102020204" pitchFamily="34" charset="0"/>
            </a:endParaRPr>
          </a:p>
        </p:txBody>
      </p:sp>
      <p:sp>
        <p:nvSpPr>
          <p:cNvPr id="6" name="Flecha: cheurón 5">
            <a:extLst>
              <a:ext uri="{FF2B5EF4-FFF2-40B4-BE49-F238E27FC236}">
                <a16:creationId xmlns:a16="http://schemas.microsoft.com/office/drawing/2014/main" id="{B8F79C2E-EC67-4F7A-B58B-7F01C58EAA7A}"/>
              </a:ext>
            </a:extLst>
          </p:cNvPr>
          <p:cNvSpPr/>
          <p:nvPr/>
        </p:nvSpPr>
        <p:spPr>
          <a:xfrm>
            <a:off x="1625600" y="1122545"/>
            <a:ext cx="380001" cy="563267"/>
          </a:xfrm>
          <a:prstGeom prst="chevron">
            <a:avLst/>
          </a:prstGeom>
          <a:solidFill>
            <a:srgbClr val="F81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00" dirty="0">
              <a:solidFill>
                <a:srgbClr val="CC0099"/>
              </a:solidFill>
            </a:endParaRPr>
          </a:p>
        </p:txBody>
      </p:sp>
      <p:sp>
        <p:nvSpPr>
          <p:cNvPr id="7" name="CuadroTexto 6">
            <a:extLst>
              <a:ext uri="{FF2B5EF4-FFF2-40B4-BE49-F238E27FC236}">
                <a16:creationId xmlns:a16="http://schemas.microsoft.com/office/drawing/2014/main" id="{6AFC31D8-6C24-49C6-9CF0-B8944EA2591B}"/>
              </a:ext>
            </a:extLst>
          </p:cNvPr>
          <p:cNvSpPr txBox="1"/>
          <p:nvPr/>
        </p:nvSpPr>
        <p:spPr>
          <a:xfrm>
            <a:off x="2133600" y="1148874"/>
            <a:ext cx="8192935" cy="830997"/>
          </a:xfrm>
          <a:prstGeom prst="rect">
            <a:avLst/>
          </a:prstGeom>
          <a:noFill/>
        </p:spPr>
        <p:txBody>
          <a:bodyPr wrap="square" rtlCol="0">
            <a:spAutoFit/>
          </a:bodyPr>
          <a:lstStyle/>
          <a:p>
            <a:r>
              <a:rPr lang="en-US" sz="2400" b="1" dirty="0"/>
              <a:t>Evolution of the gross debt of the central administration (mill USD) and % GPD</a:t>
            </a:r>
            <a:endParaRPr lang="es-AR" sz="2400" b="1" dirty="0"/>
          </a:p>
        </p:txBody>
      </p:sp>
      <p:sp>
        <p:nvSpPr>
          <p:cNvPr id="9" name="Rectángulo 8">
            <a:extLst>
              <a:ext uri="{FF2B5EF4-FFF2-40B4-BE49-F238E27FC236}">
                <a16:creationId xmlns:a16="http://schemas.microsoft.com/office/drawing/2014/main" id="{D1959732-F494-4375-AF15-C8A976B7587E}"/>
              </a:ext>
            </a:extLst>
          </p:cNvPr>
          <p:cNvSpPr/>
          <p:nvPr/>
        </p:nvSpPr>
        <p:spPr>
          <a:xfrm>
            <a:off x="1815600" y="6298602"/>
            <a:ext cx="5945858" cy="276999"/>
          </a:xfrm>
          <a:prstGeom prst="rect">
            <a:avLst/>
          </a:prstGeom>
        </p:spPr>
        <p:txBody>
          <a:bodyPr wrap="none">
            <a:spAutoFit/>
          </a:bodyPr>
          <a:lstStyle/>
          <a:p>
            <a:pPr lvl="0">
              <a:defRPr sz="1800" b="0" i="0" u="none" strike="noStrike" kern="0" cap="none" spc="0" baseline="0">
                <a:solidFill>
                  <a:srgbClr val="000000"/>
                </a:solidFill>
                <a:uFillTx/>
              </a:defRPr>
            </a:pPr>
            <a:r>
              <a:rPr lang="es-ES" sz="1200" dirty="0" err="1">
                <a:solidFill>
                  <a:srgbClr val="000000"/>
                </a:solidFill>
                <a:ea typeface="Calibri"/>
                <a:cs typeface="Calibri"/>
              </a:rPr>
              <a:t>Source</a:t>
            </a:r>
            <a:r>
              <a:rPr lang="es-ES" sz="1200" dirty="0">
                <a:solidFill>
                  <a:srgbClr val="000000"/>
                </a:solidFill>
                <a:ea typeface="Calibri"/>
                <a:cs typeface="Calibri"/>
              </a:rPr>
              <a:t>: </a:t>
            </a:r>
            <a:r>
              <a:rPr lang="es-ES" sz="1200" dirty="0" err="1">
                <a:solidFill>
                  <a:srgbClr val="000000"/>
                </a:solidFill>
                <a:ea typeface="Calibri"/>
                <a:cs typeface="Calibri"/>
              </a:rPr>
              <a:t>Ministry</a:t>
            </a:r>
            <a:r>
              <a:rPr lang="es-ES" sz="1200" dirty="0">
                <a:solidFill>
                  <a:srgbClr val="000000"/>
                </a:solidFill>
                <a:ea typeface="Calibri"/>
                <a:cs typeface="Calibri"/>
              </a:rPr>
              <a:t> </a:t>
            </a:r>
            <a:r>
              <a:rPr lang="es-ES" sz="1200" dirty="0" err="1">
                <a:solidFill>
                  <a:srgbClr val="000000"/>
                </a:solidFill>
                <a:ea typeface="Calibri"/>
                <a:cs typeface="Calibri"/>
              </a:rPr>
              <a:t>of</a:t>
            </a:r>
            <a:r>
              <a:rPr lang="es-ES" sz="1200" dirty="0">
                <a:solidFill>
                  <a:srgbClr val="000000"/>
                </a:solidFill>
                <a:ea typeface="Calibri"/>
                <a:cs typeface="Calibri"/>
              </a:rPr>
              <a:t> </a:t>
            </a:r>
            <a:r>
              <a:rPr lang="es-ES" sz="1200" dirty="0" err="1">
                <a:solidFill>
                  <a:srgbClr val="000000"/>
                </a:solidFill>
                <a:ea typeface="Calibri"/>
                <a:cs typeface="Calibri"/>
              </a:rPr>
              <a:t>Economy</a:t>
            </a:r>
            <a:r>
              <a:rPr lang="es-ES" sz="1200" dirty="0">
                <a:solidFill>
                  <a:srgbClr val="000000"/>
                </a:solidFill>
                <a:ea typeface="Calibri"/>
                <a:cs typeface="Calibri"/>
              </a:rPr>
              <a:t>. </a:t>
            </a:r>
            <a:r>
              <a:rPr lang="es-ES" sz="1200" dirty="0">
                <a:solidFill>
                  <a:srgbClr val="000000"/>
                </a:solidFill>
                <a:ea typeface="Calibri"/>
                <a:cs typeface="Calibri"/>
                <a:hlinkClick r:id="rId6"/>
              </a:rPr>
              <a:t>https://www.argentina.gob.ar/datos-trimestrales-de-la-deuda</a:t>
            </a:r>
            <a:endParaRPr lang="en-US" sz="2400" dirty="0">
              <a:solidFill>
                <a:srgbClr val="000000"/>
              </a:solidFill>
            </a:endParaRPr>
          </a:p>
        </p:txBody>
      </p:sp>
    </p:spTree>
    <p:extLst>
      <p:ext uri="{BB962C8B-B14F-4D97-AF65-F5344CB8AC3E}">
        <p14:creationId xmlns:p14="http://schemas.microsoft.com/office/powerpoint/2010/main" val="122674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B9690F8B-02B7-4208-A177-3DA3F05436C6}"/>
              </a:ext>
            </a:extLst>
          </p:cNvPr>
          <p:cNvPicPr>
            <a:picLocks noChangeAspect="1"/>
          </p:cNvPicPr>
          <p:nvPr/>
        </p:nvPicPr>
        <p:blipFill>
          <a:blip r:embed="rId3"/>
          <a:srcRect t="8422" b="12177"/>
          <a:stretch/>
        </p:blipFill>
        <p:spPr>
          <a:xfrm>
            <a:off x="1513114" y="1405989"/>
            <a:ext cx="8410674" cy="4382364"/>
          </a:xfrm>
          <a:prstGeom prst="rect">
            <a:avLst/>
          </a:prstGeom>
          <a:noFill/>
          <a:ln cap="flat">
            <a:noFill/>
          </a:ln>
        </p:spPr>
      </p:pic>
      <p:sp>
        <p:nvSpPr>
          <p:cNvPr id="3" name="Título 1">
            <a:extLst>
              <a:ext uri="{FF2B5EF4-FFF2-40B4-BE49-F238E27FC236}">
                <a16:creationId xmlns:a16="http://schemas.microsoft.com/office/drawing/2014/main" id="{E4F13314-ED3F-4DBE-B457-D2AA7622D281}"/>
              </a:ext>
            </a:extLst>
          </p:cNvPr>
          <p:cNvSpPr txBox="1"/>
          <p:nvPr/>
        </p:nvSpPr>
        <p:spPr>
          <a:xfrm>
            <a:off x="2616198" y="250819"/>
            <a:ext cx="7425156" cy="794412"/>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chemeClr val="accent1">
                    <a:lumMod val="75000"/>
                  </a:schemeClr>
                </a:solidFill>
                <a:uFillTx/>
                <a:latin typeface="Arial Black" panose="020B0A04020102020204" pitchFamily="34" charset="0"/>
              </a:rPr>
              <a:t>Public debt restructuring under local legislation</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chemeClr val="accent1">
                    <a:lumMod val="75000"/>
                  </a:schemeClr>
                </a:solidFill>
                <a:uFillTx/>
                <a:latin typeface="Arial Black" panose="020B0A04020102020204" pitchFamily="34" charset="0"/>
              </a:rPr>
              <a:t>Yield curve in 2020</a:t>
            </a:r>
            <a:endParaRPr lang="es-AR" sz="1800" b="1" i="0" u="none" strike="noStrike" kern="1200" cap="none" spc="0" baseline="0" dirty="0">
              <a:solidFill>
                <a:schemeClr val="accent1">
                  <a:lumMod val="75000"/>
                </a:schemeClr>
              </a:solidFill>
              <a:uFillTx/>
              <a:latin typeface="Arial Black" panose="020B0A04020102020204" pitchFamily="34" charset="0"/>
            </a:endParaRPr>
          </a:p>
        </p:txBody>
      </p:sp>
      <p:pic>
        <p:nvPicPr>
          <p:cNvPr id="4" name="Imagen 5">
            <a:extLst>
              <a:ext uri="{FF2B5EF4-FFF2-40B4-BE49-F238E27FC236}">
                <a16:creationId xmlns:a16="http://schemas.microsoft.com/office/drawing/2014/main" id="{60F29F7B-CE95-4ABA-AE27-5952A20F0517}"/>
              </a:ext>
            </a:extLst>
          </p:cNvPr>
          <p:cNvPicPr>
            <a:picLocks noChangeAspect="1"/>
          </p:cNvPicPr>
          <p:nvPr/>
        </p:nvPicPr>
        <p:blipFill>
          <a:blip r:embed="rId4"/>
          <a:srcRect b="15290"/>
          <a:stretch>
            <a:fillRect/>
          </a:stretch>
        </p:blipFill>
        <p:spPr>
          <a:xfrm>
            <a:off x="144045" y="145983"/>
            <a:ext cx="2472153" cy="615683"/>
          </a:xfrm>
          <a:prstGeom prst="rect">
            <a:avLst/>
          </a:prstGeom>
          <a:noFill/>
          <a:ln cap="flat">
            <a:noFill/>
          </a:ln>
        </p:spPr>
      </p:pic>
      <p:pic>
        <p:nvPicPr>
          <p:cNvPr id="5" name="Imagen 6">
            <a:extLst>
              <a:ext uri="{FF2B5EF4-FFF2-40B4-BE49-F238E27FC236}">
                <a16:creationId xmlns:a16="http://schemas.microsoft.com/office/drawing/2014/main" id="{2BD6774D-AF38-4E03-AD63-C4824ADFB891}"/>
              </a:ext>
            </a:extLst>
          </p:cNvPr>
          <p:cNvPicPr>
            <a:picLocks noChangeAspect="1"/>
          </p:cNvPicPr>
          <p:nvPr/>
        </p:nvPicPr>
        <p:blipFill>
          <a:blip r:embed="rId5"/>
          <a:stretch>
            <a:fillRect/>
          </a:stretch>
        </p:blipFill>
        <p:spPr>
          <a:xfrm>
            <a:off x="10264706" y="324703"/>
            <a:ext cx="1540014" cy="436964"/>
          </a:xfrm>
          <a:prstGeom prst="rect">
            <a:avLst/>
          </a:prstGeom>
          <a:noFill/>
          <a:ln cap="flat">
            <a:noFill/>
          </a:ln>
        </p:spPr>
      </p:pic>
      <p:sp>
        <p:nvSpPr>
          <p:cNvPr id="6" name="CuadroTexto 7">
            <a:extLst>
              <a:ext uri="{FF2B5EF4-FFF2-40B4-BE49-F238E27FC236}">
                <a16:creationId xmlns:a16="http://schemas.microsoft.com/office/drawing/2014/main" id="{75F7C7F9-FE72-4C94-BFAC-EC2C178819D8}"/>
              </a:ext>
            </a:extLst>
          </p:cNvPr>
          <p:cNvSpPr txBox="1"/>
          <p:nvPr/>
        </p:nvSpPr>
        <p:spPr>
          <a:xfrm>
            <a:off x="1762121" y="6432675"/>
            <a:ext cx="12223708"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Calibri"/>
              </a:rPr>
              <a:t>Source: Investment Account Report 2020 </a:t>
            </a:r>
            <a:r>
              <a:rPr lang="en-US" sz="1050" b="0" i="0" u="none" strike="noStrike" kern="1200" cap="none" spc="0" baseline="0">
                <a:solidFill>
                  <a:srgbClr val="000000"/>
                </a:solidFill>
                <a:uFillTx/>
                <a:latin typeface="Calibri"/>
                <a:hlinkClick r:id="rId6"/>
              </a:rPr>
              <a:t>https://www.agn.gob.ar/informes/Informe-54-2025</a:t>
            </a:r>
            <a:endParaRPr lang="es-AR" sz="1050" b="0" i="0" u="none" strike="noStrike" kern="1200" cap="none" spc="0" baseline="0">
              <a:solidFill>
                <a:srgbClr val="000000"/>
              </a:solidFill>
              <a:uFillTx/>
              <a:latin typeface="Calibri"/>
            </a:endParaRPr>
          </a:p>
        </p:txBody>
      </p:sp>
      <p:sp>
        <p:nvSpPr>
          <p:cNvPr id="7" name="CuadroTexto 6">
            <a:extLst>
              <a:ext uri="{FF2B5EF4-FFF2-40B4-BE49-F238E27FC236}">
                <a16:creationId xmlns:a16="http://schemas.microsoft.com/office/drawing/2014/main" id="{CF57B3A6-16EE-E35D-B494-FC1749EA109B}"/>
              </a:ext>
            </a:extLst>
          </p:cNvPr>
          <p:cNvSpPr txBox="1"/>
          <p:nvPr/>
        </p:nvSpPr>
        <p:spPr>
          <a:xfrm>
            <a:off x="578193" y="948342"/>
            <a:ext cx="8997609" cy="338554"/>
          </a:xfrm>
          <a:prstGeom prst="rect">
            <a:avLst/>
          </a:prstGeom>
          <a:noFill/>
        </p:spPr>
        <p:txBody>
          <a:bodyPr wrap="square" rtlCol="0">
            <a:spAutoFit/>
          </a:bodyPr>
          <a:lstStyle/>
          <a:p>
            <a:r>
              <a:rPr lang="es-AR" sz="1600" b="1" dirty="0" err="1"/>
              <a:t>Yield</a:t>
            </a:r>
            <a:r>
              <a:rPr lang="es-AR" sz="1600" b="1" dirty="0"/>
              <a:t> curve </a:t>
            </a:r>
            <a:r>
              <a:rPr lang="es-AR" sz="1600" b="1" dirty="0" err="1"/>
              <a:t>dollar</a:t>
            </a:r>
            <a:r>
              <a:rPr lang="es-AR" sz="1600" b="1" dirty="0"/>
              <a:t> </a:t>
            </a:r>
            <a:r>
              <a:rPr lang="es-AR" sz="1600" b="1" dirty="0" err="1"/>
              <a:t>denominated</a:t>
            </a:r>
            <a:r>
              <a:rPr lang="es-AR" sz="1600" b="1" dirty="0"/>
              <a:t> </a:t>
            </a:r>
            <a:r>
              <a:rPr lang="es-AR" sz="1600" b="1" dirty="0" err="1"/>
              <a:t>securities</a:t>
            </a:r>
            <a:r>
              <a:rPr lang="es-AR" sz="1600" b="1" dirty="0"/>
              <a:t> in USD </a:t>
            </a:r>
            <a:r>
              <a:rPr lang="es-AR" sz="1600" b="1" dirty="0" err="1"/>
              <a:t>under</a:t>
            </a:r>
            <a:r>
              <a:rPr lang="es-AR" sz="1600" b="1" dirty="0"/>
              <a:t> local </a:t>
            </a:r>
            <a:r>
              <a:rPr lang="es-AR" sz="1600" b="1" dirty="0" err="1"/>
              <a:t>legislation</a:t>
            </a:r>
            <a:endParaRPr lang="es-AR" sz="1600" b="1" dirty="0"/>
          </a:p>
        </p:txBody>
      </p:sp>
      <p:sp>
        <p:nvSpPr>
          <p:cNvPr id="9" name="CuadroTexto 8">
            <a:extLst>
              <a:ext uri="{FF2B5EF4-FFF2-40B4-BE49-F238E27FC236}">
                <a16:creationId xmlns:a16="http://schemas.microsoft.com/office/drawing/2014/main" id="{C09484A4-FC6A-EA96-C596-CBE32CC20B8C}"/>
              </a:ext>
            </a:extLst>
          </p:cNvPr>
          <p:cNvSpPr txBox="1"/>
          <p:nvPr/>
        </p:nvSpPr>
        <p:spPr>
          <a:xfrm>
            <a:off x="9923788" y="5000757"/>
            <a:ext cx="1540014" cy="1200329"/>
          </a:xfrm>
          <a:prstGeom prst="rect">
            <a:avLst/>
          </a:prstGeom>
          <a:noFill/>
        </p:spPr>
        <p:txBody>
          <a:bodyPr wrap="square" rtlCol="0">
            <a:spAutoFit/>
          </a:bodyPr>
          <a:lstStyle/>
          <a:p>
            <a:pPr marL="285750" indent="-285750">
              <a:buClr>
                <a:schemeClr val="bg2">
                  <a:lumMod val="50000"/>
                </a:schemeClr>
              </a:buClr>
              <a:buSzPct val="104000"/>
              <a:buFont typeface="Calibri" panose="020F0502020204030204" pitchFamily="34" charset="0"/>
              <a:buChar char="•"/>
            </a:pPr>
            <a:r>
              <a:rPr lang="es-AR" dirty="0"/>
              <a:t>Elegible </a:t>
            </a:r>
            <a:r>
              <a:rPr lang="es-AR" dirty="0" err="1"/>
              <a:t>Securities</a:t>
            </a:r>
            <a:endParaRPr lang="es-AR" dirty="0"/>
          </a:p>
          <a:p>
            <a:pPr marL="285750" indent="-285750">
              <a:buClr>
                <a:schemeClr val="accent3">
                  <a:lumMod val="40000"/>
                  <a:lumOff val="60000"/>
                </a:schemeClr>
              </a:buClr>
              <a:buSzPct val="104000"/>
              <a:buFont typeface="Calibri" panose="020F0502020204030204" pitchFamily="34" charset="0"/>
              <a:buChar char="•"/>
            </a:pPr>
            <a:r>
              <a:rPr lang="es-AR" dirty="0"/>
              <a:t>New </a:t>
            </a:r>
            <a:r>
              <a:rPr lang="es-AR" dirty="0" err="1"/>
              <a:t>Securities</a:t>
            </a:r>
            <a:endParaRPr lang="es-A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D4D508-A705-4274-A6D4-E8C2DED328FD}"/>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4" name="Imagen 4">
            <a:extLst>
              <a:ext uri="{FF2B5EF4-FFF2-40B4-BE49-F238E27FC236}">
                <a16:creationId xmlns:a16="http://schemas.microsoft.com/office/drawing/2014/main" id="{4F90213B-CFD7-4409-8458-23A9E12D4E18}"/>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
        <p:nvSpPr>
          <p:cNvPr id="6" name="Título 5">
            <a:extLst>
              <a:ext uri="{FF2B5EF4-FFF2-40B4-BE49-F238E27FC236}">
                <a16:creationId xmlns:a16="http://schemas.microsoft.com/office/drawing/2014/main" id="{2CD1DE57-F525-6C21-DC5E-4B26AB61D794}"/>
              </a:ext>
            </a:extLst>
          </p:cNvPr>
          <p:cNvSpPr>
            <a:spLocks noGrp="1"/>
          </p:cNvSpPr>
          <p:nvPr>
            <p:ph type="title"/>
          </p:nvPr>
        </p:nvSpPr>
        <p:spPr>
          <a:xfrm>
            <a:off x="6469379" y="2880520"/>
            <a:ext cx="5181603" cy="1325559"/>
          </a:xfrm>
        </p:spPr>
        <p:txBody>
          <a:bodyPr>
            <a:normAutofit fontScale="90000"/>
          </a:bodyPr>
          <a:lstStyle/>
          <a:p>
            <a:r>
              <a:rPr lang="en-US" dirty="0">
                <a:solidFill>
                  <a:schemeClr val="accent1">
                    <a:lumMod val="75000"/>
                  </a:schemeClr>
                </a:solidFill>
                <a:latin typeface="Arial Black" panose="020B0A04020102020204" pitchFamily="34" charset="0"/>
              </a:rPr>
              <a:t>SAI Argentina´s Mandate related to the Audit of public debt and public debt management</a:t>
            </a:r>
            <a:endParaRPr lang="es-AR" dirty="0">
              <a:solidFill>
                <a:schemeClr val="accent1">
                  <a:lumMod val="75000"/>
                </a:schemeClr>
              </a:solidFill>
              <a:latin typeface="Arial Black" panose="020B0A04020102020204" pitchFamily="34" charset="0"/>
            </a:endParaRPr>
          </a:p>
        </p:txBody>
      </p:sp>
      <p:pic>
        <p:nvPicPr>
          <p:cNvPr id="8" name="Imagen 7" descr="Imagen que contiene edificio, exterior, grande, camioneta&#10;&#10;El contenido generado por IA puede ser incorrecto.">
            <a:extLst>
              <a:ext uri="{FF2B5EF4-FFF2-40B4-BE49-F238E27FC236}">
                <a16:creationId xmlns:a16="http://schemas.microsoft.com/office/drawing/2014/main" id="{64C87FA5-B4FC-A4DF-E3B6-DDCB13862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38325"/>
            <a:ext cx="5257800" cy="34099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4A239-B5D7-4E77-A852-84215C37A54D}"/>
              </a:ext>
            </a:extLst>
          </p:cNvPr>
          <p:cNvSpPr txBox="1">
            <a:spLocks noGrp="1"/>
          </p:cNvSpPr>
          <p:nvPr>
            <p:ph type="title"/>
          </p:nvPr>
        </p:nvSpPr>
        <p:spPr>
          <a:xfrm>
            <a:off x="838203" y="816540"/>
            <a:ext cx="10515600" cy="781656"/>
          </a:xfrm>
        </p:spPr>
        <p:txBody>
          <a:bodyPr anchorCtr="1">
            <a:normAutofit/>
          </a:bodyPr>
          <a:lstStyle/>
          <a:p>
            <a:pPr lvl="0" algn="ctr"/>
            <a:r>
              <a:rPr lang="es-ES" sz="3600" b="1" dirty="0">
                <a:solidFill>
                  <a:schemeClr val="accent1">
                    <a:lumMod val="75000"/>
                  </a:schemeClr>
                </a:solidFill>
                <a:latin typeface="Arial Black" panose="020B0A04020102020204" pitchFamily="34" charset="0"/>
              </a:rPr>
              <a:t>SAI </a:t>
            </a:r>
            <a:r>
              <a:rPr lang="es-ES" sz="3600" b="1" dirty="0" err="1">
                <a:solidFill>
                  <a:schemeClr val="accent1">
                    <a:lumMod val="75000"/>
                  </a:schemeClr>
                </a:solidFill>
                <a:latin typeface="Arial Black" panose="020B0A04020102020204" pitchFamily="34" charset="0"/>
              </a:rPr>
              <a:t>Argentina´s</a:t>
            </a:r>
            <a:r>
              <a:rPr lang="es-ES" sz="3600" b="1" dirty="0">
                <a:solidFill>
                  <a:schemeClr val="accent1">
                    <a:lumMod val="75000"/>
                  </a:schemeClr>
                </a:solidFill>
                <a:latin typeface="Arial Black" panose="020B0A04020102020204" pitchFamily="34" charset="0"/>
              </a:rPr>
              <a:t> mandate</a:t>
            </a:r>
            <a:endParaRPr lang="es-AR" sz="3600" b="1" dirty="0">
              <a:solidFill>
                <a:schemeClr val="accent1">
                  <a:lumMod val="75000"/>
                </a:schemeClr>
              </a:solidFill>
              <a:latin typeface="Arial Black" panose="020B0A04020102020204" pitchFamily="34" charset="0"/>
            </a:endParaRPr>
          </a:p>
        </p:txBody>
      </p:sp>
      <p:sp>
        <p:nvSpPr>
          <p:cNvPr id="3" name="Rectangle 3">
            <a:extLst>
              <a:ext uri="{FF2B5EF4-FFF2-40B4-BE49-F238E27FC236}">
                <a16:creationId xmlns:a16="http://schemas.microsoft.com/office/drawing/2014/main" id="{F03DDE51-9BDD-4FFD-9739-276CD9B3C244}"/>
              </a:ext>
            </a:extLst>
          </p:cNvPr>
          <p:cNvSpPr txBox="1">
            <a:spLocks noGrp="1"/>
          </p:cNvSpPr>
          <p:nvPr>
            <p:ph idx="1"/>
          </p:nvPr>
        </p:nvSpPr>
        <p:spPr>
          <a:xfrm>
            <a:off x="222317" y="1512118"/>
            <a:ext cx="11582403" cy="4871077"/>
          </a:xfrm>
        </p:spPr>
        <p:txBody>
          <a:bodyPr anchor="ctr">
            <a:spAutoFit/>
          </a:bodyPr>
          <a:lstStyle/>
          <a:p>
            <a:pPr lvl="0">
              <a:buClr>
                <a:schemeClr val="accent1"/>
              </a:buClr>
            </a:pPr>
            <a:r>
              <a:rPr lang="en-US" sz="2400" dirty="0"/>
              <a:t>National Constitution, Article 85</a:t>
            </a:r>
          </a:p>
          <a:p>
            <a:pPr lvl="0">
              <a:buClr>
                <a:schemeClr val="accent1"/>
              </a:buClr>
            </a:pPr>
            <a:r>
              <a:rPr lang="en-US" sz="2400" dirty="0"/>
              <a:t> Law 24,156 (Financial Administration Law), Title VII, Article 116 establishes the </a:t>
            </a:r>
            <a:r>
              <a:rPr lang="en-US" sz="2400" dirty="0" err="1"/>
              <a:t>Auditoría</a:t>
            </a:r>
            <a:r>
              <a:rPr lang="en-US" sz="2400" dirty="0"/>
              <a:t> General de la </a:t>
            </a:r>
            <a:r>
              <a:rPr lang="en-US" sz="2400" dirty="0" err="1"/>
              <a:t>Nación</a:t>
            </a:r>
            <a:r>
              <a:rPr lang="en-US" sz="2400" dirty="0"/>
              <a:t> as an external control entity, dependent on the National Congress of Argentina.</a:t>
            </a:r>
          </a:p>
          <a:p>
            <a:pPr marL="0" lvl="0" indent="0">
              <a:buNone/>
            </a:pPr>
            <a:endParaRPr lang="en-US" sz="2000" b="1" dirty="0"/>
          </a:p>
          <a:p>
            <a:pPr marL="0" lvl="0" indent="0" algn="just">
              <a:buNone/>
            </a:pPr>
            <a:r>
              <a:rPr lang="en-US" sz="2400" dirty="0"/>
              <a:t>Scope of its Competence: The subsequent external control of budgetary, economic, financial, patrimonial, and legal management, as well as the issuance of opinions on the financial statements of the central administration, decentralized agencies, state-owned companies and corporations, regulatory bodies for public services, the local government of Buenos Aires, and private entities awarded privatization processes, in relation to the obligations arising from the respective contracts.</a:t>
            </a:r>
          </a:p>
          <a:p>
            <a:pPr marL="0" lvl="0" indent="0" algn="just">
              <a:buNone/>
            </a:pPr>
            <a:r>
              <a:rPr lang="en-US" sz="2400" dirty="0"/>
              <a:t>The Law also includes entities that receive, spend, or manage public funds under a legal norm or for a public purpose</a:t>
            </a:r>
          </a:p>
        </p:txBody>
      </p:sp>
      <p:pic>
        <p:nvPicPr>
          <p:cNvPr id="4" name="Imagen 7">
            <a:extLst>
              <a:ext uri="{FF2B5EF4-FFF2-40B4-BE49-F238E27FC236}">
                <a16:creationId xmlns:a16="http://schemas.microsoft.com/office/drawing/2014/main" id="{98DB1D92-7B30-4970-8923-9F2DCEFBB0D2}"/>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5" name="Imagen 8">
            <a:extLst>
              <a:ext uri="{FF2B5EF4-FFF2-40B4-BE49-F238E27FC236}">
                <a16:creationId xmlns:a16="http://schemas.microsoft.com/office/drawing/2014/main" id="{5CFB95B1-A5EB-4375-A07D-879FFCA62232}"/>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A4E66-4085-4E8C-BEED-30A0A6D2FDC4}"/>
              </a:ext>
            </a:extLst>
          </p:cNvPr>
          <p:cNvSpPr txBox="1">
            <a:spLocks noGrp="1"/>
          </p:cNvSpPr>
          <p:nvPr>
            <p:ph type="title"/>
          </p:nvPr>
        </p:nvSpPr>
        <p:spPr>
          <a:xfrm>
            <a:off x="838203" y="816540"/>
            <a:ext cx="10515600" cy="781656"/>
          </a:xfrm>
        </p:spPr>
        <p:txBody>
          <a:bodyPr anchorCtr="1"/>
          <a:lstStyle/>
          <a:p>
            <a:pPr lvl="0" algn="ctr"/>
            <a:r>
              <a:rPr lang="es-ES" sz="4000" b="1" dirty="0">
                <a:solidFill>
                  <a:schemeClr val="accent1">
                    <a:lumMod val="75000"/>
                  </a:schemeClr>
                </a:solidFill>
                <a:latin typeface="Arial Black" panose="020B0A04020102020204" pitchFamily="34" charset="0"/>
              </a:rPr>
              <a:t>SAI </a:t>
            </a:r>
            <a:r>
              <a:rPr lang="es-ES" sz="3600" b="1" dirty="0" err="1">
                <a:solidFill>
                  <a:schemeClr val="accent1">
                    <a:lumMod val="75000"/>
                  </a:schemeClr>
                </a:solidFill>
                <a:latin typeface="Arial Black" panose="020B0A04020102020204" pitchFamily="34" charset="0"/>
              </a:rPr>
              <a:t>Argentina</a:t>
            </a:r>
            <a:r>
              <a:rPr lang="es-ES" sz="4000" b="1" dirty="0" err="1">
                <a:solidFill>
                  <a:schemeClr val="accent1">
                    <a:lumMod val="75000"/>
                  </a:schemeClr>
                </a:solidFill>
                <a:latin typeface="Arial Black" panose="020B0A04020102020204" pitchFamily="34" charset="0"/>
              </a:rPr>
              <a:t>´s</a:t>
            </a:r>
            <a:r>
              <a:rPr lang="es-ES" sz="4000" b="1" dirty="0">
                <a:solidFill>
                  <a:schemeClr val="accent1">
                    <a:lumMod val="75000"/>
                  </a:schemeClr>
                </a:solidFill>
                <a:latin typeface="Arial Black" panose="020B0A04020102020204" pitchFamily="34" charset="0"/>
              </a:rPr>
              <a:t> mandate</a:t>
            </a:r>
            <a:endParaRPr lang="es-AR" sz="4000" b="1" dirty="0">
              <a:solidFill>
                <a:schemeClr val="accent1">
                  <a:lumMod val="75000"/>
                </a:schemeClr>
              </a:solidFill>
              <a:latin typeface="Arial Black" panose="020B0A04020102020204" pitchFamily="34" charset="0"/>
            </a:endParaRPr>
          </a:p>
        </p:txBody>
      </p:sp>
      <p:sp>
        <p:nvSpPr>
          <p:cNvPr id="3" name="Rectangle 3">
            <a:extLst>
              <a:ext uri="{FF2B5EF4-FFF2-40B4-BE49-F238E27FC236}">
                <a16:creationId xmlns:a16="http://schemas.microsoft.com/office/drawing/2014/main" id="{D74FB71E-1CE7-4607-A53D-2A86B34A1B55}"/>
              </a:ext>
            </a:extLst>
          </p:cNvPr>
          <p:cNvSpPr txBox="1">
            <a:spLocks noGrp="1"/>
          </p:cNvSpPr>
          <p:nvPr>
            <p:ph idx="1"/>
          </p:nvPr>
        </p:nvSpPr>
        <p:spPr>
          <a:xfrm>
            <a:off x="338666" y="1533055"/>
            <a:ext cx="11582403" cy="4654606"/>
          </a:xfrm>
        </p:spPr>
        <p:txBody>
          <a:bodyPr anchor="ctr">
            <a:spAutoFit/>
          </a:bodyPr>
          <a:lstStyle/>
          <a:p>
            <a:pPr marL="0" lvl="0" indent="0">
              <a:buNone/>
            </a:pPr>
            <a:r>
              <a:rPr lang="en-US" dirty="0"/>
              <a:t>The Supreme Audit Institution of Argentina (</a:t>
            </a:r>
            <a:r>
              <a:rPr lang="en-US" dirty="0" err="1"/>
              <a:t>Auditoría</a:t>
            </a:r>
            <a:r>
              <a:rPr lang="en-US" dirty="0"/>
              <a:t> General de la </a:t>
            </a:r>
            <a:r>
              <a:rPr lang="en-US" dirty="0" err="1"/>
              <a:t>Nación</a:t>
            </a:r>
            <a:r>
              <a:rPr lang="en-US" dirty="0"/>
              <a:t>) designs and proposes its own Annual Operational Plan, which is approved by the National Congress. It exercises its technical competence by applying the three types of audits (ISSAI 100):</a:t>
            </a:r>
          </a:p>
          <a:p>
            <a:pPr lvl="0">
              <a:buClr>
                <a:schemeClr val="accent1"/>
              </a:buClr>
            </a:pPr>
            <a:r>
              <a:rPr lang="en-US" dirty="0"/>
              <a:t>General Framework: Res. 26/2015 NCEG</a:t>
            </a:r>
          </a:p>
          <a:p>
            <a:pPr lvl="0">
              <a:buClr>
                <a:schemeClr val="accent1"/>
              </a:buClr>
            </a:pPr>
            <a:r>
              <a:rPr lang="en-US" dirty="0"/>
              <a:t>Financial Control: Res. 185/2016 AGN</a:t>
            </a:r>
          </a:p>
          <a:p>
            <a:pPr lvl="0">
              <a:buClr>
                <a:schemeClr val="accent1"/>
              </a:buClr>
            </a:pPr>
            <a:r>
              <a:rPr lang="en-US" dirty="0"/>
              <a:t>Management Control: Res. 186/2016 AGN</a:t>
            </a:r>
          </a:p>
          <a:p>
            <a:pPr lvl="0">
              <a:buClr>
                <a:schemeClr val="accent1"/>
              </a:buClr>
            </a:pPr>
            <a:r>
              <a:rPr lang="en-US" dirty="0"/>
              <a:t>Compliance Control: Res. 187/2016 AGN</a:t>
            </a:r>
          </a:p>
          <a:p>
            <a:pPr lvl="0">
              <a:buClr>
                <a:schemeClr val="accent1"/>
              </a:buClr>
            </a:pPr>
            <a:r>
              <a:rPr lang="en-US" dirty="0"/>
              <a:t>Public Debt Audit: Res. 188/2016 AGN</a:t>
            </a:r>
          </a:p>
          <a:p>
            <a:pPr marL="0" lvl="0" indent="0" algn="ctr" hangingPunct="0">
              <a:lnSpc>
                <a:spcPct val="100000"/>
              </a:lnSpc>
              <a:spcBef>
                <a:spcPts val="0"/>
              </a:spcBef>
              <a:buNone/>
            </a:pPr>
            <a:endParaRPr lang="es-AR" dirty="0">
              <a:latin typeface="Calibri Light"/>
            </a:endParaRPr>
          </a:p>
        </p:txBody>
      </p:sp>
      <p:pic>
        <p:nvPicPr>
          <p:cNvPr id="4" name="Imagen 7">
            <a:extLst>
              <a:ext uri="{FF2B5EF4-FFF2-40B4-BE49-F238E27FC236}">
                <a16:creationId xmlns:a16="http://schemas.microsoft.com/office/drawing/2014/main" id="{496F031C-612F-483D-AC9F-0295CA5A67AB}"/>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5" name="Imagen 8">
            <a:extLst>
              <a:ext uri="{FF2B5EF4-FFF2-40B4-BE49-F238E27FC236}">
                <a16:creationId xmlns:a16="http://schemas.microsoft.com/office/drawing/2014/main" id="{568A283E-0CF5-4C8E-9409-A27C7CC74EDA}"/>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F70B5-13E1-4A7D-9192-5681065A67BB}"/>
              </a:ext>
            </a:extLst>
          </p:cNvPr>
          <p:cNvSpPr txBox="1">
            <a:spLocks noGrp="1"/>
          </p:cNvSpPr>
          <p:nvPr>
            <p:ph type="title"/>
          </p:nvPr>
        </p:nvSpPr>
        <p:spPr>
          <a:xfrm>
            <a:off x="838203" y="816540"/>
            <a:ext cx="10515600" cy="781656"/>
          </a:xfrm>
        </p:spPr>
        <p:txBody>
          <a:bodyPr anchorCtr="1">
            <a:normAutofit fontScale="90000"/>
          </a:bodyPr>
          <a:lstStyle/>
          <a:p>
            <a:pPr lvl="0" algn="ctr"/>
            <a:r>
              <a:rPr lang="es-ES" sz="3600" b="1" dirty="0">
                <a:solidFill>
                  <a:schemeClr val="accent1">
                    <a:lumMod val="75000"/>
                  </a:schemeClr>
                </a:solidFill>
                <a:latin typeface="Arial Black" panose="020B0A04020102020204" pitchFamily="34" charset="0"/>
              </a:rPr>
              <a:t>SAI </a:t>
            </a:r>
            <a:r>
              <a:rPr lang="es-ES" sz="3600" b="1" dirty="0" err="1">
                <a:solidFill>
                  <a:schemeClr val="accent1">
                    <a:lumMod val="75000"/>
                  </a:schemeClr>
                </a:solidFill>
                <a:latin typeface="Arial Black" panose="020B0A04020102020204" pitchFamily="34" charset="0"/>
              </a:rPr>
              <a:t>Argentina´s</a:t>
            </a:r>
            <a:r>
              <a:rPr lang="es-ES" sz="3600" b="1" dirty="0">
                <a:solidFill>
                  <a:schemeClr val="accent1">
                    <a:lumMod val="75000"/>
                  </a:schemeClr>
                </a:solidFill>
                <a:latin typeface="Arial Black" panose="020B0A04020102020204" pitchFamily="34" charset="0"/>
              </a:rPr>
              <a:t> mandate: </a:t>
            </a:r>
            <a:r>
              <a:rPr lang="es-ES" sz="3600" b="1" dirty="0" err="1">
                <a:solidFill>
                  <a:schemeClr val="accent1">
                    <a:lumMod val="75000"/>
                  </a:schemeClr>
                </a:solidFill>
                <a:latin typeface="Arial Black" panose="020B0A04020102020204" pitchFamily="34" charset="0"/>
              </a:rPr>
              <a:t>public</a:t>
            </a:r>
            <a:r>
              <a:rPr lang="es-ES" sz="3600" b="1" dirty="0">
                <a:solidFill>
                  <a:schemeClr val="accent1">
                    <a:lumMod val="75000"/>
                  </a:schemeClr>
                </a:solidFill>
                <a:latin typeface="Arial Black" panose="020B0A04020102020204" pitchFamily="34" charset="0"/>
              </a:rPr>
              <a:t> </a:t>
            </a:r>
            <a:r>
              <a:rPr lang="es-ES" sz="3600" b="1" dirty="0" err="1">
                <a:solidFill>
                  <a:schemeClr val="accent1">
                    <a:lumMod val="75000"/>
                  </a:schemeClr>
                </a:solidFill>
                <a:latin typeface="Arial Black" panose="020B0A04020102020204" pitchFamily="34" charset="0"/>
              </a:rPr>
              <a:t>debt</a:t>
            </a:r>
            <a:r>
              <a:rPr lang="es-ES" sz="3600" b="1" dirty="0">
                <a:solidFill>
                  <a:schemeClr val="accent1">
                    <a:lumMod val="75000"/>
                  </a:schemeClr>
                </a:solidFill>
                <a:latin typeface="Arial Black" panose="020B0A04020102020204" pitchFamily="34" charset="0"/>
              </a:rPr>
              <a:t> </a:t>
            </a:r>
            <a:r>
              <a:rPr lang="es-ES" sz="3600" b="1" dirty="0" err="1">
                <a:solidFill>
                  <a:schemeClr val="accent1">
                    <a:lumMod val="75000"/>
                  </a:schemeClr>
                </a:solidFill>
                <a:latin typeface="Arial Black" panose="020B0A04020102020204" pitchFamily="34" charset="0"/>
              </a:rPr>
              <a:t>audit</a:t>
            </a:r>
            <a:endParaRPr lang="es-AR" sz="3600" b="1" dirty="0">
              <a:solidFill>
                <a:schemeClr val="accent1">
                  <a:lumMod val="75000"/>
                </a:schemeClr>
              </a:solidFill>
              <a:latin typeface="Arial Black" panose="020B0A04020102020204" pitchFamily="34" charset="0"/>
            </a:endParaRPr>
          </a:p>
        </p:txBody>
      </p:sp>
      <p:sp>
        <p:nvSpPr>
          <p:cNvPr id="3" name="Rectangle 3">
            <a:extLst>
              <a:ext uri="{FF2B5EF4-FFF2-40B4-BE49-F238E27FC236}">
                <a16:creationId xmlns:a16="http://schemas.microsoft.com/office/drawing/2014/main" id="{4C8523CD-D932-458D-B299-6491BAB91823}"/>
              </a:ext>
            </a:extLst>
          </p:cNvPr>
          <p:cNvSpPr txBox="1">
            <a:spLocks noGrp="1"/>
          </p:cNvSpPr>
          <p:nvPr>
            <p:ph idx="1"/>
          </p:nvPr>
        </p:nvSpPr>
        <p:spPr>
          <a:xfrm>
            <a:off x="418676" y="2019846"/>
            <a:ext cx="11582403" cy="4021614"/>
          </a:xfrm>
        </p:spPr>
        <p:txBody>
          <a:bodyPr anchor="ctr">
            <a:spAutoFit/>
          </a:bodyPr>
          <a:lstStyle/>
          <a:p>
            <a:pPr lvl="0">
              <a:buNone/>
            </a:pPr>
            <a:r>
              <a:rPr lang="es-ES" sz="2000" b="1" dirty="0" err="1">
                <a:cs typeface="Calibri"/>
              </a:rPr>
              <a:t>Article</a:t>
            </a:r>
            <a:r>
              <a:rPr lang="es-ES" sz="2000" b="1" dirty="0">
                <a:cs typeface="Calibri"/>
              </a:rPr>
              <a:t> 118, </a:t>
            </a:r>
            <a:r>
              <a:rPr lang="es-ES" sz="2000" b="1" dirty="0" err="1">
                <a:cs typeface="Calibri"/>
              </a:rPr>
              <a:t>Section</a:t>
            </a:r>
            <a:r>
              <a:rPr lang="es-ES" sz="2000" b="1" dirty="0">
                <a:cs typeface="Calibri"/>
              </a:rPr>
              <a:t> 24.156, </a:t>
            </a:r>
            <a:r>
              <a:rPr lang="es-ES" sz="2000" b="1" dirty="0" err="1">
                <a:cs typeface="Calibri"/>
              </a:rPr>
              <a:t>Functions</a:t>
            </a:r>
            <a:r>
              <a:rPr lang="es-ES" sz="2000" b="1" dirty="0">
                <a:cs typeface="Calibri"/>
              </a:rPr>
              <a:t> </a:t>
            </a:r>
            <a:r>
              <a:rPr lang="es-ES" sz="2000" b="1" dirty="0" err="1">
                <a:cs typeface="Calibri"/>
              </a:rPr>
              <a:t>related</a:t>
            </a:r>
            <a:r>
              <a:rPr lang="es-ES" sz="2000" b="1" dirty="0">
                <a:cs typeface="Calibri"/>
              </a:rPr>
              <a:t> </a:t>
            </a:r>
            <a:r>
              <a:rPr lang="es-ES" sz="2000" b="1" dirty="0" err="1">
                <a:cs typeface="Calibri"/>
              </a:rPr>
              <a:t>to</a:t>
            </a:r>
            <a:r>
              <a:rPr lang="es-ES" sz="2000" b="1" dirty="0">
                <a:cs typeface="Calibri"/>
              </a:rPr>
              <a:t> </a:t>
            </a:r>
            <a:r>
              <a:rPr lang="es-ES" sz="2000" b="1" dirty="0" err="1">
                <a:cs typeface="Calibri"/>
              </a:rPr>
              <a:t>public</a:t>
            </a:r>
            <a:r>
              <a:rPr lang="es-ES" sz="2000" b="1" dirty="0">
                <a:cs typeface="Calibri"/>
              </a:rPr>
              <a:t> </a:t>
            </a:r>
            <a:r>
              <a:rPr lang="es-ES" sz="2000" b="1" dirty="0" err="1">
                <a:cs typeface="Calibri"/>
              </a:rPr>
              <a:t>debt</a:t>
            </a:r>
            <a:r>
              <a:rPr lang="es-ES" sz="2000" b="1" dirty="0">
                <a:cs typeface="Calibri"/>
              </a:rPr>
              <a:t> </a:t>
            </a:r>
            <a:r>
              <a:rPr lang="es-ES" sz="2000" b="1" dirty="0" err="1">
                <a:cs typeface="Calibri"/>
              </a:rPr>
              <a:t>auditing</a:t>
            </a:r>
            <a:r>
              <a:rPr lang="es-ES" sz="2000" b="1" dirty="0">
                <a:cs typeface="Calibri"/>
              </a:rPr>
              <a:t>:</a:t>
            </a:r>
            <a:endParaRPr lang="en-US" sz="2000" b="1" dirty="0">
              <a:cs typeface="Calibri"/>
            </a:endParaRPr>
          </a:p>
          <a:p>
            <a:pPr lvl="0">
              <a:buNone/>
            </a:pPr>
            <a:r>
              <a:rPr lang="es-ES" sz="2000" dirty="0">
                <a:cs typeface="Calibri"/>
              </a:rPr>
              <a:t>b) </a:t>
            </a:r>
            <a:r>
              <a:rPr lang="es-ES" sz="2000" dirty="0" err="1">
                <a:cs typeface="Calibri"/>
              </a:rPr>
              <a:t>Conduct</a:t>
            </a:r>
            <a:r>
              <a:rPr lang="es-ES" sz="2000" dirty="0">
                <a:cs typeface="Calibri"/>
              </a:rPr>
              <a:t> </a:t>
            </a:r>
            <a:r>
              <a:rPr lang="es-ES" sz="2000" dirty="0" err="1">
                <a:cs typeface="Calibri"/>
              </a:rPr>
              <a:t>financial</a:t>
            </a:r>
            <a:r>
              <a:rPr lang="es-ES" sz="2000" dirty="0">
                <a:cs typeface="Calibri"/>
              </a:rPr>
              <a:t>, </a:t>
            </a:r>
            <a:r>
              <a:rPr lang="es-ES" sz="2000" dirty="0" err="1">
                <a:cs typeface="Calibri"/>
              </a:rPr>
              <a:t>legality</a:t>
            </a:r>
            <a:r>
              <a:rPr lang="es-ES" sz="2000" dirty="0">
                <a:cs typeface="Calibri"/>
              </a:rPr>
              <a:t>, and </a:t>
            </a:r>
            <a:r>
              <a:rPr lang="es-ES" sz="2000" dirty="0" err="1">
                <a:cs typeface="Calibri"/>
              </a:rPr>
              <a:t>management</a:t>
            </a:r>
            <a:r>
              <a:rPr lang="es-ES" sz="2000" dirty="0">
                <a:cs typeface="Calibri"/>
              </a:rPr>
              <a:t> </a:t>
            </a:r>
            <a:r>
              <a:rPr lang="es-ES" sz="2000" dirty="0" err="1">
                <a:cs typeface="Calibri"/>
              </a:rPr>
              <a:t>audits</a:t>
            </a:r>
            <a:r>
              <a:rPr lang="es-ES" sz="2000" dirty="0">
                <a:cs typeface="Calibri"/>
              </a:rPr>
              <a:t>, </a:t>
            </a:r>
            <a:r>
              <a:rPr lang="es-ES" sz="2000" dirty="0" err="1">
                <a:cs typeface="Calibri"/>
              </a:rPr>
              <a:t>special</a:t>
            </a:r>
            <a:r>
              <a:rPr lang="es-ES" sz="2000" dirty="0">
                <a:cs typeface="Calibri"/>
              </a:rPr>
              <a:t> </a:t>
            </a:r>
            <a:r>
              <a:rPr lang="es-ES" sz="2000" dirty="0" err="1">
                <a:cs typeface="Calibri"/>
              </a:rPr>
              <a:t>examinations</a:t>
            </a:r>
            <a:r>
              <a:rPr lang="es-ES" sz="2000" dirty="0">
                <a:cs typeface="Calibri"/>
              </a:rPr>
              <a:t> </a:t>
            </a:r>
            <a:r>
              <a:rPr lang="es-ES" sz="2000" dirty="0" err="1">
                <a:cs typeface="Calibri"/>
              </a:rPr>
              <a:t>of</a:t>
            </a:r>
            <a:r>
              <a:rPr lang="es-ES" sz="2000" dirty="0">
                <a:cs typeface="Calibri"/>
              </a:rPr>
              <a:t> </a:t>
            </a:r>
            <a:r>
              <a:rPr lang="es-ES" sz="2000" dirty="0" err="1">
                <a:cs typeface="Calibri"/>
              </a:rPr>
              <a:t>the</a:t>
            </a:r>
            <a:r>
              <a:rPr lang="es-ES" sz="2000" dirty="0">
                <a:cs typeface="Calibri"/>
              </a:rPr>
              <a:t> </a:t>
            </a:r>
            <a:r>
              <a:rPr lang="es-ES" sz="2000" dirty="0" err="1">
                <a:cs typeface="Calibri"/>
              </a:rPr>
              <a:t>jurisdictions</a:t>
            </a:r>
            <a:r>
              <a:rPr lang="es-ES" sz="2000" dirty="0">
                <a:cs typeface="Calibri"/>
              </a:rPr>
              <a:t> and </a:t>
            </a:r>
            <a:r>
              <a:rPr lang="es-ES" sz="2000" dirty="0" err="1">
                <a:cs typeface="Calibri"/>
              </a:rPr>
              <a:t>entities</a:t>
            </a:r>
            <a:r>
              <a:rPr lang="es-ES" sz="2000" dirty="0">
                <a:cs typeface="Calibri"/>
              </a:rPr>
              <a:t> </a:t>
            </a:r>
            <a:r>
              <a:rPr lang="es-ES" sz="2000" dirty="0" err="1">
                <a:cs typeface="Calibri"/>
              </a:rPr>
              <a:t>under</a:t>
            </a:r>
            <a:r>
              <a:rPr lang="es-ES" sz="2000" dirty="0">
                <a:cs typeface="Calibri"/>
              </a:rPr>
              <a:t> </a:t>
            </a:r>
            <a:r>
              <a:rPr lang="es-ES" sz="2000" dirty="0" err="1">
                <a:cs typeface="Calibri"/>
              </a:rPr>
              <a:t>its</a:t>
            </a:r>
            <a:r>
              <a:rPr lang="es-ES" sz="2000" dirty="0">
                <a:cs typeface="Calibri"/>
              </a:rPr>
              <a:t> control, as </a:t>
            </a:r>
            <a:r>
              <a:rPr lang="es-ES" sz="2000" dirty="0" err="1">
                <a:cs typeface="Calibri"/>
              </a:rPr>
              <a:t>well</a:t>
            </a:r>
            <a:r>
              <a:rPr lang="es-ES" sz="2000" dirty="0">
                <a:cs typeface="Calibri"/>
              </a:rPr>
              <a:t> as </a:t>
            </a:r>
            <a:r>
              <a:rPr lang="es-ES" sz="2000" dirty="0" err="1">
                <a:cs typeface="Calibri"/>
              </a:rPr>
              <a:t>evaluations</a:t>
            </a:r>
            <a:r>
              <a:rPr lang="es-ES" sz="2000" dirty="0">
                <a:cs typeface="Calibri"/>
              </a:rPr>
              <a:t> </a:t>
            </a:r>
            <a:r>
              <a:rPr lang="es-ES" sz="2000" dirty="0" err="1">
                <a:cs typeface="Calibri"/>
              </a:rPr>
              <a:t>of</a:t>
            </a:r>
            <a:r>
              <a:rPr lang="es-ES" sz="2000" dirty="0">
                <a:cs typeface="Calibri"/>
              </a:rPr>
              <a:t> </a:t>
            </a:r>
            <a:r>
              <a:rPr lang="es-ES" sz="2000" dirty="0" err="1">
                <a:cs typeface="Calibri"/>
              </a:rPr>
              <a:t>programs</a:t>
            </a:r>
            <a:r>
              <a:rPr lang="es-ES" sz="2000" dirty="0">
                <a:cs typeface="Calibri"/>
              </a:rPr>
              <a:t>, </a:t>
            </a:r>
            <a:r>
              <a:rPr lang="es-ES" sz="2000" dirty="0" err="1">
                <a:cs typeface="Calibri"/>
              </a:rPr>
              <a:t>projects</a:t>
            </a:r>
            <a:r>
              <a:rPr lang="es-ES" sz="2000" dirty="0">
                <a:cs typeface="Calibri"/>
              </a:rPr>
              <a:t>, and </a:t>
            </a:r>
            <a:r>
              <a:rPr lang="es-ES" sz="2000" dirty="0" err="1">
                <a:cs typeface="Calibri"/>
              </a:rPr>
              <a:t>operations</a:t>
            </a:r>
            <a:r>
              <a:rPr lang="es-ES" sz="2000" dirty="0">
                <a:cs typeface="Calibri"/>
              </a:rPr>
              <a:t>.</a:t>
            </a:r>
            <a:endParaRPr lang="es-GT" sz="2000" dirty="0"/>
          </a:p>
          <a:p>
            <a:pPr lvl="0">
              <a:buNone/>
            </a:pPr>
            <a:r>
              <a:rPr lang="es-ES" sz="2000" dirty="0">
                <a:cs typeface="Calibri"/>
              </a:rPr>
              <a:t>c) Audit, </a:t>
            </a:r>
            <a:r>
              <a:rPr lang="es-ES" sz="2000" dirty="0" err="1">
                <a:cs typeface="Calibri"/>
              </a:rPr>
              <a:t>either</a:t>
            </a:r>
            <a:r>
              <a:rPr lang="es-ES" sz="2000" dirty="0">
                <a:cs typeface="Calibri"/>
              </a:rPr>
              <a:t> </a:t>
            </a:r>
            <a:r>
              <a:rPr lang="es-ES" sz="2000" dirty="0" err="1">
                <a:cs typeface="Calibri"/>
              </a:rPr>
              <a:t>directly</a:t>
            </a:r>
            <a:r>
              <a:rPr lang="es-ES" sz="2000" dirty="0">
                <a:cs typeface="Calibri"/>
              </a:rPr>
              <a:t> </a:t>
            </a:r>
            <a:r>
              <a:rPr lang="es-ES" sz="2000" dirty="0" err="1">
                <a:cs typeface="Calibri"/>
              </a:rPr>
              <a:t>or</a:t>
            </a:r>
            <a:r>
              <a:rPr lang="es-ES" sz="2000" dirty="0">
                <a:cs typeface="Calibri"/>
              </a:rPr>
              <a:t> </a:t>
            </a:r>
            <a:r>
              <a:rPr lang="es-ES" sz="2000" dirty="0" err="1">
                <a:cs typeface="Calibri"/>
              </a:rPr>
              <a:t>through</a:t>
            </a:r>
            <a:r>
              <a:rPr lang="es-ES" sz="2000" dirty="0">
                <a:cs typeface="Calibri"/>
              </a:rPr>
              <a:t> </a:t>
            </a:r>
            <a:r>
              <a:rPr lang="es-ES" sz="2000" dirty="0" err="1">
                <a:cs typeface="Calibri"/>
              </a:rPr>
              <a:t>independent</a:t>
            </a:r>
            <a:r>
              <a:rPr lang="es-ES" sz="2000" dirty="0">
                <a:cs typeface="Calibri"/>
              </a:rPr>
              <a:t> </a:t>
            </a:r>
            <a:r>
              <a:rPr lang="es-ES" sz="2000" dirty="0" err="1">
                <a:cs typeface="Calibri"/>
              </a:rPr>
              <a:t>audit</a:t>
            </a:r>
            <a:r>
              <a:rPr lang="es-ES" sz="2000" dirty="0">
                <a:cs typeface="Calibri"/>
              </a:rPr>
              <a:t> </a:t>
            </a:r>
            <a:r>
              <a:rPr lang="es-ES" sz="2000" dirty="0" err="1">
                <a:cs typeface="Calibri"/>
              </a:rPr>
              <a:t>professionals</a:t>
            </a:r>
            <a:r>
              <a:rPr lang="es-ES" sz="2000" dirty="0">
                <a:cs typeface="Calibri"/>
              </a:rPr>
              <a:t>, </a:t>
            </a:r>
            <a:r>
              <a:rPr lang="es-ES" sz="2000" dirty="0" err="1">
                <a:cs typeface="Calibri"/>
              </a:rPr>
              <a:t>the</a:t>
            </a:r>
            <a:r>
              <a:rPr lang="es-ES" sz="2000" dirty="0">
                <a:cs typeface="Calibri"/>
              </a:rPr>
              <a:t> </a:t>
            </a:r>
            <a:r>
              <a:rPr lang="es-ES" sz="2000" dirty="0" err="1">
                <a:cs typeface="Calibri"/>
              </a:rPr>
              <a:t>executing</a:t>
            </a:r>
            <a:r>
              <a:rPr lang="es-ES" sz="2000" dirty="0">
                <a:cs typeface="Calibri"/>
              </a:rPr>
              <a:t> </a:t>
            </a:r>
            <a:r>
              <a:rPr lang="es-ES" sz="2000" dirty="0" err="1">
                <a:cs typeface="Calibri"/>
              </a:rPr>
              <a:t>units</a:t>
            </a:r>
            <a:r>
              <a:rPr lang="es-ES" sz="2000" dirty="0">
                <a:cs typeface="Calibri"/>
              </a:rPr>
              <a:t> </a:t>
            </a:r>
            <a:r>
              <a:rPr lang="es-ES" sz="2000" dirty="0" err="1">
                <a:cs typeface="Calibri"/>
              </a:rPr>
              <a:t>of</a:t>
            </a:r>
            <a:r>
              <a:rPr lang="es-ES" sz="2000" dirty="0">
                <a:cs typeface="Calibri"/>
              </a:rPr>
              <a:t> </a:t>
            </a:r>
            <a:r>
              <a:rPr lang="es-ES" sz="2000" dirty="0" err="1">
                <a:cs typeface="Calibri"/>
              </a:rPr>
              <a:t>programs</a:t>
            </a:r>
            <a:r>
              <a:rPr lang="es-ES" sz="2000" dirty="0">
                <a:cs typeface="Calibri"/>
              </a:rPr>
              <a:t> and </a:t>
            </a:r>
            <a:r>
              <a:rPr lang="es-ES" sz="2000" dirty="0" err="1">
                <a:cs typeface="Calibri"/>
              </a:rPr>
              <a:t>projects</a:t>
            </a:r>
            <a:r>
              <a:rPr lang="es-ES" sz="2000" dirty="0">
                <a:cs typeface="Calibri"/>
              </a:rPr>
              <a:t> </a:t>
            </a:r>
            <a:r>
              <a:rPr lang="es-ES" sz="2000" dirty="0" err="1">
                <a:cs typeface="Calibri"/>
              </a:rPr>
              <a:t>financed</a:t>
            </a:r>
            <a:r>
              <a:rPr lang="es-ES" sz="2000" dirty="0">
                <a:cs typeface="Calibri"/>
              </a:rPr>
              <a:t> </a:t>
            </a:r>
            <a:r>
              <a:rPr lang="es-ES" sz="2000" dirty="0" err="1">
                <a:cs typeface="Calibri"/>
              </a:rPr>
              <a:t>by</a:t>
            </a:r>
            <a:r>
              <a:rPr lang="es-ES" sz="2000" dirty="0">
                <a:cs typeface="Calibri"/>
              </a:rPr>
              <a:t> </a:t>
            </a:r>
            <a:r>
              <a:rPr lang="es-ES" sz="2000" dirty="0" err="1">
                <a:cs typeface="Calibri"/>
              </a:rPr>
              <a:t>international</a:t>
            </a:r>
            <a:r>
              <a:rPr lang="es-ES" sz="2000" dirty="0">
                <a:cs typeface="Calibri"/>
              </a:rPr>
              <a:t> </a:t>
            </a:r>
            <a:r>
              <a:rPr lang="es-ES" sz="2000" dirty="0" err="1">
                <a:cs typeface="Calibri"/>
              </a:rPr>
              <a:t>credit</a:t>
            </a:r>
            <a:r>
              <a:rPr lang="es-ES" sz="2000" dirty="0">
                <a:cs typeface="Calibri"/>
              </a:rPr>
              <a:t> </a:t>
            </a:r>
            <a:r>
              <a:rPr lang="es-ES" sz="2000" dirty="0" err="1">
                <a:cs typeface="Calibri"/>
              </a:rPr>
              <a:t>organizations</a:t>
            </a:r>
            <a:r>
              <a:rPr lang="es-ES" sz="2000" dirty="0">
                <a:cs typeface="Calibri"/>
              </a:rPr>
              <a:t>, in </a:t>
            </a:r>
            <a:r>
              <a:rPr lang="es-ES" sz="2000" dirty="0" err="1">
                <a:cs typeface="Calibri"/>
              </a:rPr>
              <a:t>accordance</a:t>
            </a:r>
            <a:r>
              <a:rPr lang="es-ES" sz="2000" dirty="0">
                <a:cs typeface="Calibri"/>
              </a:rPr>
              <a:t> </a:t>
            </a:r>
            <a:r>
              <a:rPr lang="es-ES" sz="2000" dirty="0" err="1">
                <a:cs typeface="Calibri"/>
              </a:rPr>
              <a:t>with</a:t>
            </a:r>
            <a:r>
              <a:rPr lang="es-ES" sz="2000" dirty="0">
                <a:cs typeface="Calibri"/>
              </a:rPr>
              <a:t> </a:t>
            </a:r>
            <a:r>
              <a:rPr lang="es-ES" sz="2000" dirty="0" err="1">
                <a:cs typeface="Calibri"/>
              </a:rPr>
              <a:t>the</a:t>
            </a:r>
            <a:r>
              <a:rPr lang="es-ES" sz="2000" dirty="0">
                <a:cs typeface="Calibri"/>
              </a:rPr>
              <a:t> </a:t>
            </a:r>
            <a:r>
              <a:rPr lang="es-ES" sz="2000" dirty="0" err="1">
                <a:cs typeface="Calibri"/>
              </a:rPr>
              <a:t>agreements</a:t>
            </a:r>
            <a:r>
              <a:rPr lang="es-ES" sz="2000" dirty="0">
                <a:cs typeface="Calibri"/>
              </a:rPr>
              <a:t> </a:t>
            </a:r>
            <a:r>
              <a:rPr lang="es-ES" sz="2000" dirty="0" err="1">
                <a:cs typeface="Calibri"/>
              </a:rPr>
              <a:t>reached</a:t>
            </a:r>
            <a:r>
              <a:rPr lang="es-ES" sz="2000" dirty="0">
                <a:cs typeface="Calibri"/>
              </a:rPr>
              <a:t> </a:t>
            </a:r>
            <a:r>
              <a:rPr lang="es-ES" sz="2000" dirty="0" err="1">
                <a:cs typeface="Calibri"/>
              </a:rPr>
              <a:t>between</a:t>
            </a:r>
            <a:r>
              <a:rPr lang="es-ES" sz="2000" dirty="0">
                <a:cs typeface="Calibri"/>
              </a:rPr>
              <a:t> </a:t>
            </a:r>
            <a:r>
              <a:rPr lang="es-ES" sz="2000" dirty="0" err="1">
                <a:cs typeface="Calibri"/>
              </a:rPr>
              <a:t>the</a:t>
            </a:r>
            <a:r>
              <a:rPr lang="es-ES" sz="2000" dirty="0">
                <a:cs typeface="Calibri"/>
              </a:rPr>
              <a:t> Argentine </a:t>
            </a:r>
            <a:r>
              <a:rPr lang="es-ES" sz="2000" dirty="0" err="1">
                <a:cs typeface="Calibri"/>
              </a:rPr>
              <a:t>Nation</a:t>
            </a:r>
            <a:r>
              <a:rPr lang="es-ES" sz="2000" dirty="0">
                <a:cs typeface="Calibri"/>
              </a:rPr>
              <a:t> and </a:t>
            </a:r>
            <a:r>
              <a:rPr lang="es-ES" sz="2000" dirty="0" err="1">
                <a:cs typeface="Calibri"/>
              </a:rPr>
              <a:t>these</a:t>
            </a:r>
            <a:r>
              <a:rPr lang="es-ES" sz="2000" dirty="0">
                <a:cs typeface="Calibri"/>
              </a:rPr>
              <a:t> </a:t>
            </a:r>
            <a:r>
              <a:rPr lang="es-ES" sz="2000" dirty="0" err="1">
                <a:cs typeface="Calibri"/>
              </a:rPr>
              <a:t>organizations</a:t>
            </a:r>
            <a:r>
              <a:rPr lang="es-ES" sz="2000" dirty="0">
                <a:cs typeface="Calibri"/>
              </a:rPr>
              <a:t> </a:t>
            </a:r>
            <a:r>
              <a:rPr lang="es-ES" sz="2000" dirty="0" err="1">
                <a:cs typeface="Calibri"/>
              </a:rPr>
              <a:t>for</a:t>
            </a:r>
            <a:r>
              <a:rPr lang="es-ES" sz="2000" dirty="0">
                <a:cs typeface="Calibri"/>
              </a:rPr>
              <a:t> </a:t>
            </a:r>
            <a:r>
              <a:rPr lang="es-ES" sz="2000" dirty="0" err="1">
                <a:cs typeface="Calibri"/>
              </a:rPr>
              <a:t>these</a:t>
            </a:r>
            <a:r>
              <a:rPr lang="es-ES" sz="2000" dirty="0">
                <a:cs typeface="Calibri"/>
              </a:rPr>
              <a:t> </a:t>
            </a:r>
            <a:r>
              <a:rPr lang="es-ES" sz="2000" dirty="0" err="1">
                <a:cs typeface="Calibri"/>
              </a:rPr>
              <a:t>purposes</a:t>
            </a:r>
            <a:r>
              <a:rPr lang="es-ES" sz="2000" dirty="0">
                <a:cs typeface="Calibri"/>
              </a:rPr>
              <a:t>.</a:t>
            </a:r>
            <a:endParaRPr lang="es-GT" sz="2000" dirty="0"/>
          </a:p>
          <a:p>
            <a:pPr lvl="0">
              <a:buNone/>
            </a:pPr>
            <a:r>
              <a:rPr lang="es-ES" sz="2000" dirty="0">
                <a:cs typeface="Calibri"/>
              </a:rPr>
              <a:t>e) Control </a:t>
            </a:r>
            <a:r>
              <a:rPr lang="es-ES" sz="2000" dirty="0" err="1">
                <a:cs typeface="Calibri"/>
              </a:rPr>
              <a:t>the</a:t>
            </a:r>
            <a:r>
              <a:rPr lang="es-ES" sz="2000" dirty="0">
                <a:cs typeface="Calibri"/>
              </a:rPr>
              <a:t> </a:t>
            </a:r>
            <a:r>
              <a:rPr lang="es-ES" sz="2000" dirty="0" err="1">
                <a:cs typeface="Calibri"/>
              </a:rPr>
              <a:t>application</a:t>
            </a:r>
            <a:r>
              <a:rPr lang="es-ES" sz="2000" dirty="0">
                <a:cs typeface="Calibri"/>
              </a:rPr>
              <a:t> </a:t>
            </a:r>
            <a:r>
              <a:rPr lang="es-ES" sz="2000" dirty="0" err="1">
                <a:cs typeface="Calibri"/>
              </a:rPr>
              <a:t>of</a:t>
            </a:r>
            <a:r>
              <a:rPr lang="es-ES" sz="2000" dirty="0">
                <a:cs typeface="Calibri"/>
              </a:rPr>
              <a:t> </a:t>
            </a:r>
            <a:r>
              <a:rPr lang="es-ES" sz="2000" dirty="0" err="1">
                <a:cs typeface="Calibri"/>
              </a:rPr>
              <a:t>resources</a:t>
            </a:r>
            <a:r>
              <a:rPr lang="es-ES" sz="2000" dirty="0">
                <a:cs typeface="Calibri"/>
              </a:rPr>
              <a:t> </a:t>
            </a:r>
            <a:r>
              <a:rPr lang="es-ES" sz="2000" dirty="0" err="1">
                <a:cs typeface="Calibri"/>
              </a:rPr>
              <a:t>from</a:t>
            </a:r>
            <a:r>
              <a:rPr lang="es-ES" sz="2000" dirty="0">
                <a:cs typeface="Calibri"/>
              </a:rPr>
              <a:t> </a:t>
            </a:r>
            <a:r>
              <a:rPr lang="es-ES" sz="2000" dirty="0" err="1">
                <a:cs typeface="Calibri"/>
              </a:rPr>
              <a:t>public</a:t>
            </a:r>
            <a:r>
              <a:rPr lang="es-ES" sz="2000" dirty="0">
                <a:cs typeface="Calibri"/>
              </a:rPr>
              <a:t> </a:t>
            </a:r>
            <a:r>
              <a:rPr lang="es-ES" sz="2000" dirty="0" err="1">
                <a:cs typeface="Calibri"/>
              </a:rPr>
              <a:t>credit</a:t>
            </a:r>
            <a:r>
              <a:rPr lang="es-ES" sz="2000" dirty="0">
                <a:cs typeface="Calibri"/>
              </a:rPr>
              <a:t> </a:t>
            </a:r>
            <a:r>
              <a:rPr lang="es-ES" sz="2000" dirty="0" err="1">
                <a:cs typeface="Calibri"/>
              </a:rPr>
              <a:t>operations</a:t>
            </a:r>
            <a:r>
              <a:rPr lang="es-ES" sz="2000" dirty="0">
                <a:cs typeface="Calibri"/>
              </a:rPr>
              <a:t> and </a:t>
            </a:r>
            <a:r>
              <a:rPr lang="es-ES" sz="2000" dirty="0" err="1">
                <a:cs typeface="Calibri"/>
              </a:rPr>
              <a:t>conduct</a:t>
            </a:r>
            <a:r>
              <a:rPr lang="es-ES" sz="2000" dirty="0">
                <a:cs typeface="Calibri"/>
              </a:rPr>
              <a:t> </a:t>
            </a:r>
            <a:r>
              <a:rPr lang="es-ES" sz="2000" dirty="0" err="1">
                <a:cs typeface="Calibri"/>
              </a:rPr>
              <a:t>special</a:t>
            </a:r>
            <a:r>
              <a:rPr lang="es-ES" sz="2000" dirty="0">
                <a:cs typeface="Calibri"/>
              </a:rPr>
              <a:t> </a:t>
            </a:r>
            <a:r>
              <a:rPr lang="es-ES" sz="2000" dirty="0" err="1">
                <a:cs typeface="Calibri"/>
              </a:rPr>
              <a:t>examinations</a:t>
            </a:r>
            <a:r>
              <a:rPr lang="es-ES" sz="2000" dirty="0">
                <a:cs typeface="Calibri"/>
              </a:rPr>
              <a:t> </a:t>
            </a:r>
            <a:r>
              <a:rPr lang="es-ES" sz="2000" dirty="0" err="1">
                <a:cs typeface="Calibri"/>
              </a:rPr>
              <a:t>necessary</a:t>
            </a:r>
            <a:r>
              <a:rPr lang="es-ES" sz="2000" dirty="0">
                <a:cs typeface="Calibri"/>
              </a:rPr>
              <a:t> </a:t>
            </a:r>
            <a:r>
              <a:rPr lang="es-ES" sz="2000" dirty="0" err="1">
                <a:cs typeface="Calibri"/>
              </a:rPr>
              <a:t>to</a:t>
            </a:r>
            <a:r>
              <a:rPr lang="es-ES" sz="2000" dirty="0">
                <a:cs typeface="Calibri"/>
              </a:rPr>
              <a:t> </a:t>
            </a:r>
            <a:r>
              <a:rPr lang="es-ES" sz="2000" dirty="0" err="1">
                <a:cs typeface="Calibri"/>
              </a:rPr>
              <a:t>form</a:t>
            </a:r>
            <a:r>
              <a:rPr lang="es-ES" sz="2000" dirty="0">
                <a:cs typeface="Calibri"/>
              </a:rPr>
              <a:t> </a:t>
            </a:r>
            <a:r>
              <a:rPr lang="es-ES" sz="2000" dirty="0" err="1">
                <a:cs typeface="Calibri"/>
              </a:rPr>
              <a:t>an</a:t>
            </a:r>
            <a:r>
              <a:rPr lang="es-ES" sz="2000" dirty="0">
                <a:cs typeface="Calibri"/>
              </a:rPr>
              <a:t> </a:t>
            </a:r>
            <a:r>
              <a:rPr lang="es-ES" sz="2000" dirty="0" err="1">
                <a:cs typeface="Calibri"/>
              </a:rPr>
              <a:t>opinion</a:t>
            </a:r>
            <a:r>
              <a:rPr lang="es-ES" sz="2000" dirty="0">
                <a:cs typeface="Calibri"/>
              </a:rPr>
              <a:t> </a:t>
            </a:r>
            <a:r>
              <a:rPr lang="es-ES" sz="2000" dirty="0" err="1">
                <a:cs typeface="Calibri"/>
              </a:rPr>
              <a:t>on</a:t>
            </a:r>
            <a:r>
              <a:rPr lang="es-ES" sz="2000" dirty="0">
                <a:cs typeface="Calibri"/>
              </a:rPr>
              <a:t> </a:t>
            </a:r>
            <a:r>
              <a:rPr lang="es-ES" sz="2000" dirty="0" err="1">
                <a:cs typeface="Calibri"/>
              </a:rPr>
              <a:t>the</a:t>
            </a:r>
            <a:r>
              <a:rPr lang="es-ES" sz="2000" dirty="0">
                <a:cs typeface="Calibri"/>
              </a:rPr>
              <a:t> </a:t>
            </a:r>
            <a:r>
              <a:rPr lang="es-ES" sz="2000" dirty="0" err="1">
                <a:cs typeface="Calibri"/>
              </a:rPr>
              <a:t>situation</a:t>
            </a:r>
            <a:r>
              <a:rPr lang="es-ES" sz="2000" dirty="0">
                <a:cs typeface="Calibri"/>
              </a:rPr>
              <a:t> </a:t>
            </a:r>
            <a:r>
              <a:rPr lang="es-ES" sz="2000" dirty="0" err="1">
                <a:cs typeface="Calibri"/>
              </a:rPr>
              <a:t>of</a:t>
            </a:r>
            <a:r>
              <a:rPr lang="es-ES" sz="2000" dirty="0">
                <a:cs typeface="Calibri"/>
              </a:rPr>
              <a:t> </a:t>
            </a:r>
            <a:r>
              <a:rPr lang="es-ES" sz="2000" dirty="0" err="1">
                <a:cs typeface="Calibri"/>
              </a:rPr>
              <a:t>this</a:t>
            </a:r>
            <a:r>
              <a:rPr lang="es-ES" sz="2000" dirty="0">
                <a:cs typeface="Calibri"/>
              </a:rPr>
              <a:t> </a:t>
            </a:r>
            <a:r>
              <a:rPr lang="es-ES" sz="2000" dirty="0" err="1">
                <a:cs typeface="Calibri"/>
              </a:rPr>
              <a:t>indebtedness</a:t>
            </a:r>
            <a:r>
              <a:rPr lang="es-ES" sz="2000" dirty="0">
                <a:cs typeface="Calibri"/>
              </a:rPr>
              <a:t>.</a:t>
            </a:r>
          </a:p>
          <a:p>
            <a:pPr lvl="0">
              <a:buNone/>
            </a:pPr>
            <a:r>
              <a:rPr lang="es-ES" sz="2000" dirty="0">
                <a:cs typeface="Calibri"/>
              </a:rPr>
              <a:t>g) </a:t>
            </a:r>
            <a:r>
              <a:rPr lang="es-ES" sz="2000" dirty="0" err="1">
                <a:cs typeface="Calibri"/>
              </a:rPr>
              <a:t>Conduct</a:t>
            </a:r>
            <a:r>
              <a:rPr lang="es-ES" sz="2000" dirty="0">
                <a:cs typeface="Calibri"/>
              </a:rPr>
              <a:t> </a:t>
            </a:r>
            <a:r>
              <a:rPr lang="es-ES" sz="2000" dirty="0" err="1">
                <a:cs typeface="Calibri"/>
              </a:rPr>
              <a:t>special</a:t>
            </a:r>
            <a:r>
              <a:rPr lang="es-ES" sz="2000" dirty="0">
                <a:cs typeface="Calibri"/>
              </a:rPr>
              <a:t> </a:t>
            </a:r>
            <a:r>
              <a:rPr lang="es-ES" sz="2000" dirty="0" err="1">
                <a:cs typeface="Calibri"/>
              </a:rPr>
              <a:t>examinations</a:t>
            </a:r>
            <a:r>
              <a:rPr lang="es-ES" sz="2000" dirty="0">
                <a:cs typeface="Calibri"/>
              </a:rPr>
              <a:t> </a:t>
            </a:r>
            <a:r>
              <a:rPr lang="es-ES" sz="2000" dirty="0" err="1">
                <a:cs typeface="Calibri"/>
              </a:rPr>
              <a:t>of</a:t>
            </a:r>
            <a:r>
              <a:rPr lang="es-ES" sz="2000" dirty="0">
                <a:cs typeface="Calibri"/>
              </a:rPr>
              <a:t> </a:t>
            </a:r>
            <a:r>
              <a:rPr lang="es-ES" sz="2000" dirty="0" err="1">
                <a:cs typeface="Calibri"/>
              </a:rPr>
              <a:t>acts</a:t>
            </a:r>
            <a:r>
              <a:rPr lang="es-ES" sz="2000" dirty="0">
                <a:cs typeface="Calibri"/>
              </a:rPr>
              <a:t> and </a:t>
            </a:r>
            <a:r>
              <a:rPr lang="es-ES" sz="2000" dirty="0" err="1">
                <a:cs typeface="Calibri"/>
              </a:rPr>
              <a:t>contracts</a:t>
            </a:r>
            <a:r>
              <a:rPr lang="es-ES" sz="2000" dirty="0">
                <a:cs typeface="Calibri"/>
              </a:rPr>
              <a:t> </a:t>
            </a:r>
            <a:r>
              <a:rPr lang="es-ES" sz="2000" dirty="0" err="1">
                <a:cs typeface="Calibri"/>
              </a:rPr>
              <a:t>of</a:t>
            </a:r>
            <a:r>
              <a:rPr lang="es-ES" sz="2000" dirty="0">
                <a:cs typeface="Calibri"/>
              </a:rPr>
              <a:t> </a:t>
            </a:r>
            <a:r>
              <a:rPr lang="es-ES" sz="2000" dirty="0" err="1">
                <a:cs typeface="Calibri"/>
              </a:rPr>
              <a:t>significant</a:t>
            </a:r>
            <a:r>
              <a:rPr lang="es-ES" sz="2000" dirty="0">
                <a:cs typeface="Calibri"/>
              </a:rPr>
              <a:t> </a:t>
            </a:r>
            <a:r>
              <a:rPr lang="es-ES" sz="2000" dirty="0" err="1">
                <a:cs typeface="Calibri"/>
              </a:rPr>
              <a:t>economic</a:t>
            </a:r>
            <a:r>
              <a:rPr lang="es-ES" sz="2000" dirty="0">
                <a:cs typeface="Calibri"/>
              </a:rPr>
              <a:t> </a:t>
            </a:r>
            <a:r>
              <a:rPr lang="es-ES" sz="2000" dirty="0" err="1">
                <a:cs typeface="Calibri"/>
              </a:rPr>
              <a:t>importance</a:t>
            </a:r>
            <a:r>
              <a:rPr lang="es-ES" sz="2000" dirty="0">
                <a:cs typeface="Calibri"/>
              </a:rPr>
              <a:t>.</a:t>
            </a:r>
          </a:p>
          <a:p>
            <a:pPr marL="0" lvl="0" indent="0">
              <a:lnSpc>
                <a:spcPct val="100000"/>
              </a:lnSpc>
              <a:spcBef>
                <a:spcPts val="0"/>
              </a:spcBef>
              <a:buNone/>
            </a:pPr>
            <a:br>
              <a:rPr lang="es-ES" sz="2000" dirty="0">
                <a:latin typeface="Calibri Light"/>
                <a:cs typeface="Calibri Light"/>
              </a:rPr>
            </a:br>
            <a:r>
              <a:rPr lang="es-ES" sz="2000" dirty="0" err="1">
                <a:cs typeface="Calibri"/>
              </a:rPr>
              <a:t>This</a:t>
            </a:r>
            <a:r>
              <a:rPr lang="es-ES" sz="2000" dirty="0">
                <a:cs typeface="Calibri"/>
              </a:rPr>
              <a:t> mandate </a:t>
            </a:r>
            <a:r>
              <a:rPr lang="es-ES" sz="2000" dirty="0" err="1">
                <a:cs typeface="Calibri"/>
              </a:rPr>
              <a:t>is</a:t>
            </a:r>
            <a:r>
              <a:rPr lang="es-ES" sz="2000" dirty="0">
                <a:cs typeface="Calibri"/>
              </a:rPr>
              <a:t> </a:t>
            </a:r>
            <a:r>
              <a:rPr lang="es-ES" sz="2000" dirty="0" err="1">
                <a:cs typeface="Calibri"/>
              </a:rPr>
              <a:t>not</a:t>
            </a:r>
            <a:r>
              <a:rPr lang="es-ES" sz="2000" dirty="0">
                <a:cs typeface="Calibri"/>
              </a:rPr>
              <a:t> </a:t>
            </a:r>
            <a:r>
              <a:rPr lang="es-ES" sz="2000" dirty="0" err="1">
                <a:cs typeface="Calibri"/>
              </a:rPr>
              <a:t>specifically</a:t>
            </a:r>
            <a:r>
              <a:rPr lang="es-ES" sz="2000" dirty="0">
                <a:cs typeface="Calibri"/>
              </a:rPr>
              <a:t> </a:t>
            </a:r>
            <a:r>
              <a:rPr lang="es-ES" sz="2000" dirty="0" err="1">
                <a:cs typeface="Calibri"/>
              </a:rPr>
              <a:t>related</a:t>
            </a:r>
            <a:r>
              <a:rPr lang="es-ES" sz="2000" dirty="0">
                <a:cs typeface="Calibri"/>
              </a:rPr>
              <a:t> </a:t>
            </a:r>
            <a:r>
              <a:rPr lang="es-ES" sz="2000" dirty="0" err="1">
                <a:cs typeface="Calibri"/>
              </a:rPr>
              <a:t>to</a:t>
            </a:r>
            <a:r>
              <a:rPr lang="es-ES" sz="2000" dirty="0">
                <a:cs typeface="Calibri"/>
              </a:rPr>
              <a:t> </a:t>
            </a:r>
            <a:r>
              <a:rPr lang="es-ES" sz="2000" dirty="0" err="1">
                <a:cs typeface="Calibri"/>
              </a:rPr>
              <a:t>debt</a:t>
            </a:r>
            <a:r>
              <a:rPr lang="es-ES" sz="2000" dirty="0">
                <a:cs typeface="Calibri"/>
              </a:rPr>
              <a:t> </a:t>
            </a:r>
            <a:r>
              <a:rPr lang="es-ES" sz="2000" dirty="0" err="1">
                <a:cs typeface="Calibri"/>
              </a:rPr>
              <a:t>sustainability</a:t>
            </a:r>
            <a:r>
              <a:rPr lang="es-ES" sz="2000" dirty="0">
                <a:cs typeface="Calibri"/>
              </a:rPr>
              <a:t> </a:t>
            </a:r>
            <a:r>
              <a:rPr lang="es-ES" sz="2000" dirty="0" err="1">
                <a:cs typeface="Calibri"/>
              </a:rPr>
              <a:t>but</a:t>
            </a:r>
            <a:r>
              <a:rPr lang="es-ES" sz="2000" dirty="0">
                <a:cs typeface="Calibri"/>
              </a:rPr>
              <a:t> </a:t>
            </a:r>
            <a:r>
              <a:rPr lang="es-ES" sz="2000" dirty="0" err="1">
                <a:cs typeface="Calibri"/>
              </a:rPr>
              <a:t>is</a:t>
            </a:r>
            <a:r>
              <a:rPr lang="es-ES" sz="2000" dirty="0">
                <a:cs typeface="Calibri"/>
              </a:rPr>
              <a:t> </a:t>
            </a:r>
            <a:r>
              <a:rPr lang="es-ES" sz="2000" dirty="0" err="1">
                <a:cs typeface="Calibri"/>
              </a:rPr>
              <a:t>very</a:t>
            </a:r>
            <a:r>
              <a:rPr lang="es-ES" sz="2000" dirty="0">
                <a:cs typeface="Calibri"/>
              </a:rPr>
              <a:t> </a:t>
            </a:r>
            <a:r>
              <a:rPr lang="es-ES" sz="2000" dirty="0" err="1">
                <a:cs typeface="Calibri"/>
              </a:rPr>
              <a:t>broad</a:t>
            </a:r>
            <a:r>
              <a:rPr lang="es-ES" sz="2000" dirty="0">
                <a:cs typeface="Calibri"/>
              </a:rPr>
              <a:t>, </a:t>
            </a:r>
            <a:r>
              <a:rPr lang="es-ES" sz="2000" dirty="0" err="1">
                <a:cs typeface="Calibri"/>
              </a:rPr>
              <a:t>allowing</a:t>
            </a:r>
            <a:r>
              <a:rPr lang="es-ES" sz="2000" dirty="0">
                <a:cs typeface="Calibri"/>
              </a:rPr>
              <a:t> </a:t>
            </a:r>
            <a:r>
              <a:rPr lang="es-ES" sz="2000" dirty="0" err="1">
                <a:cs typeface="Calibri"/>
              </a:rPr>
              <a:t>the</a:t>
            </a:r>
            <a:r>
              <a:rPr lang="es-ES" sz="2000" dirty="0">
                <a:cs typeface="Calibri"/>
              </a:rPr>
              <a:t> Supreme Audit </a:t>
            </a:r>
            <a:r>
              <a:rPr lang="es-ES" sz="2000" dirty="0" err="1">
                <a:cs typeface="Calibri"/>
              </a:rPr>
              <a:t>Institution</a:t>
            </a:r>
            <a:r>
              <a:rPr lang="es-ES" sz="2000" dirty="0">
                <a:cs typeface="Calibri"/>
              </a:rPr>
              <a:t> </a:t>
            </a:r>
            <a:r>
              <a:rPr lang="es-ES" sz="2000" dirty="0" err="1">
                <a:cs typeface="Calibri"/>
              </a:rPr>
              <a:t>of</a:t>
            </a:r>
            <a:r>
              <a:rPr lang="es-ES" sz="2000" dirty="0">
                <a:cs typeface="Calibri"/>
              </a:rPr>
              <a:t> Argentina (Auditoría General de la Nación) </a:t>
            </a:r>
            <a:r>
              <a:rPr lang="es-ES" sz="2000" dirty="0" err="1">
                <a:cs typeface="Calibri"/>
              </a:rPr>
              <a:t>to</a:t>
            </a:r>
            <a:r>
              <a:rPr lang="es-ES" sz="2000" dirty="0">
                <a:cs typeface="Calibri"/>
              </a:rPr>
              <a:t> </a:t>
            </a:r>
            <a:r>
              <a:rPr lang="es-ES" sz="2000" dirty="0" err="1">
                <a:cs typeface="Calibri"/>
              </a:rPr>
              <a:t>carry</a:t>
            </a:r>
            <a:r>
              <a:rPr lang="es-ES" sz="2000" dirty="0">
                <a:cs typeface="Calibri"/>
              </a:rPr>
              <a:t> </a:t>
            </a:r>
            <a:r>
              <a:rPr lang="es-ES" sz="2000" dirty="0" err="1">
                <a:cs typeface="Calibri"/>
              </a:rPr>
              <a:t>out</a:t>
            </a:r>
            <a:r>
              <a:rPr lang="es-ES" sz="2000" dirty="0">
                <a:cs typeface="Calibri"/>
              </a:rPr>
              <a:t> </a:t>
            </a:r>
            <a:r>
              <a:rPr lang="es-ES" sz="2000" dirty="0" err="1">
                <a:cs typeface="Calibri"/>
              </a:rPr>
              <a:t>this</a:t>
            </a:r>
            <a:r>
              <a:rPr lang="es-ES" sz="2000" dirty="0">
                <a:cs typeface="Calibri"/>
              </a:rPr>
              <a:t> </a:t>
            </a:r>
            <a:r>
              <a:rPr lang="es-ES" sz="2000" dirty="0" err="1">
                <a:cs typeface="Calibri"/>
              </a:rPr>
              <a:t>type</a:t>
            </a:r>
            <a:r>
              <a:rPr lang="es-ES" sz="2000" dirty="0">
                <a:cs typeface="Calibri"/>
              </a:rPr>
              <a:t> </a:t>
            </a:r>
            <a:r>
              <a:rPr lang="es-ES" sz="2000" dirty="0" err="1">
                <a:cs typeface="Calibri"/>
              </a:rPr>
              <a:t>of</a:t>
            </a:r>
            <a:r>
              <a:rPr lang="es-ES" sz="2000" dirty="0">
                <a:cs typeface="Calibri"/>
              </a:rPr>
              <a:t> control </a:t>
            </a:r>
            <a:r>
              <a:rPr lang="es-ES" sz="2000" dirty="0" err="1">
                <a:cs typeface="Calibri"/>
              </a:rPr>
              <a:t>work</a:t>
            </a:r>
            <a:r>
              <a:rPr lang="es-ES" sz="2000" dirty="0">
                <a:cs typeface="Calibri"/>
              </a:rPr>
              <a:t>.</a:t>
            </a:r>
          </a:p>
        </p:txBody>
      </p:sp>
      <p:pic>
        <p:nvPicPr>
          <p:cNvPr id="4" name="Imagen 7">
            <a:extLst>
              <a:ext uri="{FF2B5EF4-FFF2-40B4-BE49-F238E27FC236}">
                <a16:creationId xmlns:a16="http://schemas.microsoft.com/office/drawing/2014/main" id="{FF32A028-1907-4199-9BC6-31CCFC8B384E}"/>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5" name="Imagen 8">
            <a:extLst>
              <a:ext uri="{FF2B5EF4-FFF2-40B4-BE49-F238E27FC236}">
                <a16:creationId xmlns:a16="http://schemas.microsoft.com/office/drawing/2014/main" id="{0E92C427-7D14-4EB7-A858-F7DBE4929719}"/>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ABEE-6804-48AC-91CE-A2B96FFE1908}"/>
              </a:ext>
            </a:extLst>
          </p:cNvPr>
          <p:cNvSpPr txBox="1">
            <a:spLocks noGrp="1"/>
          </p:cNvSpPr>
          <p:nvPr>
            <p:ph type="title"/>
          </p:nvPr>
        </p:nvSpPr>
        <p:spPr>
          <a:xfrm>
            <a:off x="838203" y="816540"/>
            <a:ext cx="10515600" cy="781656"/>
          </a:xfrm>
        </p:spPr>
        <p:txBody>
          <a:bodyPr anchorCtr="1">
            <a:normAutofit fontScale="90000"/>
          </a:bodyPr>
          <a:lstStyle/>
          <a:p>
            <a:pPr lvl="0" algn="ctr"/>
            <a:r>
              <a:rPr lang="es-ES" sz="3600" b="1" dirty="0">
                <a:solidFill>
                  <a:schemeClr val="accent1">
                    <a:lumMod val="75000"/>
                  </a:schemeClr>
                </a:solidFill>
                <a:latin typeface="Arial Black" panose="020B0A04020102020204" pitchFamily="34" charset="0"/>
              </a:rPr>
              <a:t>SAI </a:t>
            </a:r>
            <a:r>
              <a:rPr lang="es-ES" sz="3600" b="1" dirty="0" err="1">
                <a:solidFill>
                  <a:schemeClr val="accent1">
                    <a:lumMod val="75000"/>
                  </a:schemeClr>
                </a:solidFill>
                <a:latin typeface="Arial Black" panose="020B0A04020102020204" pitchFamily="34" charset="0"/>
              </a:rPr>
              <a:t>Argentina´s</a:t>
            </a:r>
            <a:r>
              <a:rPr lang="es-ES" sz="3600" b="1" dirty="0">
                <a:solidFill>
                  <a:schemeClr val="accent1">
                    <a:lumMod val="75000"/>
                  </a:schemeClr>
                </a:solidFill>
                <a:latin typeface="Arial Black" panose="020B0A04020102020204" pitchFamily="34" charset="0"/>
              </a:rPr>
              <a:t> mandate: </a:t>
            </a:r>
            <a:r>
              <a:rPr lang="es-ES" sz="3600" b="1" dirty="0" err="1">
                <a:solidFill>
                  <a:schemeClr val="accent1">
                    <a:lumMod val="75000"/>
                  </a:schemeClr>
                </a:solidFill>
                <a:latin typeface="Arial Black" panose="020B0A04020102020204" pitchFamily="34" charset="0"/>
              </a:rPr>
              <a:t>public</a:t>
            </a:r>
            <a:r>
              <a:rPr lang="es-ES" sz="3600" b="1" dirty="0">
                <a:solidFill>
                  <a:schemeClr val="accent1">
                    <a:lumMod val="75000"/>
                  </a:schemeClr>
                </a:solidFill>
                <a:latin typeface="Arial Black" panose="020B0A04020102020204" pitchFamily="34" charset="0"/>
              </a:rPr>
              <a:t> </a:t>
            </a:r>
            <a:r>
              <a:rPr lang="es-ES" sz="3600" b="1" dirty="0" err="1">
                <a:solidFill>
                  <a:schemeClr val="accent1">
                    <a:lumMod val="75000"/>
                  </a:schemeClr>
                </a:solidFill>
                <a:latin typeface="Arial Black" panose="020B0A04020102020204" pitchFamily="34" charset="0"/>
              </a:rPr>
              <a:t>debt</a:t>
            </a:r>
            <a:r>
              <a:rPr lang="es-ES" sz="3600" b="1" dirty="0">
                <a:solidFill>
                  <a:schemeClr val="accent1">
                    <a:lumMod val="75000"/>
                  </a:schemeClr>
                </a:solidFill>
                <a:latin typeface="Arial Black" panose="020B0A04020102020204" pitchFamily="34" charset="0"/>
              </a:rPr>
              <a:t> </a:t>
            </a:r>
            <a:r>
              <a:rPr lang="es-ES" sz="3600" b="1" dirty="0" err="1">
                <a:solidFill>
                  <a:schemeClr val="accent1">
                    <a:lumMod val="75000"/>
                  </a:schemeClr>
                </a:solidFill>
                <a:latin typeface="Arial Black" panose="020B0A04020102020204" pitchFamily="34" charset="0"/>
              </a:rPr>
              <a:t>audit</a:t>
            </a:r>
            <a:endParaRPr lang="es-AR" sz="3600" b="1"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DB0E2320-CCDA-4795-AB19-32818D62CEA6}"/>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1CC5D8E4-410B-4B9C-86A9-D8032E311FC8}"/>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Rectángulo 2">
            <a:extLst>
              <a:ext uri="{FF2B5EF4-FFF2-40B4-BE49-F238E27FC236}">
                <a16:creationId xmlns:a16="http://schemas.microsoft.com/office/drawing/2014/main" id="{9025E397-E729-4222-903B-9CBC6A13C28C}"/>
              </a:ext>
            </a:extLst>
          </p:cNvPr>
          <p:cNvSpPr/>
          <p:nvPr/>
        </p:nvSpPr>
        <p:spPr>
          <a:xfrm>
            <a:off x="4007559" y="2257781"/>
            <a:ext cx="3815644" cy="1320795"/>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Arial Black"/>
                <a:ea typeface="Calibri"/>
                <a:cs typeface="Calibri"/>
              </a:rPr>
              <a:t>Public Debt Control Management</a:t>
            </a:r>
            <a:endParaRPr lang="en-US" sz="1800" b="0" i="0" u="none" strike="noStrike" kern="1200" cap="none" spc="0" baseline="0">
              <a:solidFill>
                <a:srgbClr val="FFFFFF"/>
              </a:solidFill>
              <a:uFillTx/>
              <a:latin typeface="Calibri"/>
            </a:endParaRPr>
          </a:p>
        </p:txBody>
      </p:sp>
      <p:sp>
        <p:nvSpPr>
          <p:cNvPr id="6" name="Rectángulo 3">
            <a:extLst>
              <a:ext uri="{FF2B5EF4-FFF2-40B4-BE49-F238E27FC236}">
                <a16:creationId xmlns:a16="http://schemas.microsoft.com/office/drawing/2014/main" id="{39481216-34F0-401F-8384-8F6DE8154005}"/>
              </a:ext>
            </a:extLst>
          </p:cNvPr>
          <p:cNvSpPr/>
          <p:nvPr/>
        </p:nvSpPr>
        <p:spPr>
          <a:xfrm>
            <a:off x="451558" y="4264478"/>
            <a:ext cx="4165604" cy="1320795"/>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Arial"/>
                <a:ea typeface="Calibri"/>
                <a:cs typeface="Arial"/>
              </a:rPr>
              <a:t>Department of Control of Indebtedness with International Financial Organizations</a:t>
            </a:r>
            <a:endParaRPr lang="en-US" sz="1800" b="0" i="0" u="none" strike="noStrike" kern="1200" cap="none" spc="0" baseline="0">
              <a:solidFill>
                <a:srgbClr val="FFFFFF"/>
              </a:solidFill>
              <a:uFillTx/>
              <a:latin typeface="Calibri"/>
            </a:endParaRPr>
          </a:p>
        </p:txBody>
      </p:sp>
      <p:sp>
        <p:nvSpPr>
          <p:cNvPr id="7" name="Rectángulo 4">
            <a:extLst>
              <a:ext uri="{FF2B5EF4-FFF2-40B4-BE49-F238E27FC236}">
                <a16:creationId xmlns:a16="http://schemas.microsoft.com/office/drawing/2014/main" id="{8F6AFF42-7884-4513-99EE-0DB5FAC61726}"/>
              </a:ext>
            </a:extLst>
          </p:cNvPr>
          <p:cNvSpPr/>
          <p:nvPr/>
        </p:nvSpPr>
        <p:spPr>
          <a:xfrm>
            <a:off x="6728173" y="4264478"/>
            <a:ext cx="5012265" cy="1320795"/>
          </a:xfrm>
          <a:prstGeom prst="rect">
            <a:avLst/>
          </a:pr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03864"/>
                </a:solidFill>
                <a:uFillTx/>
                <a:latin typeface="Arial"/>
                <a:ea typeface="Calibri"/>
                <a:cs typeface="Arial"/>
              </a:rPr>
              <a:t>Department of Control of Public Credit Operations and Sustainability</a:t>
            </a:r>
            <a:endParaRPr lang="en-US" sz="1800" b="0" i="0" u="none" strike="noStrike" kern="1200" cap="none" spc="0" baseline="0">
              <a:solidFill>
                <a:srgbClr val="203864"/>
              </a:solidFill>
              <a:uFillTx/>
              <a:latin typeface="Calibri"/>
            </a:endParaRPr>
          </a:p>
        </p:txBody>
      </p:sp>
      <p:sp>
        <p:nvSpPr>
          <p:cNvPr id="8" name="Flecha: doblada hacia arriba 9">
            <a:extLst>
              <a:ext uri="{FF2B5EF4-FFF2-40B4-BE49-F238E27FC236}">
                <a16:creationId xmlns:a16="http://schemas.microsoft.com/office/drawing/2014/main" id="{79388C20-8BC4-4F11-93DC-D88DDC066042}"/>
              </a:ext>
            </a:extLst>
          </p:cNvPr>
          <p:cNvSpPr/>
          <p:nvPr/>
        </p:nvSpPr>
        <p:spPr>
          <a:xfrm rot="5400013">
            <a:off x="5700890" y="4078215"/>
            <a:ext cx="1320795" cy="530571"/>
          </a:xfrm>
          <a:custGeom>
            <a:avLst/>
            <a:gdLst>
              <a:gd name="f0" fmla="val 10800000"/>
              <a:gd name="f1" fmla="val 5400000"/>
              <a:gd name="f2" fmla="val 180"/>
              <a:gd name="f3" fmla="val w"/>
              <a:gd name="f4" fmla="val h"/>
              <a:gd name="f5" fmla="val ss"/>
              <a:gd name="f6" fmla="val 0"/>
              <a:gd name="f7" fmla="val 21875"/>
              <a:gd name="f8" fmla="val 36161"/>
              <a:gd name="f9" fmla="+- 0 0 -360"/>
              <a:gd name="f10" fmla="+- 0 0 -270"/>
              <a:gd name="f11" fmla="+- 0 0 -180"/>
              <a:gd name="f12" fmla="+- 0 0 -90"/>
              <a:gd name="f13" fmla="abs f3"/>
              <a:gd name="f14" fmla="abs f4"/>
              <a:gd name="f15" fmla="abs f5"/>
              <a:gd name="f16" fmla="*/ f9 f0 1"/>
              <a:gd name="f17" fmla="*/ f10 f0 1"/>
              <a:gd name="f18" fmla="*/ f11 f0 1"/>
              <a:gd name="f19" fmla="*/ f12 f0 1"/>
              <a:gd name="f20" fmla="?: f13 f3 1"/>
              <a:gd name="f21" fmla="?: f14 f4 1"/>
              <a:gd name="f22" fmla="?: f15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min f42 f41"/>
              <a:gd name="f46" fmla="*/ f45 f8 1"/>
              <a:gd name="f47" fmla="*/ f45 f7 1"/>
              <a:gd name="f48" fmla="*/ f46 1 100000"/>
              <a:gd name="f49" fmla="*/ f47 1 50000"/>
              <a:gd name="f50" fmla="*/ f47 1 100000"/>
              <a:gd name="f51" fmla="*/ f47 1 200000"/>
              <a:gd name="f52" fmla="+- f38 0 f49"/>
              <a:gd name="f53" fmla="+- f38 0 f50"/>
              <a:gd name="f54" fmla="+- f39 0 f50"/>
              <a:gd name="f55" fmla="+- f48 f39 0"/>
              <a:gd name="f56" fmla="*/ f48 f35 1"/>
              <a:gd name="f57" fmla="+- f53 0 f51"/>
              <a:gd name="f58" fmla="+- f53 f51 0"/>
              <a:gd name="f59" fmla="+- f54 f39 0"/>
              <a:gd name="f60" fmla="*/ f55 1 2"/>
              <a:gd name="f61" fmla="*/ f54 f35 1"/>
              <a:gd name="f62" fmla="*/ f52 f35 1"/>
              <a:gd name="f63" fmla="*/ f53 f35 1"/>
              <a:gd name="f64" fmla="*/ f58 1 2"/>
              <a:gd name="f65" fmla="*/ f59 1 2"/>
              <a:gd name="f66" fmla="*/ f58 f35 1"/>
              <a:gd name="f67" fmla="*/ f57 f35 1"/>
              <a:gd name="f68" fmla="*/ f60 f35 1"/>
              <a:gd name="f69" fmla="*/ f65 f35 1"/>
              <a:gd name="f70" fmla="*/ f64 f35 1"/>
            </a:gdLst>
            <a:ahLst/>
            <a:cxnLst>
              <a:cxn ang="3cd4">
                <a:pos x="hc" y="t"/>
              </a:cxn>
              <a:cxn ang="0">
                <a:pos x="r" y="vc"/>
              </a:cxn>
              <a:cxn ang="cd4">
                <a:pos x="hc" y="b"/>
              </a:cxn>
              <a:cxn ang="cd2">
                <a:pos x="l" y="vc"/>
              </a:cxn>
              <a:cxn ang="f31">
                <a:pos x="f63" y="f40"/>
              </a:cxn>
              <a:cxn ang="f32">
                <a:pos x="f62" y="f56"/>
              </a:cxn>
              <a:cxn ang="f32">
                <a:pos x="f40" y="f69"/>
              </a:cxn>
              <a:cxn ang="f33">
                <a:pos x="f70" y="f43"/>
              </a:cxn>
              <a:cxn ang="f34">
                <a:pos x="f66" y="f68"/>
              </a:cxn>
              <a:cxn ang="f34">
                <a:pos x="f44" y="f56"/>
              </a:cxn>
            </a:cxnLst>
            <a:rect l="f40" t="f61" r="f66" b="f43"/>
            <a:pathLst>
              <a:path>
                <a:moveTo>
                  <a:pt x="f40" y="f61"/>
                </a:moveTo>
                <a:lnTo>
                  <a:pt x="f67" y="f61"/>
                </a:lnTo>
                <a:lnTo>
                  <a:pt x="f67" y="f56"/>
                </a:lnTo>
                <a:lnTo>
                  <a:pt x="f62" y="f56"/>
                </a:lnTo>
                <a:lnTo>
                  <a:pt x="f63" y="f40"/>
                </a:lnTo>
                <a:lnTo>
                  <a:pt x="f44" y="f56"/>
                </a:lnTo>
                <a:lnTo>
                  <a:pt x="f66" y="f56"/>
                </a:lnTo>
                <a:lnTo>
                  <a:pt x="f66" y="f43"/>
                </a:lnTo>
                <a:lnTo>
                  <a:pt x="f40" y="f43"/>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800" b="0" i="0" u="none" strike="noStrike" kern="1200" cap="none" spc="0" baseline="0">
              <a:solidFill>
                <a:srgbClr val="FFFFFF"/>
              </a:solidFill>
              <a:uFillTx/>
              <a:latin typeface="Calibri"/>
            </a:endParaRPr>
          </a:p>
        </p:txBody>
      </p:sp>
      <p:sp>
        <p:nvSpPr>
          <p:cNvPr id="9" name="Flecha: doblada hacia arriba 11">
            <a:extLst>
              <a:ext uri="{FF2B5EF4-FFF2-40B4-BE49-F238E27FC236}">
                <a16:creationId xmlns:a16="http://schemas.microsoft.com/office/drawing/2014/main" id="{F72343C8-D671-494F-A8AE-E66F928CCF38}"/>
              </a:ext>
            </a:extLst>
          </p:cNvPr>
          <p:cNvSpPr/>
          <p:nvPr/>
        </p:nvSpPr>
        <p:spPr>
          <a:xfrm rot="5399996" flipV="1">
            <a:off x="4702607" y="4028220"/>
            <a:ext cx="1320795" cy="630561"/>
          </a:xfrm>
          <a:custGeom>
            <a:avLst/>
            <a:gdLst>
              <a:gd name="f0" fmla="val 10800000"/>
              <a:gd name="f1" fmla="val 5400000"/>
              <a:gd name="f2" fmla="val 180"/>
              <a:gd name="f3" fmla="val w"/>
              <a:gd name="f4" fmla="val h"/>
              <a:gd name="f5" fmla="val ss"/>
              <a:gd name="f6" fmla="val 0"/>
              <a:gd name="f7" fmla="val 16523"/>
              <a:gd name="f8" fmla="val 22417"/>
              <a:gd name="f9" fmla="val 19834"/>
              <a:gd name="f10" fmla="+- 0 0 -360"/>
              <a:gd name="f11" fmla="+- 0 0 -270"/>
              <a:gd name="f12" fmla="+- 0 0 -180"/>
              <a:gd name="f13" fmla="+- 0 0 -9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6 f36 1"/>
              <a:gd name="f42" fmla="+- f40 0 f6"/>
              <a:gd name="f43" fmla="+- f39 0 f6"/>
              <a:gd name="f44" fmla="*/ f40 f36 1"/>
              <a:gd name="f45" fmla="*/ f39 f36 1"/>
              <a:gd name="f46" fmla="min f43 f42"/>
              <a:gd name="f47" fmla="*/ f46 f9 1"/>
              <a:gd name="f48" fmla="*/ f46 f8 1"/>
              <a:gd name="f49" fmla="*/ f46 f7 1"/>
              <a:gd name="f50" fmla="*/ f47 1 100000"/>
              <a:gd name="f51" fmla="*/ f48 1 50000"/>
              <a:gd name="f52" fmla="*/ f48 1 100000"/>
              <a:gd name="f53" fmla="*/ f49 1 200000"/>
              <a:gd name="f54" fmla="*/ f49 1 100000"/>
              <a:gd name="f55" fmla="+- f39 0 f51"/>
              <a:gd name="f56" fmla="+- f39 0 f52"/>
              <a:gd name="f57" fmla="+- f40 0 f54"/>
              <a:gd name="f58" fmla="+- f50 f40 0"/>
              <a:gd name="f59" fmla="*/ f50 f36 1"/>
              <a:gd name="f60" fmla="+- f56 0 f53"/>
              <a:gd name="f61" fmla="+- f56 f53 0"/>
              <a:gd name="f62" fmla="+- f57 f40 0"/>
              <a:gd name="f63" fmla="*/ f58 1 2"/>
              <a:gd name="f64" fmla="*/ f57 f36 1"/>
              <a:gd name="f65" fmla="*/ f55 f36 1"/>
              <a:gd name="f66" fmla="*/ f56 f36 1"/>
              <a:gd name="f67" fmla="*/ f61 1 2"/>
              <a:gd name="f68" fmla="*/ f62 1 2"/>
              <a:gd name="f69" fmla="*/ f61 f36 1"/>
              <a:gd name="f70" fmla="*/ f60 f36 1"/>
              <a:gd name="f71" fmla="*/ f63 f36 1"/>
              <a:gd name="f72" fmla="*/ f68 f36 1"/>
              <a:gd name="f73" fmla="*/ f67 f36 1"/>
            </a:gdLst>
            <a:ahLst/>
            <a:cxnLst>
              <a:cxn ang="3cd4">
                <a:pos x="hc" y="t"/>
              </a:cxn>
              <a:cxn ang="0">
                <a:pos x="r" y="vc"/>
              </a:cxn>
              <a:cxn ang="cd4">
                <a:pos x="hc" y="b"/>
              </a:cxn>
              <a:cxn ang="cd2">
                <a:pos x="l" y="vc"/>
              </a:cxn>
              <a:cxn ang="f32">
                <a:pos x="f66" y="f41"/>
              </a:cxn>
              <a:cxn ang="f33">
                <a:pos x="f65" y="f59"/>
              </a:cxn>
              <a:cxn ang="f33">
                <a:pos x="f41" y="f72"/>
              </a:cxn>
              <a:cxn ang="f34">
                <a:pos x="f73" y="f44"/>
              </a:cxn>
              <a:cxn ang="f35">
                <a:pos x="f69" y="f71"/>
              </a:cxn>
              <a:cxn ang="f35">
                <a:pos x="f45" y="f59"/>
              </a:cxn>
            </a:cxnLst>
            <a:rect l="f41" t="f64" r="f69" b="f44"/>
            <a:pathLst>
              <a:path>
                <a:moveTo>
                  <a:pt x="f41" y="f64"/>
                </a:moveTo>
                <a:lnTo>
                  <a:pt x="f70" y="f64"/>
                </a:lnTo>
                <a:lnTo>
                  <a:pt x="f70" y="f59"/>
                </a:lnTo>
                <a:lnTo>
                  <a:pt x="f65" y="f59"/>
                </a:lnTo>
                <a:lnTo>
                  <a:pt x="f66" y="f41"/>
                </a:lnTo>
                <a:lnTo>
                  <a:pt x="f45" y="f59"/>
                </a:lnTo>
                <a:lnTo>
                  <a:pt x="f69" y="f59"/>
                </a:lnTo>
                <a:lnTo>
                  <a:pt x="f69" y="f44"/>
                </a:lnTo>
                <a:lnTo>
                  <a:pt x="f41" y="f44"/>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800" b="0" i="0" u="none" strike="noStrike" kern="1200" cap="none" spc="0" baseline="0">
              <a:solidFill>
                <a:srgbClr val="FFFFFF"/>
              </a:solidFill>
              <a:uFillTx/>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EF525D5-8503-4A3C-B708-6D9242EFF137}"/>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4" name="Imagen 4">
            <a:extLst>
              <a:ext uri="{FF2B5EF4-FFF2-40B4-BE49-F238E27FC236}">
                <a16:creationId xmlns:a16="http://schemas.microsoft.com/office/drawing/2014/main" id="{AF91C52E-6F3D-43FA-B9C5-66D5B7A4DA3A}"/>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
        <p:nvSpPr>
          <p:cNvPr id="6" name="Título 5">
            <a:extLst>
              <a:ext uri="{FF2B5EF4-FFF2-40B4-BE49-F238E27FC236}">
                <a16:creationId xmlns:a16="http://schemas.microsoft.com/office/drawing/2014/main" id="{7FB5DD41-5DDB-3650-E973-8770529A313C}"/>
              </a:ext>
            </a:extLst>
          </p:cNvPr>
          <p:cNvSpPr>
            <a:spLocks noGrp="1"/>
          </p:cNvSpPr>
          <p:nvPr>
            <p:ph type="title"/>
          </p:nvPr>
        </p:nvSpPr>
        <p:spPr>
          <a:xfrm>
            <a:off x="6343650" y="2468249"/>
            <a:ext cx="5010150" cy="1325559"/>
          </a:xfrm>
        </p:spPr>
        <p:txBody>
          <a:bodyPr>
            <a:normAutofit fontScale="90000"/>
          </a:bodyPr>
          <a:lstStyle/>
          <a:p>
            <a:r>
              <a:rPr lang="es-AR" dirty="0">
                <a:solidFill>
                  <a:schemeClr val="accent1">
                    <a:lumMod val="75000"/>
                  </a:schemeClr>
                </a:solidFill>
                <a:latin typeface="Arial Black" panose="020B0A04020102020204" pitchFamily="34" charset="0"/>
              </a:rPr>
              <a:t>Audit </a:t>
            </a:r>
            <a:r>
              <a:rPr lang="es-AR" dirty="0" err="1">
                <a:solidFill>
                  <a:schemeClr val="accent1">
                    <a:lumMod val="75000"/>
                  </a:schemeClr>
                </a:solidFill>
                <a:latin typeface="Arial Black" panose="020B0A04020102020204" pitchFamily="34" charset="0"/>
              </a:rPr>
              <a:t>reports</a:t>
            </a:r>
            <a:r>
              <a:rPr lang="es-AR" dirty="0">
                <a:solidFill>
                  <a:schemeClr val="accent1">
                    <a:lumMod val="75000"/>
                  </a:schemeClr>
                </a:solidFill>
                <a:latin typeface="Arial Black" panose="020B0A04020102020204" pitchFamily="34" charset="0"/>
              </a:rPr>
              <a:t> </a:t>
            </a:r>
            <a:r>
              <a:rPr lang="es-AR" dirty="0" err="1">
                <a:solidFill>
                  <a:schemeClr val="accent1">
                    <a:lumMod val="75000"/>
                  </a:schemeClr>
                </a:solidFill>
                <a:latin typeface="Arial Black" panose="020B0A04020102020204" pitchFamily="34" charset="0"/>
              </a:rPr>
              <a:t>related</a:t>
            </a:r>
            <a:r>
              <a:rPr lang="es-AR" dirty="0">
                <a:solidFill>
                  <a:schemeClr val="accent1">
                    <a:lumMod val="75000"/>
                  </a:schemeClr>
                </a:solidFill>
                <a:latin typeface="Arial Black" panose="020B0A04020102020204" pitchFamily="34" charset="0"/>
              </a:rPr>
              <a:t> </a:t>
            </a:r>
            <a:r>
              <a:rPr lang="es-AR" dirty="0" err="1">
                <a:solidFill>
                  <a:schemeClr val="accent1">
                    <a:lumMod val="75000"/>
                  </a:schemeClr>
                </a:solidFill>
                <a:latin typeface="Arial Black" panose="020B0A04020102020204" pitchFamily="34" charset="0"/>
              </a:rPr>
              <a:t>to</a:t>
            </a:r>
            <a:r>
              <a:rPr lang="es-AR" dirty="0">
                <a:solidFill>
                  <a:schemeClr val="accent1">
                    <a:lumMod val="75000"/>
                  </a:schemeClr>
                </a:solidFill>
                <a:latin typeface="Arial Black" panose="020B0A04020102020204" pitchFamily="34" charset="0"/>
              </a:rPr>
              <a:t> </a:t>
            </a:r>
            <a:r>
              <a:rPr lang="es-AR" dirty="0" err="1">
                <a:solidFill>
                  <a:schemeClr val="accent1">
                    <a:lumMod val="75000"/>
                  </a:schemeClr>
                </a:solidFill>
                <a:latin typeface="Arial Black" panose="020B0A04020102020204" pitchFamily="34" charset="0"/>
              </a:rPr>
              <a:t>public</a:t>
            </a:r>
            <a:r>
              <a:rPr lang="es-AR" dirty="0">
                <a:solidFill>
                  <a:schemeClr val="accent1">
                    <a:lumMod val="75000"/>
                  </a:schemeClr>
                </a:solidFill>
                <a:latin typeface="Arial Black" panose="020B0A04020102020204" pitchFamily="34" charset="0"/>
              </a:rPr>
              <a:t> </a:t>
            </a:r>
            <a:r>
              <a:rPr lang="es-AR" dirty="0" err="1">
                <a:solidFill>
                  <a:schemeClr val="accent1">
                    <a:lumMod val="75000"/>
                  </a:schemeClr>
                </a:solidFill>
                <a:latin typeface="Arial Black" panose="020B0A04020102020204" pitchFamily="34" charset="0"/>
              </a:rPr>
              <a:t>debt</a:t>
            </a:r>
            <a:r>
              <a:rPr lang="es-AR" dirty="0">
                <a:solidFill>
                  <a:schemeClr val="accent1">
                    <a:lumMod val="75000"/>
                  </a:schemeClr>
                </a:solidFill>
                <a:latin typeface="Arial Black" panose="020B0A04020102020204" pitchFamily="34" charset="0"/>
              </a:rPr>
              <a:t> </a:t>
            </a:r>
            <a:r>
              <a:rPr lang="es-AR" dirty="0" err="1">
                <a:solidFill>
                  <a:schemeClr val="accent1">
                    <a:lumMod val="75000"/>
                  </a:schemeClr>
                </a:solidFill>
                <a:latin typeface="Arial Black" panose="020B0A04020102020204" pitchFamily="34" charset="0"/>
              </a:rPr>
              <a:t>sustainability</a:t>
            </a:r>
            <a:endParaRPr lang="es-AR" dirty="0">
              <a:solidFill>
                <a:schemeClr val="accent1">
                  <a:lumMod val="75000"/>
                </a:schemeClr>
              </a:solidFill>
              <a:latin typeface="Arial Black" panose="020B0A04020102020204" pitchFamily="34" charset="0"/>
            </a:endParaRPr>
          </a:p>
        </p:txBody>
      </p:sp>
      <p:pic>
        <p:nvPicPr>
          <p:cNvPr id="8" name="Imagen 7" descr="Un edificio de fondo&#10;&#10;El contenido generado por IA puede ser incorrecto.">
            <a:extLst>
              <a:ext uri="{FF2B5EF4-FFF2-40B4-BE49-F238E27FC236}">
                <a16:creationId xmlns:a16="http://schemas.microsoft.com/office/drawing/2014/main" id="{220B3DD8-D02C-B342-4EF9-A816E4D9A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259" y="1353890"/>
            <a:ext cx="4669941" cy="355427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2F2674-1B6B-4B24-8D06-6D5F53662998}"/>
              </a:ext>
            </a:extLst>
          </p:cNvPr>
          <p:cNvSpPr txBox="1">
            <a:spLocks noGrp="1"/>
          </p:cNvSpPr>
          <p:nvPr>
            <p:ph type="title"/>
          </p:nvPr>
        </p:nvSpPr>
        <p:spPr>
          <a:xfrm>
            <a:off x="975692" y="634017"/>
            <a:ext cx="10383798" cy="5454304"/>
          </a:xfrm>
          <a:solidFill>
            <a:srgbClr val="FFFFFF"/>
          </a:solidFill>
        </p:spPr>
        <p:txBody>
          <a:bodyPr anchorCtr="1"/>
          <a:lstStyle/>
          <a:p>
            <a:pPr lvl="0" algn="ctr"/>
            <a:r>
              <a:rPr lang="es-ES" b="1" dirty="0">
                <a:solidFill>
                  <a:schemeClr val="accent1">
                    <a:lumMod val="75000"/>
                  </a:schemeClr>
                </a:solidFill>
                <a:latin typeface="Arial Black" panose="020B0A04020102020204" pitchFamily="34" charset="0"/>
              </a:rPr>
              <a:t>Tools </a:t>
            </a:r>
            <a:r>
              <a:rPr lang="es-ES" b="1" dirty="0" err="1">
                <a:solidFill>
                  <a:schemeClr val="accent1">
                    <a:lumMod val="75000"/>
                  </a:schemeClr>
                </a:solidFill>
                <a:latin typeface="Arial Black" panose="020B0A04020102020204" pitchFamily="34" charset="0"/>
              </a:rPr>
              <a:t>or</a:t>
            </a:r>
            <a:r>
              <a:rPr lang="es-ES" b="1" dirty="0">
                <a:solidFill>
                  <a:schemeClr val="accent1">
                    <a:lumMod val="75000"/>
                  </a:schemeClr>
                </a:solidFill>
                <a:latin typeface="Arial Black" panose="020B0A04020102020204" pitchFamily="34" charset="0"/>
              </a:rPr>
              <a:t> </a:t>
            </a:r>
            <a:r>
              <a:rPr lang="es-ES" b="1" dirty="0" err="1">
                <a:solidFill>
                  <a:schemeClr val="accent1">
                    <a:lumMod val="75000"/>
                  </a:schemeClr>
                </a:solidFill>
                <a:latin typeface="Arial Black" panose="020B0A04020102020204" pitchFamily="34" charset="0"/>
              </a:rPr>
              <a:t>parameters</a:t>
            </a:r>
            <a:r>
              <a:rPr lang="es-ES" b="1" dirty="0">
                <a:solidFill>
                  <a:schemeClr val="accent1">
                    <a:lumMod val="75000"/>
                  </a:schemeClr>
                </a:solidFill>
                <a:latin typeface="Arial Black" panose="020B0A04020102020204" pitchFamily="34" charset="0"/>
              </a:rPr>
              <a:t> </a:t>
            </a:r>
            <a:r>
              <a:rPr lang="es-ES" b="1" dirty="0" err="1">
                <a:solidFill>
                  <a:schemeClr val="accent1">
                    <a:lumMod val="75000"/>
                  </a:schemeClr>
                </a:solidFill>
                <a:latin typeface="Arial Black" panose="020B0A04020102020204" pitchFamily="34" charset="0"/>
              </a:rPr>
              <a:t>used</a:t>
            </a:r>
            <a:r>
              <a:rPr lang="es-ES" b="1" dirty="0">
                <a:solidFill>
                  <a:schemeClr val="accent1">
                    <a:lumMod val="75000"/>
                  </a:schemeClr>
                </a:solidFill>
                <a:latin typeface="Arial Black" panose="020B0A04020102020204" pitchFamily="34" charset="0"/>
              </a:rPr>
              <a:t> in </a:t>
            </a:r>
            <a:r>
              <a:rPr lang="es-ES" b="1" dirty="0" err="1">
                <a:solidFill>
                  <a:schemeClr val="accent1">
                    <a:lumMod val="75000"/>
                  </a:schemeClr>
                </a:solidFill>
                <a:latin typeface="Arial Black" panose="020B0A04020102020204" pitchFamily="34" charset="0"/>
              </a:rPr>
              <a:t>Debt</a:t>
            </a:r>
            <a:r>
              <a:rPr lang="es-ES" b="1" dirty="0">
                <a:solidFill>
                  <a:schemeClr val="accent1">
                    <a:lumMod val="75000"/>
                  </a:schemeClr>
                </a:solidFill>
                <a:latin typeface="Arial Black" panose="020B0A04020102020204" pitchFamily="34" charset="0"/>
              </a:rPr>
              <a:t> </a:t>
            </a:r>
            <a:r>
              <a:rPr lang="es-ES" b="1" dirty="0" err="1">
                <a:solidFill>
                  <a:schemeClr val="accent1">
                    <a:lumMod val="75000"/>
                  </a:schemeClr>
                </a:solidFill>
                <a:latin typeface="Arial Black" panose="020B0A04020102020204" pitchFamily="34" charset="0"/>
              </a:rPr>
              <a:t>Sustainability</a:t>
            </a:r>
            <a:r>
              <a:rPr lang="es-ES" b="1" dirty="0">
                <a:solidFill>
                  <a:schemeClr val="accent1">
                    <a:lumMod val="75000"/>
                  </a:schemeClr>
                </a:solidFill>
                <a:latin typeface="Arial Black" panose="020B0A04020102020204" pitchFamily="34" charset="0"/>
              </a:rPr>
              <a:t> </a:t>
            </a:r>
            <a:endParaRPr lang="es-AR" dirty="0">
              <a:solidFill>
                <a:schemeClr val="accent1">
                  <a:lumMod val="75000"/>
                </a:schemeClr>
              </a:solidFill>
              <a:latin typeface="Arial Black" panose="020B0A04020102020204" pitchFamily="34" charset="0"/>
            </a:endParaRPr>
          </a:p>
        </p:txBody>
      </p:sp>
      <p:pic>
        <p:nvPicPr>
          <p:cNvPr id="3" name="Imagen 2">
            <a:extLst>
              <a:ext uri="{FF2B5EF4-FFF2-40B4-BE49-F238E27FC236}">
                <a16:creationId xmlns:a16="http://schemas.microsoft.com/office/drawing/2014/main" id="{1A77372C-F443-4378-A079-1993D6B16441}"/>
              </a:ext>
            </a:extLst>
          </p:cNvPr>
          <p:cNvPicPr>
            <a:picLocks noChangeAspect="1"/>
          </p:cNvPicPr>
          <p:nvPr/>
        </p:nvPicPr>
        <p:blipFill>
          <a:blip r:embed="rId3"/>
          <a:stretch>
            <a:fillRect/>
          </a:stretch>
        </p:blipFill>
        <p:spPr>
          <a:xfrm>
            <a:off x="345908" y="236811"/>
            <a:ext cx="2702088" cy="794412"/>
          </a:xfrm>
          <a:prstGeom prst="rect">
            <a:avLst/>
          </a:prstGeom>
          <a:noFill/>
          <a:ln cap="flat">
            <a:noFill/>
          </a:ln>
        </p:spPr>
      </p:pic>
      <p:pic>
        <p:nvPicPr>
          <p:cNvPr id="4" name="Imagen 4">
            <a:extLst>
              <a:ext uri="{FF2B5EF4-FFF2-40B4-BE49-F238E27FC236}">
                <a16:creationId xmlns:a16="http://schemas.microsoft.com/office/drawing/2014/main" id="{DCFE31B5-24C9-47BD-8B3B-100BC2BEE628}"/>
              </a:ext>
            </a:extLst>
          </p:cNvPr>
          <p:cNvPicPr>
            <a:picLocks noChangeAspect="1"/>
          </p:cNvPicPr>
          <p:nvPr/>
        </p:nvPicPr>
        <p:blipFill>
          <a:blip r:embed="rId4"/>
          <a:stretch>
            <a:fillRect/>
          </a:stretch>
        </p:blipFill>
        <p:spPr>
          <a:xfrm>
            <a:off x="9676290" y="236811"/>
            <a:ext cx="1540014" cy="436964"/>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3EF80-33C0-4E6A-88AC-95758A48C493}"/>
              </a:ext>
            </a:extLst>
          </p:cNvPr>
          <p:cNvSpPr txBox="1">
            <a:spLocks noGrp="1"/>
          </p:cNvSpPr>
          <p:nvPr>
            <p:ph type="title"/>
          </p:nvPr>
        </p:nvSpPr>
        <p:spPr>
          <a:xfrm>
            <a:off x="424720" y="771991"/>
            <a:ext cx="11377842" cy="848892"/>
          </a:xfrm>
        </p:spPr>
        <p:txBody>
          <a:bodyPr anchorCtr="1">
            <a:normAutofit fontScale="90000"/>
          </a:bodyPr>
          <a:lstStyle/>
          <a:p>
            <a:pPr lvl="0" algn="ctr"/>
            <a:r>
              <a:rPr lang="es-ES" sz="3600" b="1" dirty="0" err="1">
                <a:solidFill>
                  <a:schemeClr val="accent1">
                    <a:lumMod val="75000"/>
                  </a:schemeClr>
                </a:solidFill>
                <a:latin typeface="Arial Black" panose="020B0A04020102020204" pitchFamily="34" charset="0"/>
                <a:cs typeface="Calibri Light"/>
              </a:rPr>
              <a:t>Examples</a:t>
            </a:r>
            <a:r>
              <a:rPr lang="es-ES" sz="3600" b="1" dirty="0">
                <a:solidFill>
                  <a:schemeClr val="accent1">
                    <a:lumMod val="75000"/>
                  </a:schemeClr>
                </a:solidFill>
                <a:latin typeface="Arial Black" panose="020B0A04020102020204" pitchFamily="34" charset="0"/>
                <a:cs typeface="Calibri Light"/>
              </a:rPr>
              <a:t> </a:t>
            </a:r>
            <a:r>
              <a:rPr lang="es-ES" sz="3600" b="1" dirty="0" err="1">
                <a:solidFill>
                  <a:schemeClr val="accent1">
                    <a:lumMod val="75000"/>
                  </a:schemeClr>
                </a:solidFill>
                <a:latin typeface="Arial Black" panose="020B0A04020102020204" pitchFamily="34" charset="0"/>
                <a:cs typeface="Calibri Light"/>
              </a:rPr>
              <a:t>of</a:t>
            </a:r>
            <a:r>
              <a:rPr lang="es-ES" sz="3600" b="1" dirty="0">
                <a:solidFill>
                  <a:schemeClr val="accent1">
                    <a:lumMod val="75000"/>
                  </a:schemeClr>
                </a:solidFill>
                <a:latin typeface="Arial Black" panose="020B0A04020102020204" pitchFamily="34" charset="0"/>
                <a:cs typeface="Calibri Light"/>
              </a:rPr>
              <a:t> </a:t>
            </a:r>
            <a:r>
              <a:rPr lang="es-ES" sz="3600" b="1" dirty="0" err="1">
                <a:solidFill>
                  <a:schemeClr val="accent1">
                    <a:lumMod val="75000"/>
                  </a:schemeClr>
                </a:solidFill>
                <a:latin typeface="Arial Black" panose="020B0A04020102020204" pitchFamily="34" charset="0"/>
                <a:cs typeface="Calibri Light"/>
              </a:rPr>
              <a:t>Sustainability</a:t>
            </a:r>
            <a:r>
              <a:rPr lang="es-ES" sz="3600" b="1" dirty="0">
                <a:solidFill>
                  <a:schemeClr val="accent1">
                    <a:lumMod val="75000"/>
                  </a:schemeClr>
                </a:solidFill>
                <a:latin typeface="Arial Black" panose="020B0A04020102020204" pitchFamily="34" charset="0"/>
                <a:cs typeface="Calibri Light"/>
              </a:rPr>
              <a:t> </a:t>
            </a:r>
            <a:r>
              <a:rPr lang="es-ES" sz="3600" b="1" dirty="0" err="1">
                <a:solidFill>
                  <a:schemeClr val="accent1">
                    <a:lumMod val="75000"/>
                  </a:schemeClr>
                </a:solidFill>
                <a:latin typeface="Arial Black" panose="020B0A04020102020204" pitchFamily="34" charset="0"/>
                <a:cs typeface="Calibri Light"/>
              </a:rPr>
              <a:t>indicators</a:t>
            </a:r>
            <a:r>
              <a:rPr lang="es-ES" sz="3600" b="1" dirty="0">
                <a:solidFill>
                  <a:schemeClr val="accent1">
                    <a:lumMod val="75000"/>
                  </a:schemeClr>
                </a:solidFill>
                <a:latin typeface="Arial Black" panose="020B0A04020102020204" pitchFamily="34" charset="0"/>
                <a:cs typeface="Calibri Light"/>
              </a:rPr>
              <a:t> </a:t>
            </a:r>
            <a:r>
              <a:rPr lang="es-ES" sz="3600" b="1" dirty="0" err="1">
                <a:solidFill>
                  <a:schemeClr val="accent1">
                    <a:lumMod val="75000"/>
                  </a:schemeClr>
                </a:solidFill>
                <a:latin typeface="Arial Black" panose="020B0A04020102020204" pitchFamily="34" charset="0"/>
                <a:cs typeface="Calibri Light"/>
              </a:rPr>
              <a:t>calculated</a:t>
            </a:r>
            <a:r>
              <a:rPr lang="es-ES" sz="3600" b="1" dirty="0">
                <a:solidFill>
                  <a:schemeClr val="accent1">
                    <a:lumMod val="75000"/>
                  </a:schemeClr>
                </a:solidFill>
                <a:latin typeface="Arial Black" panose="020B0A04020102020204" pitchFamily="34" charset="0"/>
                <a:cs typeface="Calibri Light"/>
              </a:rPr>
              <a:t> </a:t>
            </a:r>
            <a:r>
              <a:rPr lang="es-ES" sz="3600" b="1" dirty="0" err="1">
                <a:solidFill>
                  <a:schemeClr val="accent1">
                    <a:lumMod val="75000"/>
                  </a:schemeClr>
                </a:solidFill>
                <a:latin typeface="Arial Black" panose="020B0A04020102020204" pitchFamily="34" charset="0"/>
                <a:cs typeface="Calibri Light"/>
              </a:rPr>
              <a:t>for</a:t>
            </a:r>
            <a:r>
              <a:rPr lang="es-ES" sz="3600" b="1" dirty="0">
                <a:solidFill>
                  <a:schemeClr val="accent1">
                    <a:lumMod val="75000"/>
                  </a:schemeClr>
                </a:solidFill>
                <a:latin typeface="Arial Black" panose="020B0A04020102020204" pitchFamily="34" charset="0"/>
                <a:cs typeface="Calibri Light"/>
              </a:rPr>
              <a:t> </a:t>
            </a:r>
            <a:r>
              <a:rPr lang="es-ES" sz="3600" b="1" dirty="0" err="1">
                <a:solidFill>
                  <a:schemeClr val="accent1">
                    <a:lumMod val="75000"/>
                  </a:schemeClr>
                </a:solidFill>
                <a:latin typeface="Arial Black" panose="020B0A04020102020204" pitchFamily="34" charset="0"/>
                <a:cs typeface="Calibri Light"/>
              </a:rPr>
              <a:t>analysis</a:t>
            </a:r>
            <a:endParaRPr lang="en-US" sz="4000" dirty="0">
              <a:solidFill>
                <a:schemeClr val="accent1">
                  <a:lumMod val="75000"/>
                </a:schemeClr>
              </a:solidFill>
              <a:latin typeface="Arial Black" panose="020B0A04020102020204" pitchFamily="34" charset="0"/>
            </a:endParaRPr>
          </a:p>
        </p:txBody>
      </p:sp>
      <p:sp>
        <p:nvSpPr>
          <p:cNvPr id="3" name="Rectangle 3">
            <a:extLst>
              <a:ext uri="{FF2B5EF4-FFF2-40B4-BE49-F238E27FC236}">
                <a16:creationId xmlns:a16="http://schemas.microsoft.com/office/drawing/2014/main" id="{45550996-4C4F-4E07-9692-7114B0B6A3BE}"/>
              </a:ext>
            </a:extLst>
          </p:cNvPr>
          <p:cNvSpPr txBox="1">
            <a:spLocks noGrp="1"/>
          </p:cNvSpPr>
          <p:nvPr>
            <p:ph idx="1"/>
          </p:nvPr>
        </p:nvSpPr>
        <p:spPr>
          <a:xfrm>
            <a:off x="745071" y="2384496"/>
            <a:ext cx="3572405" cy="2800767"/>
          </a:xfrm>
        </p:spPr>
        <p:txBody>
          <a:bodyPr wrap="square" anchor="ctr">
            <a:spAutoFit/>
          </a:bodyPr>
          <a:lstStyle/>
          <a:p>
            <a:pPr lvl="0"/>
            <a:r>
              <a:rPr lang="es-ES" sz="1800" b="1" dirty="0">
                <a:cs typeface="Calibri"/>
              </a:rPr>
              <a:t>Audit </a:t>
            </a:r>
            <a:r>
              <a:rPr lang="es-ES" sz="1800" b="1" dirty="0" err="1">
                <a:cs typeface="Calibri"/>
              </a:rPr>
              <a:t>Object</a:t>
            </a:r>
            <a:r>
              <a:rPr lang="es-ES" sz="1800" dirty="0">
                <a:cs typeface="Calibri"/>
              </a:rPr>
              <a:t>:  </a:t>
            </a:r>
            <a:r>
              <a:rPr lang="es-ES" sz="1800" dirty="0" err="1">
                <a:cs typeface="Calibri"/>
              </a:rPr>
              <a:t>Investment</a:t>
            </a:r>
            <a:r>
              <a:rPr lang="es-ES" sz="1800" dirty="0">
                <a:cs typeface="Calibri"/>
              </a:rPr>
              <a:t> </a:t>
            </a:r>
            <a:r>
              <a:rPr lang="es-ES" sz="1800" dirty="0" err="1">
                <a:cs typeface="Calibri"/>
              </a:rPr>
              <a:t>Account</a:t>
            </a:r>
            <a:endParaRPr lang="es-ES" sz="1800" dirty="0">
              <a:cs typeface="Calibri"/>
            </a:endParaRPr>
          </a:p>
          <a:p>
            <a:pPr lvl="0"/>
            <a:r>
              <a:rPr lang="es-ES" sz="1800" b="1" dirty="0" err="1">
                <a:cs typeface="Calibri"/>
              </a:rPr>
              <a:t>Main</a:t>
            </a:r>
            <a:r>
              <a:rPr lang="es-ES" sz="1800" b="1" dirty="0">
                <a:cs typeface="Calibri"/>
              </a:rPr>
              <a:t> </a:t>
            </a:r>
            <a:r>
              <a:rPr lang="es-ES" sz="1800" b="1" dirty="0" err="1">
                <a:cs typeface="Calibri"/>
              </a:rPr>
              <a:t>Topic</a:t>
            </a:r>
            <a:r>
              <a:rPr lang="es-ES" sz="1800" b="1" dirty="0">
                <a:cs typeface="Calibri"/>
              </a:rPr>
              <a:t>:</a:t>
            </a:r>
            <a:r>
              <a:rPr lang="es-ES" sz="1800" dirty="0">
                <a:cs typeface="Calibri"/>
              </a:rPr>
              <a:t> </a:t>
            </a:r>
            <a:r>
              <a:rPr lang="es-ES" sz="1800" dirty="0" err="1">
                <a:cs typeface="Calibri"/>
              </a:rPr>
              <a:t>Financial</a:t>
            </a:r>
            <a:r>
              <a:rPr lang="es-ES" sz="1800" dirty="0">
                <a:cs typeface="Calibri"/>
              </a:rPr>
              <a:t> Audit fiscal </a:t>
            </a:r>
            <a:r>
              <a:rPr lang="es-ES" sz="1800" dirty="0" err="1">
                <a:cs typeface="Calibri"/>
              </a:rPr>
              <a:t>year</a:t>
            </a:r>
            <a:r>
              <a:rPr lang="es-ES" sz="1800" dirty="0">
                <a:cs typeface="Calibri"/>
              </a:rPr>
              <a:t> 2008</a:t>
            </a:r>
          </a:p>
          <a:p>
            <a:pPr lvl="0"/>
            <a:r>
              <a:rPr lang="en-US" sz="1800" dirty="0">
                <a:cs typeface="Calibri"/>
              </a:rPr>
              <a:t>Indicators and analysis of the Capacity to Pay:</a:t>
            </a:r>
          </a:p>
          <a:p>
            <a:pPr lvl="1"/>
            <a:r>
              <a:rPr lang="en-US" sz="1400" dirty="0">
                <a:cs typeface="Calibri"/>
              </a:rPr>
              <a:t>Present Value of Debt</a:t>
            </a:r>
          </a:p>
          <a:p>
            <a:pPr lvl="1"/>
            <a:r>
              <a:rPr lang="en-US" sz="1400" dirty="0">
                <a:cs typeface="Calibri"/>
              </a:rPr>
              <a:t>Primary Surplus requested to sustain debt repayment capacity</a:t>
            </a:r>
            <a:endParaRPr lang="es-ES" sz="1400" dirty="0">
              <a:cs typeface="Calibri"/>
            </a:endParaRPr>
          </a:p>
          <a:p>
            <a:pPr marL="0" lvl="0" indent="0" hangingPunct="0">
              <a:lnSpc>
                <a:spcPct val="100000"/>
              </a:lnSpc>
              <a:spcBef>
                <a:spcPts val="0"/>
              </a:spcBef>
              <a:buNone/>
            </a:pPr>
            <a:endParaRPr lang="es-AR" sz="1600" dirty="0">
              <a:latin typeface="Calibri Light"/>
            </a:endParaRPr>
          </a:p>
        </p:txBody>
      </p:sp>
      <p:pic>
        <p:nvPicPr>
          <p:cNvPr id="4" name="Imagen 7">
            <a:extLst>
              <a:ext uri="{FF2B5EF4-FFF2-40B4-BE49-F238E27FC236}">
                <a16:creationId xmlns:a16="http://schemas.microsoft.com/office/drawing/2014/main" id="{6BDAB4EB-614B-4F25-886D-EB5AD4949459}"/>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5" name="Imagen 8">
            <a:extLst>
              <a:ext uri="{FF2B5EF4-FFF2-40B4-BE49-F238E27FC236}">
                <a16:creationId xmlns:a16="http://schemas.microsoft.com/office/drawing/2014/main" id="{E6C54BDC-6C91-4B0A-9F95-774A6913E2F4}"/>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7" name="Rectángulo 4">
            <a:extLst>
              <a:ext uri="{FF2B5EF4-FFF2-40B4-BE49-F238E27FC236}">
                <a16:creationId xmlns:a16="http://schemas.microsoft.com/office/drawing/2014/main" id="{055C03F9-A404-494B-8779-E06339351592}"/>
              </a:ext>
            </a:extLst>
          </p:cNvPr>
          <p:cNvSpPr/>
          <p:nvPr/>
        </p:nvSpPr>
        <p:spPr>
          <a:xfrm>
            <a:off x="745071" y="1761070"/>
            <a:ext cx="10633082" cy="529643"/>
          </a:xfrm>
          <a:prstGeom prst="rect">
            <a:avLst/>
          </a:prstGeom>
          <a:solidFill>
            <a:srgbClr val="8FAADC"/>
          </a:solidFill>
          <a:ln w="12701" cap="flat">
            <a:solidFill>
              <a:srgbClr val="2F528F"/>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dirty="0"/>
              <a:t>Report: INVESTMENT ACCOUNT – CHAPTER ON PUBLIC DEBT. Fiscal year 2008</a:t>
            </a:r>
            <a:endParaRPr lang="en-US" sz="1800" b="0" i="0" u="none" strike="noStrike" kern="1200" cap="none" spc="0" baseline="0" dirty="0">
              <a:solidFill>
                <a:srgbClr val="FFFFFF"/>
              </a:solidFill>
              <a:uFillTx/>
              <a:latin typeface="Calibri"/>
            </a:endParaRPr>
          </a:p>
        </p:txBody>
      </p:sp>
      <p:sp>
        <p:nvSpPr>
          <p:cNvPr id="20" name="Rectangle 10">
            <a:extLst>
              <a:ext uri="{FF2B5EF4-FFF2-40B4-BE49-F238E27FC236}">
                <a16:creationId xmlns:a16="http://schemas.microsoft.com/office/drawing/2014/main" id="{E3DA4863-4988-447A-99A2-B09E813C3351}"/>
              </a:ext>
            </a:extLst>
          </p:cNvPr>
          <p:cNvSpPr>
            <a:spLocks noChangeArrowheads="1"/>
          </p:cNvSpPr>
          <p:nvPr/>
        </p:nvSpPr>
        <p:spPr bwMode="auto">
          <a:xfrm>
            <a:off x="5045447" y="2615566"/>
            <a:ext cx="6332706"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pt-BR" altLang="es-AR" b="1"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Primary</a:t>
            </a:r>
            <a:r>
              <a:rPr kumimoji="0" lang="pt-BR"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altLang="es-AR" b="1"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Surplus</a:t>
            </a:r>
            <a:r>
              <a:rPr kumimoji="0" lang="pt-BR"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altLang="es-AR" b="1"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requested</a:t>
            </a:r>
            <a:r>
              <a:rPr kumimoji="0" lang="pt-BR"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altLang="es-AR" b="1"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kumimoji="0" lang="pt-BR"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altLang="es-AR" b="1" i="1" dirty="0">
                <a:ea typeface="Times New Roman" panose="02020603050405020304" pitchFamily="18" charset="0"/>
                <a:cs typeface="Arial" panose="020B0604020202020204" pitchFamily="34" charset="0"/>
              </a:rPr>
              <a:t>sustain Debt repayment capacity</a:t>
            </a:r>
            <a:endParaRPr kumimoji="0" lang="pt-BR"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pt-BR" altLang="es-AR" b="1" i="1" dirty="0">
              <a:ea typeface="Times New Roman" panose="02020603050405020304" pitchFamily="18" charset="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pt-BR"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  (((1+r) / (1+g)) – 1)d</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s-AR" altLang="es-A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es-AR" altLang="es-AR" sz="1200" dirty="0">
              <a:ea typeface="Times New Roman" panose="02020603050405020304" pitchFamily="18" charset="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s-AR" altLang="es-AR"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Where</a:t>
            </a:r>
            <a:r>
              <a:rPr kumimoji="0" lang="es-AR" altLang="es-A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AR" altLang="es-AR" sz="1200" b="0" i="0" u="none" strike="noStrike" cap="none" normalizeH="0" baseline="0" dirty="0">
              <a:ln>
                <a:noFill/>
              </a:ln>
              <a:solidFill>
                <a:schemeClr val="tx1"/>
              </a:solidFill>
              <a:effectLst/>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es-AR" altLang="es-A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a:t>
            </a:r>
            <a:r>
              <a:rPr lang="es-AR" altLang="es-AR" sz="1200" dirty="0">
                <a:ea typeface="Times New Roman" panose="02020603050405020304" pitchFamily="18" charset="0"/>
                <a:cs typeface="Arial" panose="020B0604020202020204" pitchFamily="34" charset="0"/>
              </a:rPr>
              <a:t>: </a:t>
            </a:r>
            <a:r>
              <a:rPr kumimoji="0" lang="es-AR" altLang="es-AR"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primary</a:t>
            </a:r>
            <a:r>
              <a:rPr kumimoji="0" lang="es-AR" altLang="es-A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surplus </a:t>
            </a:r>
            <a:r>
              <a:rPr kumimoji="0" lang="es-AR" altLang="es-AR"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requested</a:t>
            </a:r>
            <a:endParaRPr kumimoji="0" lang="es-AR" altLang="es-AR" sz="1200" b="0" i="0" u="none" strike="noStrike" cap="none" normalizeH="0" baseline="0" dirty="0">
              <a:ln>
                <a:noFill/>
              </a:ln>
              <a:solidFill>
                <a:schemeClr val="tx1"/>
              </a:solidFill>
              <a:effectLst/>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es-AR" altLang="es-A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kumimoji="0" lang="es-AR" altLang="es-A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s-AR" altLang="es-AR"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cost</a:t>
            </a:r>
            <a:r>
              <a:rPr kumimoji="0" lang="es-AR" altLang="es-A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AR" altLang="es-AR"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kumimoji="0" lang="es-AR" altLang="es-A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AR" altLang="es-AR"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funding</a:t>
            </a:r>
            <a:r>
              <a:rPr kumimoji="0" lang="es-AR" altLang="es-A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AR" altLang="es-AR" sz="1200" b="0" i="0" u="none" strike="noStrike" cap="none" normalizeH="0" baseline="0" dirty="0">
              <a:ln>
                <a:noFill/>
              </a:ln>
              <a:solidFill>
                <a:schemeClr val="tx1"/>
              </a:solidFill>
              <a:effectLst/>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es-AR" altLang="es-A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 GDP </a:t>
            </a:r>
            <a:r>
              <a:rPr kumimoji="0" lang="es-AR" altLang="es-AR"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growth</a:t>
            </a:r>
            <a:r>
              <a:rPr kumimoji="0" lang="es-AR" altLang="es-A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real </a:t>
            </a:r>
            <a:r>
              <a:rPr kumimoji="0" lang="es-AR" altLang="es-AR"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terms</a:t>
            </a:r>
            <a:r>
              <a:rPr kumimoji="0" lang="es-AR" altLang="es-A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450850" defTabSz="914400" rtl="0" eaLnBrk="0" fontAlgn="base" latinLnBrk="0" hangingPunct="0">
              <a:lnSpc>
                <a:spcPct val="100000"/>
              </a:lnSpc>
              <a:spcBef>
                <a:spcPct val="0"/>
              </a:spcBef>
              <a:spcAft>
                <a:spcPct val="0"/>
              </a:spcAft>
              <a:buClrTx/>
              <a:buSzTx/>
              <a:buFontTx/>
              <a:buNone/>
              <a:tabLst/>
            </a:pPr>
            <a:r>
              <a:rPr kumimoji="0" lang="es-AR" altLang="es-A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 </a:t>
            </a:r>
            <a:r>
              <a:rPr kumimoji="0" lang="es-AR" altLang="es-AR"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Debt</a:t>
            </a:r>
            <a:r>
              <a:rPr kumimoji="0" lang="es-AR" altLang="es-A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/GDP ratio  </a:t>
            </a:r>
            <a:endParaRPr kumimoji="0" lang="es-AR" altLang="es-AR" sz="12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br>
              <a:rPr kumimoji="0" lang="es-AR" altLang="es-AR" sz="2800" b="0" i="0" u="none" strike="noStrike" cap="none" normalizeH="0" baseline="0" dirty="0">
                <a:ln>
                  <a:noFill/>
                </a:ln>
                <a:solidFill>
                  <a:schemeClr val="tx1"/>
                </a:solidFill>
                <a:effectLst/>
                <a:latin typeface="Arial" panose="020B0604020202020204" pitchFamily="34" charset="0"/>
              </a:rPr>
            </a:br>
            <a:endParaRPr kumimoji="0" lang="es-AR" altLang="es-A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1754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3EF80-33C0-4E6A-88AC-95758A48C493}"/>
              </a:ext>
            </a:extLst>
          </p:cNvPr>
          <p:cNvSpPr txBox="1">
            <a:spLocks noGrp="1"/>
          </p:cNvSpPr>
          <p:nvPr>
            <p:ph type="title"/>
          </p:nvPr>
        </p:nvSpPr>
        <p:spPr>
          <a:xfrm>
            <a:off x="424720" y="771991"/>
            <a:ext cx="11377842" cy="848892"/>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Sustainability</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indicators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calculated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for</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analysis</a:t>
            </a:r>
            <a:endParaRPr lang="en-US" sz="2800" dirty="0">
              <a:solidFill>
                <a:schemeClr val="accent1">
                  <a:lumMod val="75000"/>
                </a:schemeClr>
              </a:solidFill>
              <a:latin typeface="Arial Black" panose="020B0A04020102020204" pitchFamily="34" charset="0"/>
            </a:endParaRPr>
          </a:p>
        </p:txBody>
      </p:sp>
      <p:pic>
        <p:nvPicPr>
          <p:cNvPr id="4" name="Imagen 7">
            <a:extLst>
              <a:ext uri="{FF2B5EF4-FFF2-40B4-BE49-F238E27FC236}">
                <a16:creationId xmlns:a16="http://schemas.microsoft.com/office/drawing/2014/main" id="{6BDAB4EB-614B-4F25-886D-EB5AD4949459}"/>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5" name="Imagen 8">
            <a:extLst>
              <a:ext uri="{FF2B5EF4-FFF2-40B4-BE49-F238E27FC236}">
                <a16:creationId xmlns:a16="http://schemas.microsoft.com/office/drawing/2014/main" id="{E6C54BDC-6C91-4B0A-9F95-774A6913E2F4}"/>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7" name="Rectángulo 4">
            <a:extLst>
              <a:ext uri="{FF2B5EF4-FFF2-40B4-BE49-F238E27FC236}">
                <a16:creationId xmlns:a16="http://schemas.microsoft.com/office/drawing/2014/main" id="{055C03F9-A404-494B-8779-E06339351592}"/>
              </a:ext>
            </a:extLst>
          </p:cNvPr>
          <p:cNvSpPr/>
          <p:nvPr/>
        </p:nvSpPr>
        <p:spPr>
          <a:xfrm>
            <a:off x="779459" y="1657745"/>
            <a:ext cx="10633082" cy="529643"/>
          </a:xfrm>
          <a:prstGeom prst="rect">
            <a:avLst/>
          </a:prstGeom>
          <a:solidFill>
            <a:srgbClr val="8FAADC"/>
          </a:solidFill>
          <a:ln w="12701" cap="flat">
            <a:solidFill>
              <a:srgbClr val="2F528F"/>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dirty="0"/>
              <a:t>Report: INVESTMENT ACCOUNT – CHAPTER ON PUBLIC DEBT. Fiscal year 2008</a:t>
            </a:r>
            <a:endParaRPr lang="en-US" sz="1800" b="0" i="0" u="none" strike="noStrike" kern="1200" cap="none" spc="0" baseline="0" dirty="0">
              <a:solidFill>
                <a:srgbClr val="FFFFFF"/>
              </a:solidFill>
              <a:uFillTx/>
              <a:latin typeface="Calibri"/>
            </a:endParaRPr>
          </a:p>
        </p:txBody>
      </p:sp>
      <p:pic>
        <p:nvPicPr>
          <p:cNvPr id="3074" name="Picture 2">
            <a:extLst>
              <a:ext uri="{FF2B5EF4-FFF2-40B4-BE49-F238E27FC236}">
                <a16:creationId xmlns:a16="http://schemas.microsoft.com/office/drawing/2014/main" id="{61D4F1D0-A763-4560-A141-688D8DDF3A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224"/>
          <a:stretch/>
        </p:blipFill>
        <p:spPr bwMode="auto">
          <a:xfrm>
            <a:off x="2196445" y="2602744"/>
            <a:ext cx="7142199" cy="410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17011CCE-722C-439A-B161-E0F720162A77}"/>
              </a:ext>
            </a:extLst>
          </p:cNvPr>
          <p:cNvSpPr txBox="1">
            <a:spLocks noGrp="1"/>
          </p:cNvSpPr>
          <p:nvPr>
            <p:ph idx="1"/>
          </p:nvPr>
        </p:nvSpPr>
        <p:spPr>
          <a:xfrm>
            <a:off x="1380121" y="2224250"/>
            <a:ext cx="9288368" cy="341632"/>
          </a:xfrm>
        </p:spPr>
        <p:txBody>
          <a:bodyPr wrap="square" anchor="ctr">
            <a:spAutoFit/>
          </a:bodyPr>
          <a:lstStyle/>
          <a:p>
            <a:pPr marL="0" lvl="0" indent="0">
              <a:buNone/>
            </a:pPr>
            <a:r>
              <a:rPr lang="es-ES" sz="1800" b="1" dirty="0" err="1">
                <a:cs typeface="Calibri"/>
              </a:rPr>
              <a:t>Results</a:t>
            </a:r>
            <a:r>
              <a:rPr lang="es-ES" sz="1800" b="1" dirty="0">
                <a:cs typeface="Calibri"/>
              </a:rPr>
              <a:t>: </a:t>
            </a:r>
            <a:r>
              <a:rPr lang="es-ES" sz="1800" kern="0" dirty="0" err="1">
                <a:latin typeface="+mn-lt"/>
                <a:ea typeface="+mn-ea"/>
                <a:cs typeface="+mn-cs"/>
              </a:rPr>
              <a:t>Primary</a:t>
            </a:r>
            <a:r>
              <a:rPr lang="es-ES" sz="1800" kern="0" dirty="0">
                <a:latin typeface="+mn-lt"/>
                <a:ea typeface="+mn-ea"/>
                <a:cs typeface="+mn-cs"/>
              </a:rPr>
              <a:t> Surplus </a:t>
            </a:r>
            <a:r>
              <a:rPr lang="es-ES" sz="1800" kern="0" dirty="0" err="1">
                <a:latin typeface="+mn-lt"/>
                <a:ea typeface="+mn-ea"/>
                <a:cs typeface="+mn-cs"/>
              </a:rPr>
              <a:t>requested</a:t>
            </a:r>
            <a:r>
              <a:rPr lang="es-ES" sz="1800" kern="0" dirty="0">
                <a:latin typeface="+mn-lt"/>
                <a:ea typeface="+mn-ea"/>
                <a:cs typeface="+mn-cs"/>
              </a:rPr>
              <a:t> </a:t>
            </a:r>
            <a:r>
              <a:rPr lang="es-ES" sz="1800" kern="0" dirty="0" err="1">
                <a:latin typeface="+mn-lt"/>
                <a:ea typeface="+mn-ea"/>
                <a:cs typeface="+mn-cs"/>
              </a:rPr>
              <a:t>to</a:t>
            </a:r>
            <a:r>
              <a:rPr lang="es-ES" sz="1800" kern="0" dirty="0">
                <a:latin typeface="+mn-lt"/>
                <a:ea typeface="+mn-ea"/>
                <a:cs typeface="+mn-cs"/>
              </a:rPr>
              <a:t> </a:t>
            </a:r>
            <a:r>
              <a:rPr lang="es-ES" sz="1800" kern="0" dirty="0" err="1">
                <a:latin typeface="+mn-lt"/>
                <a:ea typeface="+mn-ea"/>
                <a:cs typeface="+mn-cs"/>
              </a:rPr>
              <a:t>sustain</a:t>
            </a:r>
            <a:r>
              <a:rPr lang="es-ES" sz="1800" kern="0" dirty="0">
                <a:latin typeface="+mn-lt"/>
                <a:ea typeface="+mn-ea"/>
                <a:cs typeface="+mn-cs"/>
              </a:rPr>
              <a:t> </a:t>
            </a:r>
            <a:r>
              <a:rPr lang="es-ES" sz="1800" kern="0" dirty="0" err="1">
                <a:latin typeface="+mn-lt"/>
                <a:ea typeface="+mn-ea"/>
                <a:cs typeface="+mn-cs"/>
              </a:rPr>
              <a:t>Debt</a:t>
            </a:r>
            <a:r>
              <a:rPr lang="es-ES" sz="1800" kern="0" dirty="0">
                <a:latin typeface="+mn-lt"/>
                <a:ea typeface="+mn-ea"/>
                <a:cs typeface="+mn-cs"/>
              </a:rPr>
              <a:t> as % </a:t>
            </a:r>
            <a:r>
              <a:rPr lang="es-ES" sz="1800" kern="0" dirty="0" err="1">
                <a:latin typeface="+mn-lt"/>
                <a:ea typeface="+mn-ea"/>
                <a:cs typeface="+mn-cs"/>
              </a:rPr>
              <a:t>of</a:t>
            </a:r>
            <a:r>
              <a:rPr lang="es-ES" sz="1800" kern="0" dirty="0">
                <a:latin typeface="+mn-lt"/>
                <a:ea typeface="+mn-ea"/>
                <a:cs typeface="+mn-cs"/>
              </a:rPr>
              <a:t> GDP </a:t>
            </a:r>
            <a:r>
              <a:rPr lang="es-ES" sz="1800" kern="0" dirty="0" err="1">
                <a:latin typeface="+mn-lt"/>
                <a:ea typeface="+mn-ea"/>
                <a:cs typeface="+mn-cs"/>
              </a:rPr>
              <a:t>under</a:t>
            </a:r>
            <a:r>
              <a:rPr lang="es-ES" sz="1800" kern="0" dirty="0">
                <a:latin typeface="+mn-lt"/>
                <a:ea typeface="+mn-ea"/>
                <a:cs typeface="+mn-cs"/>
              </a:rPr>
              <a:t> </a:t>
            </a:r>
            <a:r>
              <a:rPr lang="es-ES" sz="1800" kern="0" dirty="0" err="1">
                <a:latin typeface="+mn-lt"/>
                <a:ea typeface="+mn-ea"/>
                <a:cs typeface="+mn-cs"/>
              </a:rPr>
              <a:t>different</a:t>
            </a:r>
            <a:r>
              <a:rPr lang="es-ES" sz="1800" kern="0" dirty="0">
                <a:latin typeface="+mn-lt"/>
                <a:ea typeface="+mn-ea"/>
                <a:cs typeface="+mn-cs"/>
              </a:rPr>
              <a:t> D/GDP </a:t>
            </a:r>
            <a:r>
              <a:rPr lang="es-ES" sz="1800" kern="0" dirty="0" err="1">
                <a:latin typeface="+mn-lt"/>
                <a:ea typeface="+mn-ea"/>
                <a:cs typeface="+mn-cs"/>
              </a:rPr>
              <a:t>scenarios</a:t>
            </a:r>
            <a:endParaRPr lang="es-AR" sz="1800" kern="0" dirty="0">
              <a:latin typeface="+mn-lt"/>
              <a:ea typeface="+mn-ea"/>
              <a:cs typeface="+mn-cs"/>
            </a:endParaRPr>
          </a:p>
        </p:txBody>
      </p:sp>
    </p:spTree>
    <p:extLst>
      <p:ext uri="{BB962C8B-B14F-4D97-AF65-F5344CB8AC3E}">
        <p14:creationId xmlns:p14="http://schemas.microsoft.com/office/powerpoint/2010/main" val="137133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8977" y="1651001"/>
            <a:ext cx="9914046" cy="4761095"/>
            <a:chOff x="0" y="0"/>
            <a:chExt cx="19828092" cy="9522191"/>
          </a:xfrm>
        </p:grpSpPr>
        <p:sp>
          <p:nvSpPr>
            <p:cNvPr id="3" name="Freeform 3"/>
            <p:cNvSpPr/>
            <p:nvPr/>
          </p:nvSpPr>
          <p:spPr>
            <a:xfrm>
              <a:off x="0" y="0"/>
              <a:ext cx="19828092" cy="9522191"/>
            </a:xfrm>
            <a:custGeom>
              <a:avLst/>
              <a:gdLst/>
              <a:ahLst/>
              <a:cxnLst/>
              <a:rect l="l" t="t" r="r" b="b"/>
              <a:pathLst>
                <a:path w="19828092" h="9522191">
                  <a:moveTo>
                    <a:pt x="0" y="0"/>
                  </a:moveTo>
                  <a:lnTo>
                    <a:pt x="19828092" y="0"/>
                  </a:lnTo>
                  <a:lnTo>
                    <a:pt x="19828092" y="9522191"/>
                  </a:lnTo>
                  <a:lnTo>
                    <a:pt x="0" y="9522191"/>
                  </a:lnTo>
                  <a:lnTo>
                    <a:pt x="0" y="0"/>
                  </a:lnTo>
                  <a:close/>
                </a:path>
              </a:pathLst>
            </a:custGeom>
            <a:blipFill>
              <a:blip r:embed="rId3"/>
              <a:stretch>
                <a:fillRect t="-20890"/>
              </a:stretch>
            </a:blipFill>
          </p:spPr>
          <p:txBody>
            <a:bodyPr/>
            <a:lstStyle/>
            <a:p>
              <a:endParaRPr lang="es-AR"/>
            </a:p>
          </p:txBody>
        </p:sp>
        <p:sp>
          <p:nvSpPr>
            <p:cNvPr id="4" name="Freeform 4"/>
            <p:cNvSpPr/>
            <p:nvPr/>
          </p:nvSpPr>
          <p:spPr>
            <a:xfrm>
              <a:off x="4862590" y="0"/>
              <a:ext cx="11237733" cy="2749288"/>
            </a:xfrm>
            <a:custGeom>
              <a:avLst/>
              <a:gdLst/>
              <a:ahLst/>
              <a:cxnLst/>
              <a:rect l="l" t="t" r="r" b="b"/>
              <a:pathLst>
                <a:path w="11237733" h="2749288">
                  <a:moveTo>
                    <a:pt x="0" y="0"/>
                  </a:moveTo>
                  <a:lnTo>
                    <a:pt x="11237733" y="0"/>
                  </a:lnTo>
                  <a:lnTo>
                    <a:pt x="11237733" y="2749288"/>
                  </a:lnTo>
                  <a:lnTo>
                    <a:pt x="0" y="2749288"/>
                  </a:lnTo>
                  <a:lnTo>
                    <a:pt x="0" y="0"/>
                  </a:lnTo>
                  <a:close/>
                </a:path>
              </a:pathLst>
            </a:custGeom>
            <a:blipFill>
              <a:blip r:embed="rId3"/>
              <a:stretch>
                <a:fillRect l="-43741" t="-160546" r="-42862" b="-181846"/>
              </a:stretch>
            </a:blipFill>
          </p:spPr>
          <p:txBody>
            <a:bodyPr/>
            <a:lstStyle/>
            <a:p>
              <a:endParaRPr lang="es-AR"/>
            </a:p>
          </p:txBody>
        </p:sp>
        <p:sp>
          <p:nvSpPr>
            <p:cNvPr id="5" name="Freeform 5"/>
            <p:cNvSpPr/>
            <p:nvPr/>
          </p:nvSpPr>
          <p:spPr>
            <a:xfrm>
              <a:off x="14023430" y="0"/>
              <a:ext cx="2731265" cy="2992571"/>
            </a:xfrm>
            <a:custGeom>
              <a:avLst/>
              <a:gdLst/>
              <a:ahLst/>
              <a:cxnLst/>
              <a:rect l="l" t="t" r="r" b="b"/>
              <a:pathLst>
                <a:path w="2731265" h="2992571">
                  <a:moveTo>
                    <a:pt x="0" y="0"/>
                  </a:moveTo>
                  <a:lnTo>
                    <a:pt x="2731265" y="0"/>
                  </a:lnTo>
                  <a:lnTo>
                    <a:pt x="2731265" y="2992571"/>
                  </a:lnTo>
                  <a:lnTo>
                    <a:pt x="0" y="2992571"/>
                  </a:lnTo>
                  <a:lnTo>
                    <a:pt x="0" y="0"/>
                  </a:lnTo>
                  <a:close/>
                </a:path>
              </a:pathLst>
            </a:custGeom>
            <a:blipFill>
              <a:blip r:embed="rId3"/>
              <a:stretch>
                <a:fillRect l="-179974" t="-147259" r="-487805" b="-159169"/>
              </a:stretch>
            </a:blipFill>
          </p:spPr>
          <p:txBody>
            <a:bodyPr/>
            <a:lstStyle/>
            <a:p>
              <a:endParaRPr lang="es-AR"/>
            </a:p>
          </p:txBody>
        </p:sp>
      </p:grpSp>
      <p:pic>
        <p:nvPicPr>
          <p:cNvPr id="6" name="Imagen 4">
            <a:extLst>
              <a:ext uri="{FF2B5EF4-FFF2-40B4-BE49-F238E27FC236}">
                <a16:creationId xmlns:a16="http://schemas.microsoft.com/office/drawing/2014/main" id="{EE06BE0A-2DC1-4B4C-9874-F3848514E431}"/>
              </a:ext>
            </a:extLst>
          </p:cNvPr>
          <p:cNvPicPr>
            <a:picLocks noChangeAspect="1"/>
          </p:cNvPicPr>
          <p:nvPr/>
        </p:nvPicPr>
        <p:blipFill>
          <a:blip r:embed="rId4"/>
          <a:stretch>
            <a:fillRect/>
          </a:stretch>
        </p:blipFill>
        <p:spPr>
          <a:xfrm>
            <a:off x="508000" y="143700"/>
            <a:ext cx="2410784" cy="708769"/>
          </a:xfrm>
          <a:prstGeom prst="rect">
            <a:avLst/>
          </a:prstGeom>
          <a:noFill/>
          <a:ln cap="flat">
            <a:noFill/>
          </a:ln>
        </p:spPr>
      </p:pic>
      <p:pic>
        <p:nvPicPr>
          <p:cNvPr id="7" name="Imagen 5">
            <a:extLst>
              <a:ext uri="{FF2B5EF4-FFF2-40B4-BE49-F238E27FC236}">
                <a16:creationId xmlns:a16="http://schemas.microsoft.com/office/drawing/2014/main" id="{D2B1DE74-B23D-491B-B2DF-1C1D2C476EDA}"/>
              </a:ext>
            </a:extLst>
          </p:cNvPr>
          <p:cNvPicPr>
            <a:picLocks noChangeAspect="1"/>
          </p:cNvPicPr>
          <p:nvPr/>
        </p:nvPicPr>
        <p:blipFill>
          <a:blip r:embed="rId5"/>
          <a:stretch>
            <a:fillRect/>
          </a:stretch>
        </p:blipFill>
        <p:spPr>
          <a:xfrm>
            <a:off x="9890960" y="173851"/>
            <a:ext cx="1373989" cy="389856"/>
          </a:xfrm>
          <a:prstGeom prst="rect">
            <a:avLst/>
          </a:prstGeom>
          <a:noFill/>
          <a:ln cap="flat">
            <a:noFill/>
          </a:ln>
        </p:spPr>
      </p:pic>
      <p:sp>
        <p:nvSpPr>
          <p:cNvPr id="9" name="CuadroTexto 8">
            <a:extLst>
              <a:ext uri="{FF2B5EF4-FFF2-40B4-BE49-F238E27FC236}">
                <a16:creationId xmlns:a16="http://schemas.microsoft.com/office/drawing/2014/main" id="{5005F2A8-7873-4DAC-A8BC-C47FE6F7AD35}"/>
              </a:ext>
            </a:extLst>
          </p:cNvPr>
          <p:cNvSpPr txBox="1"/>
          <p:nvPr/>
        </p:nvSpPr>
        <p:spPr>
          <a:xfrm>
            <a:off x="2252168" y="1135597"/>
            <a:ext cx="8861094" cy="502766"/>
          </a:xfrm>
          <a:prstGeom prst="rect">
            <a:avLst/>
          </a:prstGeom>
          <a:noFill/>
        </p:spPr>
        <p:txBody>
          <a:bodyPr wrap="square" rtlCol="0">
            <a:spAutoFit/>
          </a:bodyPr>
          <a:lstStyle/>
          <a:p>
            <a:r>
              <a:rPr lang="es-AR" sz="2667" b="1" dirty="0" err="1"/>
              <a:t>Composition</a:t>
            </a:r>
            <a:r>
              <a:rPr lang="es-AR" sz="2667" b="1" dirty="0"/>
              <a:t> </a:t>
            </a:r>
            <a:r>
              <a:rPr lang="es-AR" sz="2667" b="1" dirty="0" err="1"/>
              <a:t>of</a:t>
            </a:r>
            <a:r>
              <a:rPr lang="es-AR" sz="2667" b="1" dirty="0"/>
              <a:t> </a:t>
            </a:r>
            <a:r>
              <a:rPr lang="es-AR" sz="2667" b="1" dirty="0" err="1"/>
              <a:t>the</a:t>
            </a:r>
            <a:r>
              <a:rPr lang="es-AR" sz="2667" b="1" dirty="0"/>
              <a:t> </a:t>
            </a:r>
            <a:r>
              <a:rPr lang="es-AR" sz="2667" b="1" dirty="0" err="1"/>
              <a:t>Sovereign</a:t>
            </a:r>
            <a:r>
              <a:rPr lang="es-AR" sz="2667" b="1" dirty="0"/>
              <a:t> </a:t>
            </a:r>
            <a:r>
              <a:rPr lang="es-AR" sz="2667" b="1" dirty="0" err="1"/>
              <a:t>Debt</a:t>
            </a:r>
            <a:r>
              <a:rPr lang="es-AR" sz="2667" b="1" dirty="0"/>
              <a:t> Portfolio </a:t>
            </a:r>
            <a:r>
              <a:rPr lang="es-AR" sz="2667" b="1" dirty="0" err="1"/>
              <a:t>by</a:t>
            </a:r>
            <a:r>
              <a:rPr lang="es-AR" sz="2667" b="1" dirty="0"/>
              <a:t> </a:t>
            </a:r>
            <a:r>
              <a:rPr lang="es-AR" sz="2667" b="1" dirty="0" err="1"/>
              <a:t>Creditor</a:t>
            </a:r>
            <a:endParaRPr lang="es-AR" sz="2667" b="1" dirty="0"/>
          </a:p>
        </p:txBody>
      </p:sp>
      <p:sp>
        <p:nvSpPr>
          <p:cNvPr id="11" name="Flecha: cheurón 10">
            <a:extLst>
              <a:ext uri="{FF2B5EF4-FFF2-40B4-BE49-F238E27FC236}">
                <a16:creationId xmlns:a16="http://schemas.microsoft.com/office/drawing/2014/main" id="{C3A0E0B8-E69C-466F-8B9A-64CF488E7F04}"/>
              </a:ext>
            </a:extLst>
          </p:cNvPr>
          <p:cNvSpPr/>
          <p:nvPr/>
        </p:nvSpPr>
        <p:spPr>
          <a:xfrm>
            <a:off x="1794341" y="1225446"/>
            <a:ext cx="249491" cy="323088"/>
          </a:xfrm>
          <a:prstGeom prst="chevron">
            <a:avLst/>
          </a:prstGeom>
          <a:solidFill>
            <a:srgbClr val="609A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00">
              <a:solidFill>
                <a:schemeClr val="tx2">
                  <a:lumMod val="40000"/>
                  <a:lumOff val="60000"/>
                </a:schemeClr>
              </a:solidFill>
            </a:endParaRPr>
          </a:p>
        </p:txBody>
      </p:sp>
      <p:sp>
        <p:nvSpPr>
          <p:cNvPr id="12" name="CuadroTexto 11">
            <a:extLst>
              <a:ext uri="{FF2B5EF4-FFF2-40B4-BE49-F238E27FC236}">
                <a16:creationId xmlns:a16="http://schemas.microsoft.com/office/drawing/2014/main" id="{27C4BA55-11E6-4BAF-A18C-D685A70AB89A}"/>
              </a:ext>
            </a:extLst>
          </p:cNvPr>
          <p:cNvSpPr txBox="1"/>
          <p:nvPr/>
        </p:nvSpPr>
        <p:spPr>
          <a:xfrm>
            <a:off x="3547787" y="1945984"/>
            <a:ext cx="6234127" cy="830997"/>
          </a:xfrm>
          <a:prstGeom prst="rect">
            <a:avLst/>
          </a:prstGeom>
          <a:noFill/>
        </p:spPr>
        <p:txBody>
          <a:bodyPr wrap="square" rtlCol="0">
            <a:spAutoFit/>
          </a:bodyPr>
          <a:lstStyle/>
          <a:p>
            <a:r>
              <a:rPr lang="en-US" sz="1200" dirty="0"/>
              <a:t>Debt with public sector agencies</a:t>
            </a:r>
          </a:p>
          <a:p>
            <a:r>
              <a:rPr lang="en-US" sz="1200" dirty="0"/>
              <a:t>Debt with multilateral and bilateral organizations</a:t>
            </a:r>
          </a:p>
          <a:p>
            <a:r>
              <a:rPr lang="en-US" sz="1200" dirty="0"/>
              <a:t>Debt with private creditors – Performing, excluding eligible debt pending restructuring</a:t>
            </a:r>
          </a:p>
          <a:p>
            <a:r>
              <a:rPr lang="en-US" sz="1200" dirty="0"/>
              <a:t>Debt with private creditors – Eligible debt pending restructuring</a:t>
            </a:r>
            <a:endParaRPr lang="es-AR" sz="1200" dirty="0"/>
          </a:p>
        </p:txBody>
      </p:sp>
      <p:sp>
        <p:nvSpPr>
          <p:cNvPr id="13" name="Rectángulo 12">
            <a:extLst>
              <a:ext uri="{FF2B5EF4-FFF2-40B4-BE49-F238E27FC236}">
                <a16:creationId xmlns:a16="http://schemas.microsoft.com/office/drawing/2014/main" id="{63D86BE8-16AC-4AAF-80B1-3A4A3D9CBD84}"/>
              </a:ext>
            </a:extLst>
          </p:cNvPr>
          <p:cNvSpPr/>
          <p:nvPr/>
        </p:nvSpPr>
        <p:spPr>
          <a:xfrm>
            <a:off x="1794341" y="6397929"/>
            <a:ext cx="5945858" cy="276999"/>
          </a:xfrm>
          <a:prstGeom prst="rect">
            <a:avLst/>
          </a:prstGeom>
        </p:spPr>
        <p:txBody>
          <a:bodyPr wrap="none">
            <a:spAutoFit/>
          </a:bodyPr>
          <a:lstStyle/>
          <a:p>
            <a:pPr lvl="0">
              <a:defRPr sz="1800" b="0" i="0" u="none" strike="noStrike" kern="0" cap="none" spc="0" baseline="0">
                <a:solidFill>
                  <a:srgbClr val="000000"/>
                </a:solidFill>
                <a:uFillTx/>
              </a:defRPr>
            </a:pPr>
            <a:r>
              <a:rPr lang="es-ES" sz="1200" dirty="0" err="1">
                <a:solidFill>
                  <a:srgbClr val="000000"/>
                </a:solidFill>
                <a:ea typeface="Calibri"/>
                <a:cs typeface="Calibri"/>
              </a:rPr>
              <a:t>Source</a:t>
            </a:r>
            <a:r>
              <a:rPr lang="es-ES" sz="1200" dirty="0">
                <a:solidFill>
                  <a:srgbClr val="000000"/>
                </a:solidFill>
                <a:ea typeface="Calibri"/>
                <a:cs typeface="Calibri"/>
              </a:rPr>
              <a:t>: </a:t>
            </a:r>
            <a:r>
              <a:rPr lang="es-ES" sz="1200" dirty="0" err="1">
                <a:solidFill>
                  <a:srgbClr val="000000"/>
                </a:solidFill>
                <a:ea typeface="Calibri"/>
                <a:cs typeface="Calibri"/>
              </a:rPr>
              <a:t>Ministry</a:t>
            </a:r>
            <a:r>
              <a:rPr lang="es-ES" sz="1200" dirty="0">
                <a:solidFill>
                  <a:srgbClr val="000000"/>
                </a:solidFill>
                <a:ea typeface="Calibri"/>
                <a:cs typeface="Calibri"/>
              </a:rPr>
              <a:t> </a:t>
            </a:r>
            <a:r>
              <a:rPr lang="es-ES" sz="1200" dirty="0" err="1">
                <a:solidFill>
                  <a:srgbClr val="000000"/>
                </a:solidFill>
                <a:ea typeface="Calibri"/>
                <a:cs typeface="Calibri"/>
              </a:rPr>
              <a:t>of</a:t>
            </a:r>
            <a:r>
              <a:rPr lang="es-ES" sz="1200" dirty="0">
                <a:solidFill>
                  <a:srgbClr val="000000"/>
                </a:solidFill>
                <a:ea typeface="Calibri"/>
                <a:cs typeface="Calibri"/>
              </a:rPr>
              <a:t> </a:t>
            </a:r>
            <a:r>
              <a:rPr lang="es-ES" sz="1200" dirty="0" err="1">
                <a:solidFill>
                  <a:srgbClr val="000000"/>
                </a:solidFill>
                <a:ea typeface="Calibri"/>
                <a:cs typeface="Calibri"/>
              </a:rPr>
              <a:t>Economy</a:t>
            </a:r>
            <a:r>
              <a:rPr lang="es-ES" sz="1200" dirty="0">
                <a:solidFill>
                  <a:srgbClr val="000000"/>
                </a:solidFill>
                <a:ea typeface="Calibri"/>
                <a:cs typeface="Calibri"/>
              </a:rPr>
              <a:t>. </a:t>
            </a:r>
            <a:r>
              <a:rPr lang="es-ES" sz="1200" dirty="0">
                <a:solidFill>
                  <a:srgbClr val="000000"/>
                </a:solidFill>
                <a:ea typeface="Calibri"/>
                <a:cs typeface="Calibri"/>
                <a:hlinkClick r:id="rId6"/>
              </a:rPr>
              <a:t>https://www.argentina.gob.ar/datos-trimestrales-de-la-deuda</a:t>
            </a:r>
            <a:endParaRPr lang="en-US" sz="2400" dirty="0">
              <a:solidFill>
                <a:srgbClr val="000000"/>
              </a:solidFill>
            </a:endParaRPr>
          </a:p>
        </p:txBody>
      </p:sp>
    </p:spTree>
    <p:extLst>
      <p:ext uri="{BB962C8B-B14F-4D97-AF65-F5344CB8AC3E}">
        <p14:creationId xmlns:p14="http://schemas.microsoft.com/office/powerpoint/2010/main" val="4104790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s-AR"/>
          </a:p>
        </p:txBody>
      </p:sp>
      <p:grpSp>
        <p:nvGrpSpPr>
          <p:cNvPr id="3" name="Group 3"/>
          <p:cNvGrpSpPr/>
          <p:nvPr/>
        </p:nvGrpSpPr>
        <p:grpSpPr>
          <a:xfrm>
            <a:off x="103606" y="1245915"/>
            <a:ext cx="4440340" cy="2781922"/>
            <a:chOff x="0" y="0"/>
            <a:chExt cx="1297344" cy="812800"/>
          </a:xfrm>
        </p:grpSpPr>
        <p:sp>
          <p:nvSpPr>
            <p:cNvPr id="4" name="Freeform 4"/>
            <p:cNvSpPr/>
            <p:nvPr/>
          </p:nvSpPr>
          <p:spPr>
            <a:xfrm>
              <a:off x="4301" y="2214"/>
              <a:ext cx="1288741" cy="810586"/>
            </a:xfrm>
            <a:custGeom>
              <a:avLst/>
              <a:gdLst/>
              <a:ahLst/>
              <a:cxnLst/>
              <a:rect l="l" t="t" r="r" b="b"/>
              <a:pathLst>
                <a:path w="1288741" h="810586">
                  <a:moveTo>
                    <a:pt x="656952" y="3808"/>
                  </a:moveTo>
                  <a:lnTo>
                    <a:pt x="1280461" y="302226"/>
                  </a:lnTo>
                  <a:cubicBezTo>
                    <a:pt x="1283784" y="303816"/>
                    <a:pt x="1286332" y="306671"/>
                    <a:pt x="1287537" y="310153"/>
                  </a:cubicBezTo>
                  <a:cubicBezTo>
                    <a:pt x="1288741" y="313634"/>
                    <a:pt x="1288502" y="317453"/>
                    <a:pt x="1286872" y="320757"/>
                  </a:cubicBezTo>
                  <a:lnTo>
                    <a:pt x="1051442" y="798077"/>
                  </a:lnTo>
                  <a:cubicBezTo>
                    <a:pt x="1047664" y="805736"/>
                    <a:pt x="1039865" y="810586"/>
                    <a:pt x="1031324" y="810586"/>
                  </a:cubicBezTo>
                  <a:lnTo>
                    <a:pt x="257418" y="810586"/>
                  </a:lnTo>
                  <a:cubicBezTo>
                    <a:pt x="248877" y="810586"/>
                    <a:pt x="241077" y="805736"/>
                    <a:pt x="237299" y="798077"/>
                  </a:cubicBezTo>
                  <a:lnTo>
                    <a:pt x="1869" y="320757"/>
                  </a:lnTo>
                  <a:cubicBezTo>
                    <a:pt x="239" y="317453"/>
                    <a:pt x="0" y="313634"/>
                    <a:pt x="1205" y="310153"/>
                  </a:cubicBezTo>
                  <a:cubicBezTo>
                    <a:pt x="2409" y="306671"/>
                    <a:pt x="4957" y="303816"/>
                    <a:pt x="8281" y="302226"/>
                  </a:cubicBezTo>
                  <a:lnTo>
                    <a:pt x="631789" y="3808"/>
                  </a:lnTo>
                  <a:cubicBezTo>
                    <a:pt x="639745" y="0"/>
                    <a:pt x="648997" y="0"/>
                    <a:pt x="656952" y="3808"/>
                  </a:cubicBezTo>
                  <a:close/>
                </a:path>
              </a:pathLst>
            </a:custGeom>
            <a:solidFill>
              <a:srgbClr val="00538F">
                <a:alpha val="85882"/>
              </a:srgbClr>
            </a:solidFill>
            <a:ln cap="sq">
              <a:noFill/>
              <a:prstDash val="solid"/>
              <a:miter/>
            </a:ln>
          </p:spPr>
          <p:txBody>
            <a:bodyPr/>
            <a:lstStyle/>
            <a:p>
              <a:endParaRPr lang="es-AR"/>
            </a:p>
          </p:txBody>
        </p:sp>
        <p:sp>
          <p:nvSpPr>
            <p:cNvPr id="5" name="TextBox 5"/>
            <p:cNvSpPr txBox="1"/>
            <p:nvPr/>
          </p:nvSpPr>
          <p:spPr>
            <a:xfrm>
              <a:off x="202710" y="193675"/>
              <a:ext cx="891924" cy="568325"/>
            </a:xfrm>
            <a:prstGeom prst="rect">
              <a:avLst/>
            </a:prstGeom>
          </p:spPr>
          <p:txBody>
            <a:bodyPr lIns="33867" tIns="33867" rIns="33867" bIns="33867" rtlCol="0" anchor="ctr"/>
            <a:lstStyle/>
            <a:p>
              <a:pPr algn="ctr">
                <a:lnSpc>
                  <a:spcPts val="1120"/>
                </a:lnSpc>
                <a:spcBef>
                  <a:spcPct val="0"/>
                </a:spcBef>
              </a:pPr>
              <a:endParaRPr sz="1200"/>
            </a:p>
          </p:txBody>
        </p:sp>
      </p:grpSp>
      <p:grpSp>
        <p:nvGrpSpPr>
          <p:cNvPr id="6" name="Group 6"/>
          <p:cNvGrpSpPr/>
          <p:nvPr/>
        </p:nvGrpSpPr>
        <p:grpSpPr>
          <a:xfrm>
            <a:off x="3430096" y="282615"/>
            <a:ext cx="4823941" cy="2781922"/>
            <a:chOff x="0" y="0"/>
            <a:chExt cx="1409421" cy="812800"/>
          </a:xfrm>
        </p:grpSpPr>
        <p:sp>
          <p:nvSpPr>
            <p:cNvPr id="7" name="Freeform 7"/>
            <p:cNvSpPr/>
            <p:nvPr/>
          </p:nvSpPr>
          <p:spPr>
            <a:xfrm>
              <a:off x="4224" y="1878"/>
              <a:ext cx="1400972" cy="810922"/>
            </a:xfrm>
            <a:custGeom>
              <a:avLst/>
              <a:gdLst/>
              <a:ahLst/>
              <a:cxnLst/>
              <a:rect l="l" t="t" r="r" b="b"/>
              <a:pathLst>
                <a:path w="1400972" h="810922">
                  <a:moveTo>
                    <a:pt x="712236" y="3298"/>
                  </a:moveTo>
                  <a:lnTo>
                    <a:pt x="1393447" y="303407"/>
                  </a:lnTo>
                  <a:cubicBezTo>
                    <a:pt x="1396478" y="304742"/>
                    <a:pt x="1398814" y="307281"/>
                    <a:pt x="1399893" y="310412"/>
                  </a:cubicBezTo>
                  <a:cubicBezTo>
                    <a:pt x="1400973" y="313543"/>
                    <a:pt x="1400697" y="316982"/>
                    <a:pt x="1399133" y="319901"/>
                  </a:cubicBezTo>
                  <a:lnTo>
                    <a:pt x="1142086" y="799605"/>
                  </a:lnTo>
                  <a:cubicBezTo>
                    <a:pt x="1138352" y="806573"/>
                    <a:pt x="1131088" y="810922"/>
                    <a:pt x="1123183" y="810922"/>
                  </a:cubicBezTo>
                  <a:lnTo>
                    <a:pt x="277790" y="810922"/>
                  </a:lnTo>
                  <a:cubicBezTo>
                    <a:pt x="269885" y="810922"/>
                    <a:pt x="262621" y="806573"/>
                    <a:pt x="258887" y="799605"/>
                  </a:cubicBezTo>
                  <a:lnTo>
                    <a:pt x="1840" y="319901"/>
                  </a:lnTo>
                  <a:cubicBezTo>
                    <a:pt x="276" y="316982"/>
                    <a:pt x="0" y="313543"/>
                    <a:pt x="1080" y="310412"/>
                  </a:cubicBezTo>
                  <a:cubicBezTo>
                    <a:pt x="2159" y="307281"/>
                    <a:pt x="4495" y="304742"/>
                    <a:pt x="7525" y="303407"/>
                  </a:cubicBezTo>
                  <a:lnTo>
                    <a:pt x="688737" y="3298"/>
                  </a:lnTo>
                  <a:cubicBezTo>
                    <a:pt x="696223" y="0"/>
                    <a:pt x="704750" y="0"/>
                    <a:pt x="712236" y="3298"/>
                  </a:cubicBezTo>
                  <a:close/>
                </a:path>
              </a:pathLst>
            </a:custGeom>
            <a:solidFill>
              <a:srgbClr val="FFD000">
                <a:alpha val="85882"/>
              </a:srgbClr>
            </a:solidFill>
            <a:ln cap="sq">
              <a:noFill/>
              <a:prstDash val="solid"/>
              <a:miter/>
            </a:ln>
          </p:spPr>
          <p:txBody>
            <a:bodyPr/>
            <a:lstStyle/>
            <a:p>
              <a:endParaRPr lang="es-AR"/>
            </a:p>
          </p:txBody>
        </p:sp>
        <p:sp>
          <p:nvSpPr>
            <p:cNvPr id="8" name="TextBox 8"/>
            <p:cNvSpPr txBox="1"/>
            <p:nvPr/>
          </p:nvSpPr>
          <p:spPr>
            <a:xfrm>
              <a:off x="220222" y="193675"/>
              <a:ext cx="968977" cy="568325"/>
            </a:xfrm>
            <a:prstGeom prst="rect">
              <a:avLst/>
            </a:prstGeom>
          </p:spPr>
          <p:txBody>
            <a:bodyPr lIns="33867" tIns="33867" rIns="33867" bIns="33867" rtlCol="0" anchor="ctr"/>
            <a:lstStyle/>
            <a:p>
              <a:pPr algn="ctr">
                <a:lnSpc>
                  <a:spcPts val="1120"/>
                </a:lnSpc>
                <a:spcBef>
                  <a:spcPct val="0"/>
                </a:spcBef>
              </a:pPr>
              <a:endParaRPr sz="1200"/>
            </a:p>
          </p:txBody>
        </p:sp>
      </p:grpSp>
      <p:grpSp>
        <p:nvGrpSpPr>
          <p:cNvPr id="9" name="Group 9"/>
          <p:cNvGrpSpPr/>
          <p:nvPr/>
        </p:nvGrpSpPr>
        <p:grpSpPr>
          <a:xfrm>
            <a:off x="6921185" y="1268009"/>
            <a:ext cx="5018957" cy="2781922"/>
            <a:chOff x="0" y="0"/>
            <a:chExt cx="1466399" cy="812800"/>
          </a:xfrm>
        </p:grpSpPr>
        <p:sp>
          <p:nvSpPr>
            <p:cNvPr id="10" name="Freeform 10"/>
            <p:cNvSpPr/>
            <p:nvPr/>
          </p:nvSpPr>
          <p:spPr>
            <a:xfrm>
              <a:off x="4186" y="1736"/>
              <a:ext cx="1458027" cy="811064"/>
            </a:xfrm>
            <a:custGeom>
              <a:avLst/>
              <a:gdLst/>
              <a:ahLst/>
              <a:cxnLst/>
              <a:rect l="l" t="t" r="r" b="b"/>
              <a:pathLst>
                <a:path w="1458027" h="811064">
                  <a:moveTo>
                    <a:pt x="740377" y="3076"/>
                  </a:moveTo>
                  <a:lnTo>
                    <a:pt x="1450850" y="303914"/>
                  </a:lnTo>
                  <a:cubicBezTo>
                    <a:pt x="1453746" y="305140"/>
                    <a:pt x="1455984" y="307540"/>
                    <a:pt x="1457005" y="310514"/>
                  </a:cubicBezTo>
                  <a:cubicBezTo>
                    <a:pt x="1458027" y="313489"/>
                    <a:pt x="1457736" y="316757"/>
                    <a:pt x="1456204" y="319504"/>
                  </a:cubicBezTo>
                  <a:lnTo>
                    <a:pt x="1188165" y="800286"/>
                  </a:lnTo>
                  <a:cubicBezTo>
                    <a:pt x="1184456" y="806940"/>
                    <a:pt x="1177434" y="811064"/>
                    <a:pt x="1169816" y="811064"/>
                  </a:cubicBezTo>
                  <a:lnTo>
                    <a:pt x="288211" y="811064"/>
                  </a:lnTo>
                  <a:cubicBezTo>
                    <a:pt x="280593" y="811064"/>
                    <a:pt x="273572" y="806940"/>
                    <a:pt x="269862" y="800286"/>
                  </a:cubicBezTo>
                  <a:lnTo>
                    <a:pt x="1823" y="319504"/>
                  </a:lnTo>
                  <a:cubicBezTo>
                    <a:pt x="292" y="316757"/>
                    <a:pt x="0" y="313489"/>
                    <a:pt x="1022" y="310514"/>
                  </a:cubicBezTo>
                  <a:cubicBezTo>
                    <a:pt x="2044" y="307540"/>
                    <a:pt x="4282" y="305140"/>
                    <a:pt x="7178" y="303914"/>
                  </a:cubicBezTo>
                  <a:lnTo>
                    <a:pt x="717650" y="3076"/>
                  </a:lnTo>
                  <a:cubicBezTo>
                    <a:pt x="724914" y="0"/>
                    <a:pt x="733114" y="0"/>
                    <a:pt x="740377" y="3076"/>
                  </a:cubicBezTo>
                  <a:close/>
                </a:path>
              </a:pathLst>
            </a:custGeom>
            <a:solidFill>
              <a:srgbClr val="12B640">
                <a:alpha val="85882"/>
              </a:srgbClr>
            </a:solidFill>
            <a:ln cap="sq">
              <a:noFill/>
              <a:prstDash val="solid"/>
              <a:miter/>
            </a:ln>
          </p:spPr>
          <p:txBody>
            <a:bodyPr/>
            <a:lstStyle/>
            <a:p>
              <a:endParaRPr lang="es-AR"/>
            </a:p>
          </p:txBody>
        </p:sp>
        <p:sp>
          <p:nvSpPr>
            <p:cNvPr id="11" name="TextBox 11"/>
            <p:cNvSpPr txBox="1"/>
            <p:nvPr/>
          </p:nvSpPr>
          <p:spPr>
            <a:xfrm>
              <a:off x="229125" y="193675"/>
              <a:ext cx="1008150" cy="568325"/>
            </a:xfrm>
            <a:prstGeom prst="rect">
              <a:avLst/>
            </a:prstGeom>
          </p:spPr>
          <p:txBody>
            <a:bodyPr lIns="33867" tIns="33867" rIns="33867" bIns="33867" rtlCol="0" anchor="ctr"/>
            <a:lstStyle/>
            <a:p>
              <a:pPr algn="ctr">
                <a:lnSpc>
                  <a:spcPts val="1439"/>
                </a:lnSpc>
                <a:spcBef>
                  <a:spcPct val="0"/>
                </a:spcBef>
              </a:pPr>
              <a:endParaRPr sz="1200"/>
            </a:p>
          </p:txBody>
        </p:sp>
      </p:grpSp>
      <p:grpSp>
        <p:nvGrpSpPr>
          <p:cNvPr id="12" name="Group 12"/>
          <p:cNvGrpSpPr/>
          <p:nvPr/>
        </p:nvGrpSpPr>
        <p:grpSpPr>
          <a:xfrm>
            <a:off x="5638290" y="3764257"/>
            <a:ext cx="5018957" cy="2781922"/>
            <a:chOff x="0" y="0"/>
            <a:chExt cx="1466399" cy="812800"/>
          </a:xfrm>
        </p:grpSpPr>
        <p:sp>
          <p:nvSpPr>
            <p:cNvPr id="13" name="Freeform 13"/>
            <p:cNvSpPr/>
            <p:nvPr/>
          </p:nvSpPr>
          <p:spPr>
            <a:xfrm>
              <a:off x="4186" y="1736"/>
              <a:ext cx="1458027" cy="811064"/>
            </a:xfrm>
            <a:custGeom>
              <a:avLst/>
              <a:gdLst/>
              <a:ahLst/>
              <a:cxnLst/>
              <a:rect l="l" t="t" r="r" b="b"/>
              <a:pathLst>
                <a:path w="1458027" h="811064">
                  <a:moveTo>
                    <a:pt x="740377" y="3076"/>
                  </a:moveTo>
                  <a:lnTo>
                    <a:pt x="1450850" y="303914"/>
                  </a:lnTo>
                  <a:cubicBezTo>
                    <a:pt x="1453746" y="305140"/>
                    <a:pt x="1455984" y="307540"/>
                    <a:pt x="1457005" y="310514"/>
                  </a:cubicBezTo>
                  <a:cubicBezTo>
                    <a:pt x="1458027" y="313489"/>
                    <a:pt x="1457736" y="316757"/>
                    <a:pt x="1456204" y="319504"/>
                  </a:cubicBezTo>
                  <a:lnTo>
                    <a:pt x="1188165" y="800286"/>
                  </a:lnTo>
                  <a:cubicBezTo>
                    <a:pt x="1184456" y="806940"/>
                    <a:pt x="1177434" y="811064"/>
                    <a:pt x="1169816" y="811064"/>
                  </a:cubicBezTo>
                  <a:lnTo>
                    <a:pt x="288211" y="811064"/>
                  </a:lnTo>
                  <a:cubicBezTo>
                    <a:pt x="280593" y="811064"/>
                    <a:pt x="273572" y="806940"/>
                    <a:pt x="269862" y="800286"/>
                  </a:cubicBezTo>
                  <a:lnTo>
                    <a:pt x="1823" y="319504"/>
                  </a:lnTo>
                  <a:cubicBezTo>
                    <a:pt x="292" y="316757"/>
                    <a:pt x="0" y="313489"/>
                    <a:pt x="1022" y="310514"/>
                  </a:cubicBezTo>
                  <a:cubicBezTo>
                    <a:pt x="2044" y="307540"/>
                    <a:pt x="4282" y="305140"/>
                    <a:pt x="7178" y="303914"/>
                  </a:cubicBezTo>
                  <a:lnTo>
                    <a:pt x="717650" y="3076"/>
                  </a:lnTo>
                  <a:cubicBezTo>
                    <a:pt x="724914" y="0"/>
                    <a:pt x="733114" y="0"/>
                    <a:pt x="740377" y="3076"/>
                  </a:cubicBezTo>
                  <a:close/>
                </a:path>
              </a:pathLst>
            </a:custGeom>
            <a:solidFill>
              <a:srgbClr val="FF9A5A">
                <a:alpha val="85882"/>
              </a:srgbClr>
            </a:solidFill>
            <a:ln cap="sq">
              <a:noFill/>
              <a:prstDash val="solid"/>
              <a:miter/>
            </a:ln>
          </p:spPr>
          <p:txBody>
            <a:bodyPr/>
            <a:lstStyle/>
            <a:p>
              <a:endParaRPr lang="es-AR"/>
            </a:p>
          </p:txBody>
        </p:sp>
        <p:sp>
          <p:nvSpPr>
            <p:cNvPr id="14" name="TextBox 14"/>
            <p:cNvSpPr txBox="1"/>
            <p:nvPr/>
          </p:nvSpPr>
          <p:spPr>
            <a:xfrm>
              <a:off x="229125" y="193675"/>
              <a:ext cx="1008150" cy="568325"/>
            </a:xfrm>
            <a:prstGeom prst="rect">
              <a:avLst/>
            </a:prstGeom>
          </p:spPr>
          <p:txBody>
            <a:bodyPr lIns="33867" tIns="33867" rIns="33867" bIns="33867" rtlCol="0" anchor="ctr"/>
            <a:lstStyle/>
            <a:p>
              <a:pPr algn="ctr">
                <a:lnSpc>
                  <a:spcPts val="1120"/>
                </a:lnSpc>
                <a:spcBef>
                  <a:spcPct val="0"/>
                </a:spcBef>
              </a:pPr>
              <a:endParaRPr sz="1200"/>
            </a:p>
          </p:txBody>
        </p:sp>
      </p:grpSp>
      <p:grpSp>
        <p:nvGrpSpPr>
          <p:cNvPr id="15" name="Group 15"/>
          <p:cNvGrpSpPr/>
          <p:nvPr/>
        </p:nvGrpSpPr>
        <p:grpSpPr>
          <a:xfrm>
            <a:off x="1376536" y="3697506"/>
            <a:ext cx="5018957" cy="2781922"/>
            <a:chOff x="0" y="0"/>
            <a:chExt cx="1466399" cy="812800"/>
          </a:xfrm>
        </p:grpSpPr>
        <p:sp>
          <p:nvSpPr>
            <p:cNvPr id="16" name="Freeform 16"/>
            <p:cNvSpPr/>
            <p:nvPr/>
          </p:nvSpPr>
          <p:spPr>
            <a:xfrm>
              <a:off x="4186" y="1736"/>
              <a:ext cx="1458027" cy="811064"/>
            </a:xfrm>
            <a:custGeom>
              <a:avLst/>
              <a:gdLst/>
              <a:ahLst/>
              <a:cxnLst/>
              <a:rect l="l" t="t" r="r" b="b"/>
              <a:pathLst>
                <a:path w="1458027" h="811064">
                  <a:moveTo>
                    <a:pt x="740377" y="3076"/>
                  </a:moveTo>
                  <a:lnTo>
                    <a:pt x="1450850" y="303914"/>
                  </a:lnTo>
                  <a:cubicBezTo>
                    <a:pt x="1453746" y="305140"/>
                    <a:pt x="1455984" y="307540"/>
                    <a:pt x="1457005" y="310514"/>
                  </a:cubicBezTo>
                  <a:cubicBezTo>
                    <a:pt x="1458027" y="313489"/>
                    <a:pt x="1457736" y="316757"/>
                    <a:pt x="1456204" y="319504"/>
                  </a:cubicBezTo>
                  <a:lnTo>
                    <a:pt x="1188165" y="800286"/>
                  </a:lnTo>
                  <a:cubicBezTo>
                    <a:pt x="1184456" y="806940"/>
                    <a:pt x="1177434" y="811064"/>
                    <a:pt x="1169816" y="811064"/>
                  </a:cubicBezTo>
                  <a:lnTo>
                    <a:pt x="288211" y="811064"/>
                  </a:lnTo>
                  <a:cubicBezTo>
                    <a:pt x="280593" y="811064"/>
                    <a:pt x="273572" y="806940"/>
                    <a:pt x="269862" y="800286"/>
                  </a:cubicBezTo>
                  <a:lnTo>
                    <a:pt x="1823" y="319504"/>
                  </a:lnTo>
                  <a:cubicBezTo>
                    <a:pt x="292" y="316757"/>
                    <a:pt x="0" y="313489"/>
                    <a:pt x="1022" y="310514"/>
                  </a:cubicBezTo>
                  <a:cubicBezTo>
                    <a:pt x="2044" y="307540"/>
                    <a:pt x="4282" y="305140"/>
                    <a:pt x="7178" y="303914"/>
                  </a:cubicBezTo>
                  <a:lnTo>
                    <a:pt x="717650" y="3076"/>
                  </a:lnTo>
                  <a:cubicBezTo>
                    <a:pt x="724914" y="0"/>
                    <a:pt x="733114" y="0"/>
                    <a:pt x="740377" y="3076"/>
                  </a:cubicBezTo>
                  <a:close/>
                </a:path>
              </a:pathLst>
            </a:custGeom>
            <a:solidFill>
              <a:srgbClr val="1098A6">
                <a:alpha val="85882"/>
              </a:srgbClr>
            </a:solidFill>
            <a:ln cap="sq">
              <a:noFill/>
              <a:prstDash val="solid"/>
              <a:miter/>
            </a:ln>
          </p:spPr>
          <p:txBody>
            <a:bodyPr/>
            <a:lstStyle/>
            <a:p>
              <a:endParaRPr lang="es-AR"/>
            </a:p>
          </p:txBody>
        </p:sp>
        <p:sp>
          <p:nvSpPr>
            <p:cNvPr id="17" name="TextBox 17"/>
            <p:cNvSpPr txBox="1"/>
            <p:nvPr/>
          </p:nvSpPr>
          <p:spPr>
            <a:xfrm>
              <a:off x="229125" y="193675"/>
              <a:ext cx="1008150" cy="568325"/>
            </a:xfrm>
            <a:prstGeom prst="rect">
              <a:avLst/>
            </a:prstGeom>
          </p:spPr>
          <p:txBody>
            <a:bodyPr lIns="33867" tIns="33867" rIns="33867" bIns="33867" rtlCol="0" anchor="ctr"/>
            <a:lstStyle/>
            <a:p>
              <a:pPr algn="ctr">
                <a:lnSpc>
                  <a:spcPts val="1120"/>
                </a:lnSpc>
                <a:spcBef>
                  <a:spcPct val="0"/>
                </a:spcBef>
              </a:pPr>
              <a:endParaRPr sz="1200"/>
            </a:p>
          </p:txBody>
        </p:sp>
      </p:grpSp>
      <p:grpSp>
        <p:nvGrpSpPr>
          <p:cNvPr id="18" name="Group 18"/>
          <p:cNvGrpSpPr/>
          <p:nvPr/>
        </p:nvGrpSpPr>
        <p:grpSpPr>
          <a:xfrm rot="-10800000">
            <a:off x="3779034" y="2622644"/>
            <a:ext cx="4574461" cy="2535545"/>
            <a:chOff x="0" y="0"/>
            <a:chExt cx="1466399" cy="812800"/>
          </a:xfrm>
        </p:grpSpPr>
        <p:sp>
          <p:nvSpPr>
            <p:cNvPr id="19" name="Freeform 19"/>
            <p:cNvSpPr/>
            <p:nvPr/>
          </p:nvSpPr>
          <p:spPr>
            <a:xfrm>
              <a:off x="4593" y="1905"/>
              <a:ext cx="1457213" cy="810895"/>
            </a:xfrm>
            <a:custGeom>
              <a:avLst/>
              <a:gdLst/>
              <a:ahLst/>
              <a:cxnLst/>
              <a:rect l="l" t="t" r="r" b="b"/>
              <a:pathLst>
                <a:path w="1457213" h="810895">
                  <a:moveTo>
                    <a:pt x="741074" y="3374"/>
                  </a:moveTo>
                  <a:lnTo>
                    <a:pt x="1449339" y="303277"/>
                  </a:lnTo>
                  <a:cubicBezTo>
                    <a:pt x="1452516" y="304623"/>
                    <a:pt x="1454971" y="307256"/>
                    <a:pt x="1456092" y="310519"/>
                  </a:cubicBezTo>
                  <a:cubicBezTo>
                    <a:pt x="1457213" y="313783"/>
                    <a:pt x="1456894" y="317369"/>
                    <a:pt x="1455213" y="320382"/>
                  </a:cubicBezTo>
                  <a:lnTo>
                    <a:pt x="1188342" y="799069"/>
                  </a:lnTo>
                  <a:cubicBezTo>
                    <a:pt x="1184272" y="806370"/>
                    <a:pt x="1176569" y="810895"/>
                    <a:pt x="1168210" y="810895"/>
                  </a:cubicBezTo>
                  <a:lnTo>
                    <a:pt x="289003" y="810895"/>
                  </a:lnTo>
                  <a:cubicBezTo>
                    <a:pt x="280645" y="810895"/>
                    <a:pt x="272941" y="806370"/>
                    <a:pt x="268871" y="799069"/>
                  </a:cubicBezTo>
                  <a:lnTo>
                    <a:pt x="2000" y="320382"/>
                  </a:lnTo>
                  <a:cubicBezTo>
                    <a:pt x="320" y="317369"/>
                    <a:pt x="0" y="313783"/>
                    <a:pt x="1121" y="310519"/>
                  </a:cubicBezTo>
                  <a:cubicBezTo>
                    <a:pt x="2242" y="307256"/>
                    <a:pt x="4697" y="304623"/>
                    <a:pt x="7875" y="303277"/>
                  </a:cubicBezTo>
                  <a:lnTo>
                    <a:pt x="716139" y="3374"/>
                  </a:lnTo>
                  <a:cubicBezTo>
                    <a:pt x="724108" y="0"/>
                    <a:pt x="733105" y="0"/>
                    <a:pt x="741074" y="3374"/>
                  </a:cubicBezTo>
                  <a:close/>
                </a:path>
              </a:pathLst>
            </a:custGeom>
            <a:solidFill>
              <a:srgbClr val="FFFFFF"/>
            </a:solidFill>
            <a:ln w="38100" cap="sq">
              <a:solidFill>
                <a:srgbClr val="FFFFFF"/>
              </a:solidFill>
              <a:prstDash val="solid"/>
              <a:miter/>
            </a:ln>
          </p:spPr>
          <p:txBody>
            <a:bodyPr/>
            <a:lstStyle/>
            <a:p>
              <a:endParaRPr lang="es-AR"/>
            </a:p>
          </p:txBody>
        </p:sp>
        <p:sp>
          <p:nvSpPr>
            <p:cNvPr id="20" name="TextBox 20"/>
            <p:cNvSpPr txBox="1"/>
            <p:nvPr/>
          </p:nvSpPr>
          <p:spPr>
            <a:xfrm>
              <a:off x="229125" y="193675"/>
              <a:ext cx="1008150" cy="568325"/>
            </a:xfrm>
            <a:prstGeom prst="rect">
              <a:avLst/>
            </a:prstGeom>
          </p:spPr>
          <p:txBody>
            <a:bodyPr lIns="33867" tIns="33867" rIns="33867" bIns="33867" rtlCol="0" anchor="ctr"/>
            <a:lstStyle/>
            <a:p>
              <a:pPr algn="ctr">
                <a:lnSpc>
                  <a:spcPts val="1120"/>
                </a:lnSpc>
                <a:spcBef>
                  <a:spcPct val="0"/>
                </a:spcBef>
              </a:pPr>
              <a:endParaRPr sz="1200"/>
            </a:p>
          </p:txBody>
        </p:sp>
      </p:grpSp>
      <p:sp>
        <p:nvSpPr>
          <p:cNvPr id="21" name="TextBox 21"/>
          <p:cNvSpPr txBox="1"/>
          <p:nvPr/>
        </p:nvSpPr>
        <p:spPr>
          <a:xfrm>
            <a:off x="103606" y="-20570"/>
            <a:ext cx="11956729" cy="1108893"/>
          </a:xfrm>
          <a:prstGeom prst="rect">
            <a:avLst/>
          </a:prstGeom>
        </p:spPr>
        <p:txBody>
          <a:bodyPr lIns="0" tIns="0" rIns="0" bIns="0" rtlCol="0" anchor="t">
            <a:spAutoFit/>
          </a:bodyPr>
          <a:lstStyle/>
          <a:p>
            <a:pPr algn="ctr">
              <a:lnSpc>
                <a:spcPts val="2880"/>
              </a:lnSpc>
            </a:pPr>
            <a:r>
              <a:rPr lang="en-US" sz="2400" b="1" dirty="0">
                <a:solidFill>
                  <a:srgbClr val="000000"/>
                </a:solidFill>
                <a:latin typeface="Poppins Bold"/>
                <a:ea typeface="Poppins Bold"/>
                <a:cs typeface="Poppins Bold"/>
                <a:sym typeface="Poppins Bold"/>
              </a:rPr>
              <a:t>A Country's Debt Capacity - Critical Variables (IMF): ex. Argentina</a:t>
            </a:r>
          </a:p>
          <a:p>
            <a:pPr algn="ctr">
              <a:lnSpc>
                <a:spcPts val="2880"/>
              </a:lnSpc>
            </a:pPr>
            <a:endParaRPr lang="en-US" sz="2400" b="1" dirty="0">
              <a:solidFill>
                <a:srgbClr val="000000"/>
              </a:solidFill>
              <a:latin typeface="Poppins Bold"/>
              <a:ea typeface="Poppins Bold"/>
              <a:cs typeface="Poppins Bold"/>
              <a:sym typeface="Poppins Bold"/>
            </a:endParaRPr>
          </a:p>
          <a:p>
            <a:pPr algn="ctr">
              <a:lnSpc>
                <a:spcPts val="2880"/>
              </a:lnSpc>
            </a:pPr>
            <a:endParaRPr lang="en-US" sz="2400" b="1" dirty="0">
              <a:solidFill>
                <a:srgbClr val="000000"/>
              </a:solidFill>
              <a:latin typeface="Poppins Bold"/>
              <a:ea typeface="Poppins Bold"/>
              <a:cs typeface="Poppins Bold"/>
              <a:sym typeface="Poppins Bold"/>
            </a:endParaRPr>
          </a:p>
        </p:txBody>
      </p:sp>
      <p:sp>
        <p:nvSpPr>
          <p:cNvPr id="22" name="TextBox 22"/>
          <p:cNvSpPr txBox="1"/>
          <p:nvPr/>
        </p:nvSpPr>
        <p:spPr>
          <a:xfrm>
            <a:off x="4026098" y="1349091"/>
            <a:ext cx="3705383" cy="602216"/>
          </a:xfrm>
          <a:prstGeom prst="rect">
            <a:avLst/>
          </a:prstGeom>
        </p:spPr>
        <p:txBody>
          <a:bodyPr lIns="0" tIns="0" rIns="0" bIns="0" rtlCol="0" anchor="t">
            <a:spAutoFit/>
          </a:bodyPr>
          <a:lstStyle/>
          <a:p>
            <a:pPr algn="ctr">
              <a:lnSpc>
                <a:spcPts val="1559"/>
              </a:lnSpc>
            </a:pPr>
            <a:r>
              <a:rPr lang="en-US" sz="1299">
                <a:solidFill>
                  <a:srgbClr val="FFFFFF"/>
                </a:solidFill>
                <a:latin typeface="Roboto"/>
                <a:ea typeface="Roboto"/>
                <a:cs typeface="Roboto"/>
                <a:sym typeface="Roboto"/>
              </a:rPr>
              <a:t>hey help understand the general macroeconomic context and estimate fiscal revenues and financing costs</a:t>
            </a:r>
          </a:p>
        </p:txBody>
      </p:sp>
      <p:sp>
        <p:nvSpPr>
          <p:cNvPr id="23" name="TextBox 23"/>
          <p:cNvSpPr txBox="1"/>
          <p:nvPr/>
        </p:nvSpPr>
        <p:spPr>
          <a:xfrm>
            <a:off x="6655832" y="5514279"/>
            <a:ext cx="3240107" cy="602216"/>
          </a:xfrm>
          <a:prstGeom prst="rect">
            <a:avLst/>
          </a:prstGeom>
        </p:spPr>
        <p:txBody>
          <a:bodyPr lIns="0" tIns="0" rIns="0" bIns="0" rtlCol="0" anchor="t">
            <a:spAutoFit/>
          </a:bodyPr>
          <a:lstStyle/>
          <a:p>
            <a:pPr algn="ctr">
              <a:lnSpc>
                <a:spcPts val="1559"/>
              </a:lnSpc>
            </a:pPr>
            <a:r>
              <a:rPr lang="en-US" sz="1299">
                <a:solidFill>
                  <a:srgbClr val="FFFFFF"/>
                </a:solidFill>
                <a:latin typeface="Roboto"/>
                <a:ea typeface="Roboto"/>
                <a:cs typeface="Roboto"/>
                <a:sym typeface="Roboto"/>
              </a:rPr>
              <a:t>They Incorporate qualitative aspects that affect the credibility of fiscal policies and the risk perception by markets</a:t>
            </a:r>
          </a:p>
        </p:txBody>
      </p:sp>
      <p:sp>
        <p:nvSpPr>
          <p:cNvPr id="24" name="TextBox 24"/>
          <p:cNvSpPr txBox="1"/>
          <p:nvPr/>
        </p:nvSpPr>
        <p:spPr>
          <a:xfrm>
            <a:off x="1054884" y="2672867"/>
            <a:ext cx="2919217" cy="397032"/>
          </a:xfrm>
          <a:prstGeom prst="rect">
            <a:avLst/>
          </a:prstGeom>
        </p:spPr>
        <p:txBody>
          <a:bodyPr lIns="0" tIns="0" rIns="0" bIns="0" rtlCol="0" anchor="t">
            <a:spAutoFit/>
          </a:bodyPr>
          <a:lstStyle/>
          <a:p>
            <a:pPr algn="ctr">
              <a:lnSpc>
                <a:spcPts val="1559"/>
              </a:lnSpc>
            </a:pPr>
            <a:r>
              <a:rPr lang="en-US" sz="1299">
                <a:solidFill>
                  <a:srgbClr val="FFFFFF"/>
                </a:solidFill>
                <a:latin typeface="Roboto"/>
                <a:ea typeface="Roboto"/>
                <a:cs typeface="Roboto"/>
                <a:sym typeface="Roboto"/>
              </a:rPr>
              <a:t>hey help project the dynamics of the debt and assess fiscal solvency</a:t>
            </a:r>
          </a:p>
        </p:txBody>
      </p:sp>
      <p:sp>
        <p:nvSpPr>
          <p:cNvPr id="25" name="TextBox 25"/>
          <p:cNvSpPr txBox="1"/>
          <p:nvPr/>
        </p:nvSpPr>
        <p:spPr>
          <a:xfrm>
            <a:off x="2566489" y="5514279"/>
            <a:ext cx="2823304" cy="602216"/>
          </a:xfrm>
          <a:prstGeom prst="rect">
            <a:avLst/>
          </a:prstGeom>
        </p:spPr>
        <p:txBody>
          <a:bodyPr lIns="0" tIns="0" rIns="0" bIns="0" rtlCol="0" anchor="t">
            <a:spAutoFit/>
          </a:bodyPr>
          <a:lstStyle/>
          <a:p>
            <a:pPr algn="ctr">
              <a:lnSpc>
                <a:spcPts val="1559"/>
              </a:lnSpc>
            </a:pPr>
            <a:r>
              <a:rPr lang="en-US" sz="1299">
                <a:solidFill>
                  <a:srgbClr val="FFFFFF"/>
                </a:solidFill>
                <a:latin typeface="Roboto"/>
                <a:ea typeface="Roboto"/>
                <a:cs typeface="Roboto"/>
                <a:sym typeface="Roboto"/>
              </a:rPr>
              <a:t>Part of the long-term structural risks, and they help capture future fiscal pressures</a:t>
            </a:r>
          </a:p>
        </p:txBody>
      </p:sp>
      <p:sp>
        <p:nvSpPr>
          <p:cNvPr id="26" name="TextBox 26"/>
          <p:cNvSpPr txBox="1"/>
          <p:nvPr/>
        </p:nvSpPr>
        <p:spPr>
          <a:xfrm>
            <a:off x="4026098" y="819173"/>
            <a:ext cx="3705383" cy="264688"/>
          </a:xfrm>
          <a:prstGeom prst="rect">
            <a:avLst/>
          </a:prstGeom>
        </p:spPr>
        <p:txBody>
          <a:bodyPr lIns="0" tIns="0" rIns="0" bIns="0" rtlCol="0" anchor="t">
            <a:spAutoFit/>
          </a:bodyPr>
          <a:lstStyle/>
          <a:p>
            <a:pPr algn="ctr">
              <a:lnSpc>
                <a:spcPts val="2183"/>
              </a:lnSpc>
            </a:pPr>
            <a:r>
              <a:rPr lang="en-US" sz="1819" b="1">
                <a:solidFill>
                  <a:srgbClr val="FFFFFF"/>
                </a:solidFill>
                <a:latin typeface="Poppins Semi-Bold"/>
                <a:ea typeface="Poppins Semi-Bold"/>
                <a:cs typeface="Poppins Semi-Bold"/>
                <a:sym typeface="Poppins Semi-Bold"/>
              </a:rPr>
              <a:t>Macroeconomic</a:t>
            </a:r>
          </a:p>
        </p:txBody>
      </p:sp>
      <p:sp>
        <p:nvSpPr>
          <p:cNvPr id="27" name="TextBox 27"/>
          <p:cNvSpPr txBox="1"/>
          <p:nvPr/>
        </p:nvSpPr>
        <p:spPr>
          <a:xfrm>
            <a:off x="6395493" y="4818281"/>
            <a:ext cx="3705383" cy="264688"/>
          </a:xfrm>
          <a:prstGeom prst="rect">
            <a:avLst/>
          </a:prstGeom>
        </p:spPr>
        <p:txBody>
          <a:bodyPr lIns="0" tIns="0" rIns="0" bIns="0" rtlCol="0" anchor="t">
            <a:spAutoFit/>
          </a:bodyPr>
          <a:lstStyle/>
          <a:p>
            <a:pPr algn="ctr">
              <a:lnSpc>
                <a:spcPts val="2183"/>
              </a:lnSpc>
            </a:pPr>
            <a:r>
              <a:rPr lang="en-US" sz="1819" b="1">
                <a:solidFill>
                  <a:srgbClr val="FFFFFF"/>
                </a:solidFill>
                <a:latin typeface="Poppins Semi-Bold"/>
                <a:ea typeface="Poppins Semi-Bold"/>
                <a:cs typeface="Poppins Semi-Bold"/>
                <a:sym typeface="Poppins Semi-Bold"/>
              </a:rPr>
              <a:t>Governance and Structural Risks</a:t>
            </a:r>
          </a:p>
        </p:txBody>
      </p:sp>
      <p:sp>
        <p:nvSpPr>
          <p:cNvPr id="28" name="TextBox 28"/>
          <p:cNvSpPr txBox="1"/>
          <p:nvPr/>
        </p:nvSpPr>
        <p:spPr>
          <a:xfrm>
            <a:off x="7800817" y="2175410"/>
            <a:ext cx="3705383" cy="264688"/>
          </a:xfrm>
          <a:prstGeom prst="rect">
            <a:avLst/>
          </a:prstGeom>
        </p:spPr>
        <p:txBody>
          <a:bodyPr lIns="0" tIns="0" rIns="0" bIns="0" rtlCol="0" anchor="t">
            <a:spAutoFit/>
          </a:bodyPr>
          <a:lstStyle/>
          <a:p>
            <a:pPr algn="ctr">
              <a:lnSpc>
                <a:spcPts val="2183"/>
              </a:lnSpc>
            </a:pPr>
            <a:r>
              <a:rPr lang="en-US" sz="1819" b="1">
                <a:solidFill>
                  <a:srgbClr val="FFFFFF"/>
                </a:solidFill>
                <a:latin typeface="Poppins Semi-Bold"/>
                <a:ea typeface="Poppins Semi-Bold"/>
                <a:cs typeface="Poppins Semi-Bold"/>
                <a:sym typeface="Poppins Semi-Bold"/>
              </a:rPr>
              <a:t>Financial and Structural Sector</a:t>
            </a:r>
          </a:p>
        </p:txBody>
      </p:sp>
      <p:sp>
        <p:nvSpPr>
          <p:cNvPr id="29" name="TextBox 29"/>
          <p:cNvSpPr txBox="1"/>
          <p:nvPr/>
        </p:nvSpPr>
        <p:spPr>
          <a:xfrm>
            <a:off x="588292" y="2175410"/>
            <a:ext cx="3705383" cy="264688"/>
          </a:xfrm>
          <a:prstGeom prst="rect">
            <a:avLst/>
          </a:prstGeom>
        </p:spPr>
        <p:txBody>
          <a:bodyPr lIns="0" tIns="0" rIns="0" bIns="0" rtlCol="0" anchor="t">
            <a:spAutoFit/>
          </a:bodyPr>
          <a:lstStyle/>
          <a:p>
            <a:pPr algn="ctr">
              <a:lnSpc>
                <a:spcPts val="2183"/>
              </a:lnSpc>
            </a:pPr>
            <a:r>
              <a:rPr lang="en-US" sz="1819" b="1">
                <a:solidFill>
                  <a:srgbClr val="FFFFFF"/>
                </a:solidFill>
                <a:latin typeface="Poppins Semi-Bold"/>
                <a:ea typeface="Poppins Semi-Bold"/>
                <a:cs typeface="Poppins Semi-Bold"/>
                <a:sym typeface="Poppins Semi-Bold"/>
              </a:rPr>
              <a:t>Fiscal</a:t>
            </a:r>
          </a:p>
        </p:txBody>
      </p:sp>
      <p:sp>
        <p:nvSpPr>
          <p:cNvPr id="30" name="TextBox 30"/>
          <p:cNvSpPr txBox="1"/>
          <p:nvPr/>
        </p:nvSpPr>
        <p:spPr>
          <a:xfrm>
            <a:off x="2033323" y="4727692"/>
            <a:ext cx="3705383" cy="546816"/>
          </a:xfrm>
          <a:prstGeom prst="rect">
            <a:avLst/>
          </a:prstGeom>
        </p:spPr>
        <p:txBody>
          <a:bodyPr lIns="0" tIns="0" rIns="0" bIns="0" rtlCol="0" anchor="t">
            <a:spAutoFit/>
          </a:bodyPr>
          <a:lstStyle/>
          <a:p>
            <a:pPr algn="ctr">
              <a:lnSpc>
                <a:spcPts val="2183"/>
              </a:lnSpc>
            </a:pPr>
            <a:r>
              <a:rPr lang="en-US" sz="1819" b="1">
                <a:solidFill>
                  <a:srgbClr val="FFFFFF"/>
                </a:solidFill>
                <a:latin typeface="Poppins Semi-Bold"/>
                <a:ea typeface="Poppins Semi-Bold"/>
                <a:cs typeface="Poppins Semi-Bold"/>
                <a:sym typeface="Poppins Semi-Bold"/>
              </a:rPr>
              <a:t>Demographic, Social, and Climate Change (optional)</a:t>
            </a:r>
          </a:p>
        </p:txBody>
      </p:sp>
      <p:sp>
        <p:nvSpPr>
          <p:cNvPr id="31" name="TextBox 31"/>
          <p:cNvSpPr txBox="1"/>
          <p:nvPr/>
        </p:nvSpPr>
        <p:spPr>
          <a:xfrm>
            <a:off x="7870712" y="2672868"/>
            <a:ext cx="3426920" cy="538609"/>
          </a:xfrm>
          <a:prstGeom prst="rect">
            <a:avLst/>
          </a:prstGeom>
        </p:spPr>
        <p:txBody>
          <a:bodyPr lIns="0" tIns="0" rIns="0" bIns="0" rtlCol="0" anchor="t">
            <a:spAutoFit/>
          </a:bodyPr>
          <a:lstStyle/>
          <a:p>
            <a:pPr algn="ctr">
              <a:lnSpc>
                <a:spcPts val="1439"/>
              </a:lnSpc>
              <a:spcBef>
                <a:spcPct val="0"/>
              </a:spcBef>
            </a:pPr>
            <a:r>
              <a:rPr lang="en-US" sz="1199">
                <a:solidFill>
                  <a:srgbClr val="FFFFFF"/>
                </a:solidFill>
                <a:latin typeface="Roboto"/>
                <a:ea typeface="Roboto"/>
                <a:cs typeface="Roboto"/>
                <a:sym typeface="Roboto"/>
              </a:rPr>
              <a:t>Used to analyze financial transmission channels and contagion risks between the sovereign and the financial system</a:t>
            </a:r>
          </a:p>
        </p:txBody>
      </p:sp>
      <p:sp>
        <p:nvSpPr>
          <p:cNvPr id="32" name="TextBox 32"/>
          <p:cNvSpPr txBox="1"/>
          <p:nvPr/>
        </p:nvSpPr>
        <p:spPr>
          <a:xfrm>
            <a:off x="4351700" y="2965394"/>
            <a:ext cx="3230214" cy="1154162"/>
          </a:xfrm>
          <a:prstGeom prst="rect">
            <a:avLst/>
          </a:prstGeom>
        </p:spPr>
        <p:txBody>
          <a:bodyPr lIns="0" tIns="0" rIns="0" bIns="0" rtlCol="0" anchor="t">
            <a:spAutoFit/>
          </a:bodyPr>
          <a:lstStyle/>
          <a:p>
            <a:pPr algn="ctr">
              <a:lnSpc>
                <a:spcPts val="1839"/>
              </a:lnSpc>
              <a:spcBef>
                <a:spcPct val="0"/>
              </a:spcBef>
            </a:pPr>
            <a:r>
              <a:rPr lang="en-US" sz="1533" dirty="0">
                <a:solidFill>
                  <a:srgbClr val="FF3131"/>
                </a:solidFill>
                <a:latin typeface="Roboto"/>
                <a:ea typeface="Roboto"/>
                <a:cs typeface="Roboto"/>
                <a:sym typeface="Roboto"/>
              </a:rPr>
              <a:t>Fiscal Risk (historical)</a:t>
            </a:r>
          </a:p>
          <a:p>
            <a:pPr algn="ctr">
              <a:lnSpc>
                <a:spcPts val="1839"/>
              </a:lnSpc>
              <a:spcBef>
                <a:spcPct val="0"/>
              </a:spcBef>
            </a:pPr>
            <a:r>
              <a:rPr lang="en-US" sz="1533" dirty="0">
                <a:solidFill>
                  <a:srgbClr val="FF3131"/>
                </a:solidFill>
                <a:latin typeface="Roboto"/>
                <a:ea typeface="Roboto"/>
                <a:cs typeface="Roboto"/>
                <a:sym typeface="Roboto"/>
              </a:rPr>
              <a:t> Macroeconomic fundamentals (volatility)</a:t>
            </a:r>
          </a:p>
          <a:p>
            <a:pPr algn="ctr">
              <a:lnSpc>
                <a:spcPts val="1839"/>
              </a:lnSpc>
              <a:spcBef>
                <a:spcPct val="0"/>
              </a:spcBef>
            </a:pPr>
            <a:r>
              <a:rPr lang="en-US" sz="1533" dirty="0">
                <a:solidFill>
                  <a:srgbClr val="FF3131"/>
                </a:solidFill>
                <a:latin typeface="Roboto"/>
                <a:ea typeface="Roboto"/>
                <a:cs typeface="Roboto"/>
                <a:sym typeface="Roboto"/>
              </a:rPr>
              <a:t>Balance of Payment: external restrictions </a:t>
            </a:r>
          </a:p>
        </p:txBody>
      </p:sp>
    </p:spTree>
    <p:extLst>
      <p:ext uri="{BB962C8B-B14F-4D97-AF65-F5344CB8AC3E}">
        <p14:creationId xmlns:p14="http://schemas.microsoft.com/office/powerpoint/2010/main" val="2578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3EF80-33C0-4E6A-88AC-95758A48C493}"/>
              </a:ext>
            </a:extLst>
          </p:cNvPr>
          <p:cNvSpPr txBox="1">
            <a:spLocks noGrp="1"/>
          </p:cNvSpPr>
          <p:nvPr>
            <p:ph type="title"/>
          </p:nvPr>
        </p:nvSpPr>
        <p:spPr>
          <a:xfrm>
            <a:off x="424720" y="771991"/>
            <a:ext cx="11377842" cy="848892"/>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endParaRPr lang="en-US" sz="2800" dirty="0">
              <a:solidFill>
                <a:schemeClr val="accent1">
                  <a:lumMod val="75000"/>
                </a:schemeClr>
              </a:solidFill>
              <a:latin typeface="Arial Black" panose="020B0A04020102020204" pitchFamily="34" charset="0"/>
            </a:endParaRPr>
          </a:p>
        </p:txBody>
      </p:sp>
      <p:sp>
        <p:nvSpPr>
          <p:cNvPr id="3" name="Rectangle 3">
            <a:extLst>
              <a:ext uri="{FF2B5EF4-FFF2-40B4-BE49-F238E27FC236}">
                <a16:creationId xmlns:a16="http://schemas.microsoft.com/office/drawing/2014/main" id="{45550996-4C4F-4E07-9692-7114B0B6A3BE}"/>
              </a:ext>
            </a:extLst>
          </p:cNvPr>
          <p:cNvSpPr txBox="1">
            <a:spLocks noGrp="1"/>
          </p:cNvSpPr>
          <p:nvPr>
            <p:ph idx="1"/>
          </p:nvPr>
        </p:nvSpPr>
        <p:spPr>
          <a:xfrm>
            <a:off x="440265" y="2964621"/>
            <a:ext cx="5192886" cy="2838726"/>
          </a:xfrm>
        </p:spPr>
        <p:txBody>
          <a:bodyPr anchor="ctr">
            <a:spAutoFit/>
          </a:bodyPr>
          <a:lstStyle/>
          <a:p>
            <a:pPr lvl="0"/>
            <a:r>
              <a:rPr lang="es-ES" sz="1800" b="1" dirty="0">
                <a:cs typeface="Calibri"/>
              </a:rPr>
              <a:t>Audit </a:t>
            </a:r>
            <a:r>
              <a:rPr lang="es-ES" sz="1800" b="1" dirty="0" err="1">
                <a:cs typeface="Calibri"/>
              </a:rPr>
              <a:t>Object</a:t>
            </a:r>
            <a:r>
              <a:rPr lang="es-ES" sz="1800" dirty="0">
                <a:cs typeface="Calibri"/>
              </a:rPr>
              <a:t>:  </a:t>
            </a:r>
            <a:r>
              <a:rPr lang="es-ES" sz="1800" dirty="0" err="1">
                <a:cs typeface="Calibri"/>
              </a:rPr>
              <a:t>Program</a:t>
            </a:r>
            <a:r>
              <a:rPr lang="es-ES" sz="1800" dirty="0">
                <a:cs typeface="Calibri"/>
              </a:rPr>
              <a:t> 22 – </a:t>
            </a:r>
            <a:r>
              <a:rPr lang="es-ES" sz="1800" dirty="0" err="1">
                <a:cs typeface="Calibri"/>
              </a:rPr>
              <a:t>Ministry</a:t>
            </a:r>
            <a:r>
              <a:rPr lang="es-ES" sz="1800" dirty="0">
                <a:cs typeface="Calibri"/>
              </a:rPr>
              <a:t> </a:t>
            </a:r>
            <a:r>
              <a:rPr lang="es-ES" sz="1800" dirty="0" err="1">
                <a:cs typeface="Calibri"/>
              </a:rPr>
              <a:t>of</a:t>
            </a:r>
            <a:r>
              <a:rPr lang="es-ES" sz="1800" dirty="0">
                <a:cs typeface="Calibri"/>
              </a:rPr>
              <a:t> </a:t>
            </a:r>
            <a:r>
              <a:rPr lang="es-ES" sz="1800" dirty="0" err="1">
                <a:cs typeface="Calibri"/>
              </a:rPr>
              <a:t>Finance</a:t>
            </a:r>
            <a:endParaRPr lang="es-ES" sz="1800" dirty="0">
              <a:cs typeface="Calibri"/>
            </a:endParaRPr>
          </a:p>
          <a:p>
            <a:pPr lvl="0"/>
            <a:r>
              <a:rPr lang="es-ES" sz="1800" b="1" dirty="0" err="1">
                <a:cs typeface="Calibri"/>
              </a:rPr>
              <a:t>Main</a:t>
            </a:r>
            <a:r>
              <a:rPr lang="es-ES" sz="1800" b="1" dirty="0">
                <a:cs typeface="Calibri"/>
              </a:rPr>
              <a:t> </a:t>
            </a:r>
            <a:r>
              <a:rPr lang="es-ES" sz="1800" b="1" dirty="0" err="1">
                <a:cs typeface="Calibri"/>
              </a:rPr>
              <a:t>Topic</a:t>
            </a:r>
            <a:r>
              <a:rPr lang="es-ES" sz="1800" b="1" dirty="0">
                <a:cs typeface="Calibri"/>
              </a:rPr>
              <a:t>:</a:t>
            </a:r>
            <a:r>
              <a:rPr lang="es-ES" sz="1800" dirty="0">
                <a:cs typeface="Calibri"/>
              </a:rPr>
              <a:t> </a:t>
            </a:r>
            <a:r>
              <a:rPr lang="es-ES" sz="1800" dirty="0" err="1">
                <a:cs typeface="Calibri"/>
              </a:rPr>
              <a:t>Public</a:t>
            </a:r>
            <a:r>
              <a:rPr lang="es-ES" sz="1800" dirty="0">
                <a:cs typeface="Calibri"/>
              </a:rPr>
              <a:t> </a:t>
            </a:r>
            <a:r>
              <a:rPr lang="es-ES" sz="1800" dirty="0" err="1">
                <a:cs typeface="Calibri"/>
              </a:rPr>
              <a:t>Debt</a:t>
            </a:r>
            <a:r>
              <a:rPr lang="es-ES" sz="1800" dirty="0">
                <a:cs typeface="Calibri"/>
              </a:rPr>
              <a:t> </a:t>
            </a:r>
            <a:r>
              <a:rPr lang="es-ES" sz="1800" dirty="0" err="1">
                <a:cs typeface="Calibri"/>
              </a:rPr>
              <a:t>Strategy</a:t>
            </a:r>
            <a:br>
              <a:rPr lang="es-ES" sz="1800" dirty="0">
                <a:cs typeface="Calibri"/>
              </a:rPr>
            </a:br>
            <a:r>
              <a:rPr lang="es-ES" sz="1800" dirty="0">
                <a:cs typeface="Calibri"/>
              </a:rPr>
              <a:t> Audit </a:t>
            </a:r>
            <a:r>
              <a:rPr lang="es-ES" sz="1800" dirty="0" err="1">
                <a:cs typeface="Calibri"/>
              </a:rPr>
              <a:t>Period</a:t>
            </a:r>
            <a:r>
              <a:rPr lang="es-ES" sz="1800" dirty="0">
                <a:cs typeface="Calibri"/>
              </a:rPr>
              <a:t>: 01/01/2015 - 30/06/2016</a:t>
            </a:r>
            <a:br>
              <a:rPr lang="es-ES" sz="1800" dirty="0">
                <a:cs typeface="Calibri"/>
              </a:rPr>
            </a:br>
            <a:r>
              <a:rPr lang="es-ES" sz="1800" dirty="0">
                <a:cs typeface="Calibri"/>
              </a:rPr>
              <a:t> </a:t>
            </a:r>
            <a:r>
              <a:rPr lang="es-ES" sz="1800" dirty="0" err="1">
                <a:cs typeface="Calibri"/>
              </a:rPr>
              <a:t>Type</a:t>
            </a:r>
            <a:r>
              <a:rPr lang="es-ES" sz="1800" dirty="0">
                <a:cs typeface="Calibri"/>
              </a:rPr>
              <a:t> </a:t>
            </a:r>
            <a:r>
              <a:rPr lang="es-ES" sz="1800" dirty="0" err="1">
                <a:cs typeface="Calibri"/>
              </a:rPr>
              <a:t>of</a:t>
            </a:r>
            <a:r>
              <a:rPr lang="es-ES" sz="1800" dirty="0">
                <a:cs typeface="Calibri"/>
              </a:rPr>
              <a:t> Control: </a:t>
            </a:r>
            <a:r>
              <a:rPr lang="es-ES" sz="1800" dirty="0" err="1">
                <a:cs typeface="Calibri"/>
              </a:rPr>
              <a:t>Compliance</a:t>
            </a:r>
            <a:r>
              <a:rPr lang="es-ES" sz="1800" dirty="0">
                <a:cs typeface="Calibri"/>
              </a:rPr>
              <a:t> and Management</a:t>
            </a:r>
            <a:br>
              <a:rPr lang="es-ES" sz="1800" dirty="0">
                <a:cs typeface="Calibri"/>
              </a:rPr>
            </a:br>
            <a:r>
              <a:rPr lang="es-ES" sz="1800" dirty="0">
                <a:cs typeface="Calibri"/>
              </a:rPr>
              <a:t> </a:t>
            </a:r>
            <a:r>
              <a:rPr lang="es-ES" sz="1800" dirty="0" err="1">
                <a:cs typeface="Calibri"/>
              </a:rPr>
              <a:t>Main</a:t>
            </a:r>
            <a:r>
              <a:rPr lang="es-ES" sz="1800" dirty="0">
                <a:cs typeface="Calibri"/>
              </a:rPr>
              <a:t> Audit </a:t>
            </a:r>
            <a:r>
              <a:rPr lang="es-ES" sz="1800" dirty="0" err="1">
                <a:cs typeface="Calibri"/>
              </a:rPr>
              <a:t>Question</a:t>
            </a:r>
            <a:r>
              <a:rPr lang="es-ES" sz="1800" dirty="0">
                <a:cs typeface="Calibri"/>
              </a:rPr>
              <a:t>: </a:t>
            </a:r>
            <a:r>
              <a:rPr lang="es-ES" sz="1800" dirty="0" err="1">
                <a:cs typeface="Calibri"/>
              </a:rPr>
              <a:t>Was</a:t>
            </a:r>
            <a:r>
              <a:rPr lang="es-ES" sz="1800" dirty="0">
                <a:cs typeface="Calibri"/>
              </a:rPr>
              <a:t> a </a:t>
            </a:r>
            <a:r>
              <a:rPr lang="es-ES" sz="1800" dirty="0" err="1">
                <a:cs typeface="Calibri"/>
              </a:rPr>
              <a:t>debt</a:t>
            </a:r>
            <a:r>
              <a:rPr lang="es-ES" sz="1800" dirty="0">
                <a:cs typeface="Calibri"/>
              </a:rPr>
              <a:t> </a:t>
            </a:r>
            <a:r>
              <a:rPr lang="es-ES" sz="1800" dirty="0" err="1">
                <a:cs typeface="Calibri"/>
              </a:rPr>
              <a:t>management</a:t>
            </a:r>
            <a:r>
              <a:rPr lang="es-ES" sz="1800" dirty="0">
                <a:cs typeface="Calibri"/>
              </a:rPr>
              <a:t> </a:t>
            </a:r>
            <a:r>
              <a:rPr lang="es-ES" sz="1800" dirty="0" err="1">
                <a:cs typeface="Calibri"/>
              </a:rPr>
              <a:t>strategy</a:t>
            </a:r>
            <a:r>
              <a:rPr lang="es-ES" sz="1800" dirty="0">
                <a:cs typeface="Calibri"/>
              </a:rPr>
              <a:t> </a:t>
            </a:r>
            <a:r>
              <a:rPr lang="es-ES" sz="1800" dirty="0" err="1">
                <a:cs typeface="Calibri"/>
              </a:rPr>
              <a:t>formulated</a:t>
            </a:r>
            <a:r>
              <a:rPr lang="es-ES" sz="1800" dirty="0">
                <a:cs typeface="Calibri"/>
              </a:rPr>
              <a:t> and </a:t>
            </a:r>
            <a:r>
              <a:rPr lang="es-ES" sz="1800" dirty="0" err="1">
                <a:cs typeface="Calibri"/>
              </a:rPr>
              <a:t>implemented</a:t>
            </a:r>
            <a:r>
              <a:rPr lang="es-ES" sz="1800" dirty="0">
                <a:cs typeface="Calibri"/>
              </a:rPr>
              <a:t> </a:t>
            </a:r>
            <a:r>
              <a:rPr lang="es-ES" sz="1800" dirty="0" err="1">
                <a:cs typeface="Calibri"/>
              </a:rPr>
              <a:t>within</a:t>
            </a:r>
            <a:r>
              <a:rPr lang="es-ES" sz="1800" dirty="0">
                <a:cs typeface="Calibri"/>
              </a:rPr>
              <a:t> </a:t>
            </a:r>
            <a:r>
              <a:rPr lang="es-ES" sz="1800" dirty="0" err="1">
                <a:cs typeface="Calibri"/>
              </a:rPr>
              <a:t>the</a:t>
            </a:r>
            <a:r>
              <a:rPr lang="es-ES" sz="1800" dirty="0">
                <a:cs typeface="Calibri"/>
              </a:rPr>
              <a:t> </a:t>
            </a:r>
            <a:r>
              <a:rPr lang="es-ES" sz="1800" dirty="0" err="1">
                <a:cs typeface="Calibri"/>
              </a:rPr>
              <a:t>framework</a:t>
            </a:r>
            <a:r>
              <a:rPr lang="es-ES" sz="1800" dirty="0">
                <a:cs typeface="Calibri"/>
              </a:rPr>
              <a:t> </a:t>
            </a:r>
            <a:r>
              <a:rPr lang="es-ES" sz="1800" dirty="0" err="1">
                <a:cs typeface="Calibri"/>
              </a:rPr>
              <a:t>of</a:t>
            </a:r>
            <a:r>
              <a:rPr lang="es-ES" sz="1800" dirty="0">
                <a:cs typeface="Calibri"/>
              </a:rPr>
              <a:t> </a:t>
            </a:r>
            <a:r>
              <a:rPr lang="es-ES" sz="1800" dirty="0" err="1">
                <a:cs typeface="Calibri"/>
              </a:rPr>
              <a:t>Objective</a:t>
            </a:r>
            <a:r>
              <a:rPr lang="es-ES" sz="1800" dirty="0">
                <a:cs typeface="Calibri"/>
              </a:rPr>
              <a:t> II </a:t>
            </a:r>
            <a:r>
              <a:rPr lang="es-ES" sz="1800" dirty="0" err="1">
                <a:cs typeface="Calibri"/>
              </a:rPr>
              <a:t>of</a:t>
            </a:r>
            <a:r>
              <a:rPr lang="es-ES" sz="1800" dirty="0">
                <a:cs typeface="Calibri"/>
              </a:rPr>
              <a:t> </a:t>
            </a:r>
            <a:r>
              <a:rPr lang="es-ES" sz="1800" dirty="0" err="1">
                <a:cs typeface="Calibri"/>
              </a:rPr>
              <a:t>Program</a:t>
            </a:r>
            <a:r>
              <a:rPr lang="es-ES" sz="1800" dirty="0">
                <a:cs typeface="Calibri"/>
              </a:rPr>
              <a:t> 22 </a:t>
            </a:r>
            <a:r>
              <a:rPr lang="es-ES" sz="1800" dirty="0" err="1">
                <a:cs typeface="Calibri"/>
              </a:rPr>
              <a:t>during</a:t>
            </a:r>
            <a:r>
              <a:rPr lang="es-ES" sz="1800" dirty="0">
                <a:cs typeface="Calibri"/>
              </a:rPr>
              <a:t> 2015 and 2016 in </a:t>
            </a:r>
            <a:r>
              <a:rPr lang="es-ES" sz="1800" dirty="0" err="1">
                <a:cs typeface="Calibri"/>
              </a:rPr>
              <a:t>accordance</a:t>
            </a:r>
            <a:r>
              <a:rPr lang="es-ES" sz="1800" dirty="0">
                <a:cs typeface="Calibri"/>
              </a:rPr>
              <a:t> </a:t>
            </a:r>
            <a:r>
              <a:rPr lang="es-ES" sz="1800" dirty="0" err="1">
                <a:cs typeface="Calibri"/>
              </a:rPr>
              <a:t>with</a:t>
            </a:r>
            <a:r>
              <a:rPr lang="es-ES" sz="1800" dirty="0">
                <a:cs typeface="Calibri"/>
              </a:rPr>
              <a:t> </a:t>
            </a:r>
            <a:r>
              <a:rPr lang="es-ES" sz="1800" dirty="0" err="1">
                <a:cs typeface="Calibri"/>
              </a:rPr>
              <a:t>best</a:t>
            </a:r>
            <a:r>
              <a:rPr lang="es-ES" sz="1800" dirty="0">
                <a:cs typeface="Calibri"/>
              </a:rPr>
              <a:t> </a:t>
            </a:r>
            <a:r>
              <a:rPr lang="es-ES" sz="1800" dirty="0" err="1">
                <a:cs typeface="Calibri"/>
              </a:rPr>
              <a:t>practices</a:t>
            </a:r>
            <a:r>
              <a:rPr lang="es-ES" sz="1800" dirty="0">
                <a:cs typeface="Calibri"/>
              </a:rPr>
              <a:t>?</a:t>
            </a:r>
            <a:endParaRPr lang="es-ES" dirty="0"/>
          </a:p>
          <a:p>
            <a:pPr lvl="0"/>
            <a:endParaRPr lang="es-ES" sz="1800" dirty="0">
              <a:cs typeface="Calibri"/>
            </a:endParaRPr>
          </a:p>
          <a:p>
            <a:pPr marL="0" lvl="0" indent="0" hangingPunct="0">
              <a:lnSpc>
                <a:spcPct val="100000"/>
              </a:lnSpc>
              <a:spcBef>
                <a:spcPts val="0"/>
              </a:spcBef>
              <a:buNone/>
            </a:pPr>
            <a:endParaRPr lang="es-AR" sz="1600" dirty="0">
              <a:latin typeface="Calibri Light"/>
            </a:endParaRPr>
          </a:p>
        </p:txBody>
      </p:sp>
      <p:pic>
        <p:nvPicPr>
          <p:cNvPr id="4" name="Imagen 7">
            <a:extLst>
              <a:ext uri="{FF2B5EF4-FFF2-40B4-BE49-F238E27FC236}">
                <a16:creationId xmlns:a16="http://schemas.microsoft.com/office/drawing/2014/main" id="{6BDAB4EB-614B-4F25-886D-EB5AD4949459}"/>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5" name="Imagen 8">
            <a:extLst>
              <a:ext uri="{FF2B5EF4-FFF2-40B4-BE49-F238E27FC236}">
                <a16:creationId xmlns:a16="http://schemas.microsoft.com/office/drawing/2014/main" id="{E6C54BDC-6C91-4B0A-9F95-774A6913E2F4}"/>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6" name="CuadroTexto 3">
            <a:extLst>
              <a:ext uri="{FF2B5EF4-FFF2-40B4-BE49-F238E27FC236}">
                <a16:creationId xmlns:a16="http://schemas.microsoft.com/office/drawing/2014/main" id="{5268EC63-236A-4DFB-8677-30A969CE539A}"/>
              </a:ext>
            </a:extLst>
          </p:cNvPr>
          <p:cNvSpPr txBox="1"/>
          <p:nvPr/>
        </p:nvSpPr>
        <p:spPr>
          <a:xfrm>
            <a:off x="6208885" y="2839970"/>
            <a:ext cx="5057418" cy="3416317"/>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GT" b="1" dirty="0">
                <a:solidFill>
                  <a:srgbClr val="000000"/>
                </a:solidFill>
                <a:latin typeface="Calibri"/>
                <a:ea typeface="Calibri"/>
                <a:cs typeface="Calibri"/>
              </a:rPr>
              <a:t>Audit</a:t>
            </a:r>
            <a:r>
              <a:rPr lang="es-GT" sz="1800" b="1" i="0" u="none" strike="noStrike" kern="1200" cap="none" spc="0" baseline="0" dirty="0">
                <a:solidFill>
                  <a:srgbClr val="000000"/>
                </a:solidFill>
                <a:uFillTx/>
                <a:latin typeface="Calibri"/>
                <a:ea typeface="Calibri"/>
                <a:cs typeface="Calibri"/>
              </a:rPr>
              <a:t> </a:t>
            </a:r>
            <a:r>
              <a:rPr lang="es-GT" sz="1800" b="1" i="0" u="none" strike="noStrike" kern="1200" cap="none" spc="0" baseline="0" dirty="0" err="1">
                <a:solidFill>
                  <a:srgbClr val="000000"/>
                </a:solidFill>
                <a:uFillTx/>
                <a:latin typeface="Calibri"/>
                <a:ea typeface="Calibri"/>
                <a:cs typeface="Calibri"/>
              </a:rPr>
              <a:t>Object</a:t>
            </a:r>
            <a:r>
              <a:rPr lang="es-GT" sz="1800" b="1" i="0" u="none" strike="noStrike" kern="1200" cap="none" spc="0" baseline="0" dirty="0">
                <a:solidFill>
                  <a:srgbClr val="000000"/>
                </a:solidFill>
                <a:uFillTx/>
                <a:latin typeface="Calibri"/>
                <a:ea typeface="Calibri"/>
                <a:cs typeface="Calibri"/>
              </a:rPr>
              <a: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Arrangement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with</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the</a:t>
            </a:r>
            <a:r>
              <a:rPr lang="es-GT" sz="1800" b="0" i="0" u="none" strike="noStrike" kern="1200" cap="none" spc="0" baseline="0" dirty="0">
                <a:solidFill>
                  <a:srgbClr val="000000"/>
                </a:solidFill>
                <a:uFillTx/>
                <a:latin typeface="Calibri"/>
                <a:ea typeface="Calibri"/>
                <a:cs typeface="Calibri"/>
              </a:rPr>
              <a:t> International </a:t>
            </a:r>
            <a:r>
              <a:rPr lang="es-GT" sz="1800" b="0" i="0" u="none" strike="noStrike" kern="1200" cap="none" spc="0" baseline="0" dirty="0" err="1">
                <a:solidFill>
                  <a:srgbClr val="000000"/>
                </a:solidFill>
                <a:uFillTx/>
                <a:latin typeface="Calibri"/>
                <a:ea typeface="Calibri"/>
                <a:cs typeface="Calibri"/>
              </a:rPr>
              <a:t>Monetary</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Fund</a:t>
            </a:r>
            <a:r>
              <a:rPr lang="es-GT" sz="1800" b="0" i="0" u="none" strike="noStrike" kern="1200" cap="none" spc="0" baseline="0" dirty="0">
                <a:solidFill>
                  <a:srgbClr val="000000"/>
                </a:solidFill>
                <a:uFillTx/>
                <a:latin typeface="Calibri"/>
                <a:ea typeface="Calibri"/>
                <a:cs typeface="Calibri"/>
              </a:rPr>
              <a:t> (IMF). </a:t>
            </a:r>
            <a:r>
              <a:rPr lang="es-GT" sz="1800" b="0" i="0" u="none" strike="noStrike" kern="1200" cap="none" spc="0" baseline="0" dirty="0" err="1">
                <a:solidFill>
                  <a:srgbClr val="000000"/>
                </a:solidFill>
                <a:uFillTx/>
                <a:latin typeface="Calibri"/>
                <a:ea typeface="Calibri"/>
                <a:cs typeface="Calibri"/>
              </a:rPr>
              <a:t>Impact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on</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Solvency</a:t>
            </a:r>
            <a:r>
              <a:rPr lang="es-GT" sz="1800" b="0" i="0" u="none" strike="noStrike" kern="1200" cap="none" spc="0" baseline="0" dirty="0">
                <a:solidFill>
                  <a:srgbClr val="000000"/>
                </a:solidFill>
                <a:uFillTx/>
                <a:latin typeface="Calibri"/>
                <a:ea typeface="Calibri"/>
                <a:cs typeface="Calibri"/>
              </a:rPr>
              <a:t> and </a:t>
            </a:r>
            <a:r>
              <a:rPr lang="es-GT" sz="1800" b="0" i="0" u="none" strike="noStrike" kern="1200" cap="none" spc="0" baseline="0" dirty="0" err="1">
                <a:solidFill>
                  <a:srgbClr val="000000"/>
                </a:solidFill>
                <a:uFillTx/>
                <a:latin typeface="Calibri"/>
                <a:ea typeface="Calibri"/>
                <a:cs typeface="Calibri"/>
              </a:rPr>
              <a:t>Sustainability</a:t>
            </a:r>
            <a:br>
              <a:rPr lang="es-GT" sz="1800" b="0" i="0" u="none" strike="noStrike" kern="1200" cap="none" spc="0" baseline="0" dirty="0">
                <a:solidFill>
                  <a:srgbClr val="000000"/>
                </a:solidFill>
                <a:uFillTx/>
                <a:latin typeface="Calibri"/>
                <a:ea typeface="Calibri"/>
                <a:cs typeface="Calibri"/>
              </a:rPr>
            </a:br>
            <a:r>
              <a:rPr lang="es-GT" sz="1800" b="0" i="0" u="none" strike="noStrike" kern="1200" cap="none" spc="0" baseline="0" dirty="0">
                <a:solidFill>
                  <a:srgbClr val="000000"/>
                </a:solidFill>
                <a:uFillTx/>
                <a:latin typeface="Calibri"/>
                <a:ea typeface="Calibri"/>
                <a:cs typeface="Calibri"/>
              </a:rPr>
              <a:t> </a:t>
            </a:r>
            <a:r>
              <a:rPr lang="es-GT" sz="1800" b="1" i="0" u="none" strike="noStrike" kern="1200" cap="none" spc="0" baseline="0" dirty="0" err="1">
                <a:solidFill>
                  <a:srgbClr val="000000"/>
                </a:solidFill>
                <a:uFillTx/>
                <a:latin typeface="Calibri"/>
                <a:ea typeface="Calibri"/>
                <a:cs typeface="Calibri"/>
              </a:rPr>
              <a:t>Main</a:t>
            </a:r>
            <a:r>
              <a:rPr lang="es-GT" sz="1800" b="1" i="0" u="none" strike="noStrike" kern="1200" cap="none" spc="0" baseline="0" dirty="0">
                <a:solidFill>
                  <a:srgbClr val="000000"/>
                </a:solidFill>
                <a:uFillTx/>
                <a:latin typeface="Calibri"/>
                <a:ea typeface="Calibri"/>
                <a:cs typeface="Calibri"/>
              </a:rPr>
              <a:t> </a:t>
            </a:r>
            <a:r>
              <a:rPr lang="es-GT" sz="1800" b="1" i="0" u="none" strike="noStrike" kern="1200" cap="none" spc="0" baseline="0" dirty="0" err="1">
                <a:solidFill>
                  <a:srgbClr val="000000"/>
                </a:solidFill>
                <a:uFillTx/>
                <a:latin typeface="Calibri"/>
                <a:ea typeface="Calibri"/>
                <a:cs typeface="Calibri"/>
              </a:rPr>
              <a:t>Topic</a:t>
            </a:r>
            <a:r>
              <a:rPr lang="es-GT" sz="1800" b="1" i="0" u="none" strike="noStrike" kern="1200" cap="none" spc="0" baseline="0" dirty="0">
                <a:solidFill>
                  <a:srgbClr val="000000"/>
                </a:solidFill>
                <a:uFillTx/>
                <a:latin typeface="Calibri"/>
                <a:ea typeface="Calibri"/>
                <a:cs typeface="Calibri"/>
              </a:rPr>
              <a: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Debt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with</a:t>
            </a:r>
            <a:r>
              <a:rPr lang="es-GT" sz="1800" b="0" i="0" u="none" strike="noStrike" kern="1200" cap="none" spc="0" baseline="0" dirty="0">
                <a:solidFill>
                  <a:srgbClr val="000000"/>
                </a:solidFill>
                <a:uFillTx/>
                <a:latin typeface="Calibri"/>
                <a:ea typeface="Calibri"/>
                <a:cs typeface="Calibri"/>
              </a:rPr>
              <a:t> International </a:t>
            </a:r>
            <a:r>
              <a:rPr lang="es-GT" sz="1800" b="0" i="0" u="none" strike="noStrike" kern="1200" cap="none" spc="0" baseline="0" dirty="0" err="1">
                <a:solidFill>
                  <a:srgbClr val="000000"/>
                </a:solidFill>
                <a:uFillTx/>
                <a:latin typeface="Calibri"/>
                <a:ea typeface="Calibri"/>
                <a:cs typeface="Calibri"/>
              </a:rPr>
              <a:t>Financial</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Institutions</a:t>
            </a:r>
            <a:br>
              <a:rPr lang="es-GT" sz="1800" b="0" i="0" u="none" strike="noStrike" kern="1200" cap="none" spc="0" baseline="0" dirty="0">
                <a:solidFill>
                  <a:srgbClr val="000000"/>
                </a:solidFill>
                <a:uFillTx/>
                <a:latin typeface="Calibri"/>
                <a:ea typeface="Calibri"/>
                <a:cs typeface="Calibri"/>
              </a:rPr>
            </a:br>
            <a:r>
              <a:rPr lang="es-GT" sz="1800" b="0" i="0" u="none" strike="noStrike" kern="1200" cap="none" spc="0" baseline="0" dirty="0">
                <a:solidFill>
                  <a:srgbClr val="000000"/>
                </a:solidFill>
                <a:uFillTx/>
                <a:latin typeface="Calibri"/>
                <a:ea typeface="Calibri"/>
                <a:cs typeface="Calibri"/>
              </a:rPr>
              <a:t> </a:t>
            </a:r>
            <a:r>
              <a:rPr lang="es-GT" sz="1800" b="1" i="0" u="none" strike="noStrike" kern="1200" cap="none" spc="0" baseline="0" dirty="0">
                <a:solidFill>
                  <a:srgbClr val="000000"/>
                </a:solidFill>
                <a:uFillTx/>
                <a:latin typeface="Calibri"/>
                <a:ea typeface="Calibri"/>
                <a:cs typeface="Calibri"/>
              </a:rPr>
              <a:t>Audit </a:t>
            </a:r>
            <a:r>
              <a:rPr lang="es-GT" sz="1800" b="1" i="0" u="none" strike="noStrike" kern="1200" cap="none" spc="0" baseline="0" dirty="0" err="1">
                <a:solidFill>
                  <a:srgbClr val="000000"/>
                </a:solidFill>
                <a:uFillTx/>
                <a:latin typeface="Calibri"/>
                <a:ea typeface="Calibri"/>
                <a:cs typeface="Calibri"/>
              </a:rPr>
              <a:t>Period</a:t>
            </a:r>
            <a:r>
              <a:rPr lang="es-GT" sz="1800" b="1" i="0" u="none" strike="noStrike" kern="1200" cap="none" spc="0" baseline="0" dirty="0">
                <a:solidFill>
                  <a:srgbClr val="000000"/>
                </a:solidFill>
                <a:uFillTx/>
                <a:latin typeface="Calibri"/>
                <a:ea typeface="Calibri"/>
                <a:cs typeface="Calibri"/>
              </a:rPr>
              <a:t>:</a:t>
            </a:r>
            <a:r>
              <a:rPr lang="es-GT" sz="1800" b="0" i="0" u="none" strike="noStrike" kern="1200" cap="none" spc="0" baseline="0" dirty="0">
                <a:solidFill>
                  <a:srgbClr val="000000"/>
                </a:solidFill>
                <a:uFillTx/>
                <a:latin typeface="Calibri"/>
                <a:ea typeface="Calibri"/>
                <a:cs typeface="Calibri"/>
              </a:rPr>
              <a:t> 2018-2019</a:t>
            </a:r>
            <a:br>
              <a:rPr lang="es-GT" sz="1800" b="0" i="0" u="none" strike="noStrike" kern="1200" cap="none" spc="0" baseline="0" dirty="0">
                <a:solidFill>
                  <a:srgbClr val="000000"/>
                </a:solidFill>
                <a:uFillTx/>
                <a:latin typeface="Calibri"/>
                <a:ea typeface="Calibri"/>
                <a:cs typeface="Calibri"/>
              </a:rPr>
            </a:br>
            <a:r>
              <a:rPr lang="es-GT" sz="1800" b="0" i="0" u="none" strike="noStrike" kern="1200" cap="none" spc="0" baseline="0" dirty="0">
                <a:solidFill>
                  <a:srgbClr val="000000"/>
                </a:solidFill>
                <a:uFillTx/>
                <a:latin typeface="Calibri"/>
                <a:ea typeface="Calibri"/>
                <a:cs typeface="Calibri"/>
              </a:rPr>
              <a:t> </a:t>
            </a:r>
            <a:r>
              <a:rPr lang="es-GT" sz="1800" b="1" i="0" u="none" strike="noStrike" kern="1200" cap="none" spc="0" baseline="0" dirty="0" err="1">
                <a:solidFill>
                  <a:srgbClr val="000000"/>
                </a:solidFill>
                <a:uFillTx/>
                <a:latin typeface="Calibri"/>
                <a:ea typeface="Calibri"/>
                <a:cs typeface="Calibri"/>
              </a:rPr>
              <a:t>Type</a:t>
            </a:r>
            <a:r>
              <a:rPr lang="es-GT" sz="1800" b="1" i="0" u="none" strike="noStrike" kern="1200" cap="none" spc="0" baseline="0" dirty="0">
                <a:solidFill>
                  <a:srgbClr val="000000"/>
                </a:solidFill>
                <a:uFillTx/>
                <a:latin typeface="Calibri"/>
                <a:ea typeface="Calibri"/>
                <a:cs typeface="Calibri"/>
              </a:rPr>
              <a:t> </a:t>
            </a:r>
            <a:r>
              <a:rPr lang="es-GT" sz="1800" b="1" i="0" u="none" strike="noStrike" kern="1200" cap="none" spc="0" baseline="0" dirty="0" err="1">
                <a:solidFill>
                  <a:srgbClr val="000000"/>
                </a:solidFill>
                <a:uFillTx/>
                <a:latin typeface="Calibri"/>
                <a:ea typeface="Calibri"/>
                <a:cs typeface="Calibri"/>
              </a:rPr>
              <a:t>of</a:t>
            </a:r>
            <a:r>
              <a:rPr lang="es-GT" sz="1800" b="1" i="0" u="none" strike="noStrike" kern="1200" cap="none" spc="0" baseline="0" dirty="0">
                <a:solidFill>
                  <a:srgbClr val="000000"/>
                </a:solidFill>
                <a:uFillTx/>
                <a:latin typeface="Calibri"/>
                <a:ea typeface="Calibri"/>
                <a:cs typeface="Calibri"/>
              </a:rPr>
              <a:t> Control:</a:t>
            </a:r>
            <a:r>
              <a:rPr lang="es-GT" sz="1800" b="0" i="0" u="none" strike="noStrike" kern="1200" cap="none" spc="0" baseline="0" dirty="0">
                <a:solidFill>
                  <a:srgbClr val="000000"/>
                </a:solidFill>
                <a:uFillTx/>
                <a:latin typeface="Calibri"/>
                <a:ea typeface="Calibri"/>
                <a:cs typeface="Calibri"/>
              </a:rPr>
              <a:t> Management-</a:t>
            </a:r>
            <a:r>
              <a:rPr lang="es-GT" sz="1800" b="0" i="0" u="none" strike="noStrike" kern="1200" cap="none" spc="0" baseline="0" dirty="0" err="1">
                <a:solidFill>
                  <a:srgbClr val="000000"/>
                </a:solidFill>
                <a:uFillTx/>
                <a:latin typeface="Calibri"/>
                <a:ea typeface="Calibri"/>
                <a:cs typeface="Calibri"/>
              </a:rPr>
              <a:t>Compliance</a:t>
            </a:r>
            <a:br>
              <a:rPr lang="es-GT" sz="1800" b="0" i="0" u="none" strike="noStrike" kern="1200" cap="none" spc="0" baseline="0" dirty="0">
                <a:solidFill>
                  <a:srgbClr val="000000"/>
                </a:solidFill>
                <a:uFillTx/>
                <a:latin typeface="Calibri"/>
                <a:ea typeface="Calibri"/>
                <a:cs typeface="Calibri"/>
              </a:rPr>
            </a:br>
            <a:r>
              <a:rPr lang="es-GT" sz="1800" b="0" i="0" u="none" strike="noStrike" kern="1200" cap="none" spc="0" baseline="0" dirty="0">
                <a:solidFill>
                  <a:srgbClr val="000000"/>
                </a:solidFill>
                <a:uFillTx/>
                <a:latin typeface="Calibri"/>
                <a:ea typeface="Calibri"/>
                <a:cs typeface="Calibri"/>
              </a:rPr>
              <a:t> </a:t>
            </a:r>
            <a:r>
              <a:rPr lang="es-GT" sz="1800" b="1" i="0" u="none" strike="noStrike" kern="1200" cap="none" spc="0" baseline="0" dirty="0" err="1">
                <a:solidFill>
                  <a:srgbClr val="000000"/>
                </a:solidFill>
                <a:uFillTx/>
                <a:latin typeface="Calibri"/>
                <a:ea typeface="Calibri"/>
                <a:cs typeface="Calibri"/>
              </a:rPr>
              <a:t>Main</a:t>
            </a:r>
            <a:r>
              <a:rPr lang="es-GT" sz="1800" b="1" i="0" u="none" strike="noStrike" kern="1200" cap="none" spc="0" baseline="0" dirty="0">
                <a:solidFill>
                  <a:srgbClr val="000000"/>
                </a:solidFill>
                <a:uFillTx/>
                <a:latin typeface="Calibri"/>
                <a:ea typeface="Calibri"/>
                <a:cs typeface="Calibri"/>
              </a:rPr>
              <a:t> Audit </a:t>
            </a:r>
            <a:r>
              <a:rPr lang="es-GT" sz="1800" b="1" i="0" u="none" strike="noStrike" kern="1200" cap="none" spc="0" baseline="0" dirty="0" err="1">
                <a:solidFill>
                  <a:srgbClr val="000000"/>
                </a:solidFill>
                <a:uFillTx/>
                <a:latin typeface="Calibri"/>
                <a:ea typeface="Calibri"/>
                <a:cs typeface="Calibri"/>
              </a:rPr>
              <a:t>Question</a:t>
            </a:r>
            <a:r>
              <a:rPr lang="es-GT" sz="1800" b="1" i="0" u="none" strike="noStrike" kern="1200" cap="none" spc="0" baseline="0" dirty="0">
                <a:solidFill>
                  <a:srgbClr val="000000"/>
                </a:solidFill>
                <a:uFillTx/>
                <a:latin typeface="Calibri"/>
                <a:ea typeface="Calibri"/>
                <a:cs typeface="Calibri"/>
              </a:rPr>
              <a: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Was</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the</a:t>
            </a:r>
            <a:r>
              <a:rPr lang="es-GT" sz="1800" b="0" i="0" u="none" strike="noStrike" kern="1200" cap="none" spc="0" baseline="0" dirty="0">
                <a:solidFill>
                  <a:srgbClr val="000000"/>
                </a:solidFill>
                <a:uFillTx/>
                <a:latin typeface="Calibri"/>
                <a:ea typeface="Calibri"/>
                <a:cs typeface="Calibri"/>
              </a:rPr>
              <a:t> Stand-</a:t>
            </a:r>
            <a:r>
              <a:rPr lang="es-GT" sz="1800" b="0" i="0" u="none" strike="noStrike" kern="1200" cap="none" spc="0" baseline="0" dirty="0" err="1">
                <a:solidFill>
                  <a:srgbClr val="000000"/>
                </a:solidFill>
                <a:uFillTx/>
                <a:latin typeface="Calibri"/>
                <a:ea typeface="Calibri"/>
                <a:cs typeface="Calibri"/>
              </a:rPr>
              <a:t>By</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Arrangement</a:t>
            </a:r>
            <a:r>
              <a:rPr lang="es-GT" sz="1800" b="0" i="0" u="none" strike="noStrike" kern="1200" cap="none" spc="0" baseline="0" dirty="0">
                <a:solidFill>
                  <a:srgbClr val="000000"/>
                </a:solidFill>
                <a:uFillTx/>
                <a:latin typeface="Calibri"/>
                <a:ea typeface="Calibri"/>
                <a:cs typeface="Calibri"/>
              </a:rPr>
              <a:t> (SBA) </a:t>
            </a:r>
            <a:r>
              <a:rPr lang="es-GT" sz="1800" b="0" i="0" u="none" strike="noStrike" kern="1200" cap="none" spc="0" baseline="0" dirty="0" err="1">
                <a:solidFill>
                  <a:srgbClr val="000000"/>
                </a:solidFill>
                <a:uFillTx/>
                <a:latin typeface="Calibri"/>
                <a:ea typeface="Calibri"/>
                <a:cs typeface="Calibri"/>
              </a:rPr>
              <a:t>undertaken</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within</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due</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diligence</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processes</a:t>
            </a:r>
            <a:r>
              <a:rPr lang="es-GT" sz="1800" b="0" i="0" u="none" strike="noStrike" kern="1200" cap="none" spc="0" baseline="0" dirty="0">
                <a:solidFill>
                  <a:srgbClr val="000000"/>
                </a:solidFill>
                <a:uFillTx/>
                <a:latin typeface="Calibri"/>
                <a:ea typeface="Calibri"/>
                <a:cs typeface="Calibri"/>
              </a:rPr>
              <a:t> and </a:t>
            </a:r>
            <a:r>
              <a:rPr lang="es-GT" sz="1800" b="0" i="0" u="none" strike="noStrike" kern="1200" cap="none" spc="0" baseline="0" dirty="0" err="1">
                <a:solidFill>
                  <a:srgbClr val="000000"/>
                </a:solidFill>
                <a:uFillTx/>
                <a:latin typeface="Calibri"/>
                <a:ea typeface="Calibri"/>
                <a:cs typeface="Calibri"/>
              </a:rPr>
              <a:t>procedures</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that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ensure</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efficiency</a:t>
            </a:r>
            <a:r>
              <a:rPr lang="es-GT" sz="1800" b="0" i="0" u="none" strike="noStrike" kern="1200" cap="none" spc="0" baseline="0" dirty="0">
                <a:solidFill>
                  <a:srgbClr val="000000"/>
                </a:solidFill>
                <a:uFillTx/>
                <a:latin typeface="Calibri"/>
                <a:ea typeface="Calibri"/>
                <a:cs typeface="Calibri"/>
              </a:rPr>
              <a:t> and </a:t>
            </a:r>
            <a:r>
              <a:rPr lang="es-GT" sz="1800" b="0" i="0" u="none" strike="noStrike" kern="1200" cap="none" spc="0" baseline="0" dirty="0" err="1">
                <a:solidFill>
                  <a:srgbClr val="000000"/>
                </a:solidFill>
                <a:uFillTx/>
                <a:latin typeface="Calibri"/>
                <a:ea typeface="Calibri"/>
                <a:cs typeface="Calibri"/>
              </a:rPr>
              <a:t>effectiveness</a:t>
            </a:r>
            <a:r>
              <a:rPr lang="es-GT" sz="1800" b="0" i="0" u="none" strike="noStrike" kern="1200" cap="none" spc="0" baseline="0" dirty="0">
                <a:solidFill>
                  <a:srgbClr val="000000"/>
                </a:solidFill>
                <a:uFillTx/>
                <a:latin typeface="Calibri"/>
                <a:ea typeface="Calibri"/>
                <a:cs typeface="Calibri"/>
              </a:rPr>
              <a:t> in </a:t>
            </a:r>
            <a:r>
              <a:rPr lang="es-GT" sz="1800" b="0" i="0" u="none" strike="noStrike" kern="1200" cap="none" spc="0" baseline="0" dirty="0" err="1">
                <a:solidFill>
                  <a:srgbClr val="000000"/>
                </a:solidFill>
                <a:uFillTx/>
                <a:latin typeface="Calibri"/>
                <a:ea typeface="Calibri"/>
                <a:cs typeface="Calibri"/>
              </a:rPr>
              <a:t>debt</a:t>
            </a:r>
            <a:r>
              <a:rPr lang="es-GT" sz="1800" b="0" i="0" u="none" strike="noStrike" kern="1200" cap="none" spc="0" baseline="0" dirty="0">
                <a:solidFill>
                  <a:srgbClr val="000000"/>
                </a:solidFill>
                <a:uFillTx/>
                <a:latin typeface="Calibri"/>
                <a:ea typeface="Calibri"/>
                <a:cs typeface="Calibri"/>
              </a:rPr>
              <a:t> </a:t>
            </a:r>
            <a:r>
              <a:rPr lang="es-GT" sz="1800" b="0" i="0" u="none" strike="noStrike" kern="1200" cap="none" spc="0" baseline="0" dirty="0" err="1">
                <a:solidFill>
                  <a:srgbClr val="000000"/>
                </a:solidFill>
                <a:uFillTx/>
                <a:latin typeface="Calibri"/>
                <a:ea typeface="Calibri"/>
                <a:cs typeface="Calibri"/>
              </a:rPr>
              <a:t>management</a:t>
            </a:r>
            <a:r>
              <a:rPr lang="es-GT" sz="18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p:txBody>
      </p:sp>
      <p:sp>
        <p:nvSpPr>
          <p:cNvPr id="7" name="Rectángulo 4">
            <a:extLst>
              <a:ext uri="{FF2B5EF4-FFF2-40B4-BE49-F238E27FC236}">
                <a16:creationId xmlns:a16="http://schemas.microsoft.com/office/drawing/2014/main" id="{055C03F9-A404-494B-8779-E06339351592}"/>
              </a:ext>
            </a:extLst>
          </p:cNvPr>
          <p:cNvSpPr/>
          <p:nvPr/>
        </p:nvSpPr>
        <p:spPr>
          <a:xfrm>
            <a:off x="745071" y="1761070"/>
            <a:ext cx="4888089" cy="880530"/>
          </a:xfrm>
          <a:prstGeom prst="rect">
            <a:avLst/>
          </a:prstGeom>
          <a:solidFill>
            <a:srgbClr val="8FAADC"/>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GT" sz="1800" b="1" i="1" u="none" strike="noStrike" kern="1200" cap="none" spc="0" baseline="0" dirty="0" err="1">
                <a:solidFill>
                  <a:srgbClr val="FFFFFF"/>
                </a:solidFill>
                <a:uFillTx/>
                <a:latin typeface="Calibri"/>
                <a:ea typeface="Calibri"/>
                <a:cs typeface="Calibri"/>
              </a:rPr>
              <a:t>Analysis</a:t>
            </a:r>
            <a:r>
              <a:rPr lang="es-GT" sz="1800" b="1" i="1" u="none" strike="noStrike" kern="1200" cap="none" spc="0" baseline="0" dirty="0">
                <a:solidFill>
                  <a:srgbClr val="FFFFFF"/>
                </a:solidFill>
                <a:uFillTx/>
                <a:latin typeface="Calibri"/>
                <a:ea typeface="Calibri"/>
                <a:cs typeface="Calibri"/>
              </a:rPr>
              <a:t> </a:t>
            </a:r>
            <a:r>
              <a:rPr lang="es-GT" sz="1800" b="1" i="1" u="none" strike="noStrike" kern="1200" cap="none" spc="0" baseline="0" dirty="0" err="1">
                <a:solidFill>
                  <a:srgbClr val="FFFFFF"/>
                </a:solidFill>
                <a:uFillTx/>
                <a:latin typeface="Calibri"/>
                <a:ea typeface="Calibri"/>
                <a:cs typeface="Calibri"/>
              </a:rPr>
              <a:t>of</a:t>
            </a:r>
            <a:r>
              <a:rPr lang="es-GT" sz="1800" b="1" i="1" u="none" strike="noStrike" kern="1200" cap="none" spc="0" baseline="0" dirty="0">
                <a:solidFill>
                  <a:srgbClr val="FFFFFF"/>
                </a:solidFill>
                <a:uFillTx/>
                <a:latin typeface="Calibri"/>
                <a:ea typeface="Calibri"/>
                <a:cs typeface="Calibri"/>
              </a:rPr>
              <a:t> </a:t>
            </a:r>
            <a:r>
              <a:rPr lang="es-GT" sz="1800" b="1" i="1" u="none" strike="noStrike" kern="1200" cap="none" spc="0" baseline="0" dirty="0" err="1">
                <a:solidFill>
                  <a:srgbClr val="FFFFFF"/>
                </a:solidFill>
                <a:uFillTx/>
                <a:latin typeface="Calibri"/>
                <a:ea typeface="Calibri"/>
                <a:cs typeface="Calibri"/>
              </a:rPr>
              <a:t>Program</a:t>
            </a:r>
            <a:r>
              <a:rPr lang="es-GT" sz="1800" b="1" i="1" u="none" strike="noStrike" kern="1200" cap="none" spc="0" baseline="0" dirty="0">
                <a:solidFill>
                  <a:srgbClr val="FFFFFF"/>
                </a:solidFill>
                <a:uFillTx/>
                <a:latin typeface="Calibri"/>
                <a:ea typeface="Calibri"/>
                <a:cs typeface="Calibri"/>
              </a:rPr>
              <a:t> Performance 22 – </a:t>
            </a:r>
            <a:r>
              <a:rPr lang="es-GT" sz="1800" b="1" i="1" u="none" strike="noStrike" kern="1200" cap="none" spc="0" baseline="0" dirty="0" err="1">
                <a:solidFill>
                  <a:srgbClr val="FFFFFF"/>
                </a:solidFill>
                <a:uFillTx/>
                <a:latin typeface="Calibri"/>
                <a:ea typeface="Calibri"/>
                <a:cs typeface="Calibri"/>
              </a:rPr>
              <a:t>Ministry</a:t>
            </a:r>
            <a:r>
              <a:rPr lang="es-GT" sz="1800" b="1" i="1" u="none" strike="noStrike" kern="1200" cap="none" spc="0" baseline="0" dirty="0">
                <a:solidFill>
                  <a:srgbClr val="FFFFFF"/>
                </a:solidFill>
                <a:uFillTx/>
                <a:latin typeface="Calibri"/>
                <a:ea typeface="Calibri"/>
                <a:cs typeface="Calibri"/>
              </a:rPr>
              <a:t> </a:t>
            </a:r>
            <a:r>
              <a:rPr lang="es-GT" sz="1800" b="1" i="1" u="none" strike="noStrike" kern="1200" cap="none" spc="0" baseline="0" dirty="0" err="1">
                <a:solidFill>
                  <a:srgbClr val="FFFFFF"/>
                </a:solidFill>
                <a:uFillTx/>
                <a:latin typeface="Calibri"/>
                <a:ea typeface="Calibri"/>
                <a:cs typeface="Calibri"/>
              </a:rPr>
              <a:t>of</a:t>
            </a:r>
            <a:r>
              <a:rPr lang="es-GT" sz="1800" b="1" i="1" u="none" strike="noStrike" kern="1200" cap="none" spc="0" baseline="0" dirty="0">
                <a:solidFill>
                  <a:srgbClr val="FFFFFF"/>
                </a:solidFill>
                <a:uFillTx/>
                <a:latin typeface="Calibri"/>
                <a:ea typeface="Calibri"/>
                <a:cs typeface="Calibri"/>
              </a:rPr>
              <a:t> </a:t>
            </a:r>
            <a:r>
              <a:rPr lang="es-GT" sz="1800" b="1" i="1" u="none" strike="noStrike" kern="1200" cap="none" spc="0" baseline="0" dirty="0" err="1">
                <a:solidFill>
                  <a:srgbClr val="FFFFFF"/>
                </a:solidFill>
                <a:uFillTx/>
                <a:latin typeface="Calibri"/>
                <a:ea typeface="Calibri"/>
                <a:cs typeface="Calibri"/>
              </a:rPr>
              <a:t>Finance</a:t>
            </a:r>
            <a:r>
              <a:rPr lang="es-GT" sz="1800" b="1" i="1" u="none" strike="noStrike" kern="1200" cap="none" spc="0" baseline="0" dirty="0">
                <a:solidFill>
                  <a:srgbClr val="FFFFFF"/>
                </a:solidFill>
                <a:uFillTx/>
                <a:latin typeface="Calibri"/>
                <a:ea typeface="Calibri"/>
                <a:cs typeface="Calibri"/>
              </a:rPr>
              <a:t> (</a:t>
            </a:r>
            <a:r>
              <a:rPr lang="es-GT" sz="1800" b="1" i="1" u="none" strike="noStrike" kern="1200" cap="none" spc="0" baseline="0" dirty="0" err="1">
                <a:solidFill>
                  <a:srgbClr val="FFFFFF"/>
                </a:solidFill>
                <a:uFillTx/>
                <a:latin typeface="Calibri"/>
                <a:ea typeface="Calibri"/>
                <a:cs typeface="Calibri"/>
              </a:rPr>
              <a:t>Debt</a:t>
            </a:r>
            <a:r>
              <a:rPr lang="es-GT" sz="1800" b="1" i="1" u="none" strike="noStrike" kern="1200" cap="none" spc="0" baseline="0" dirty="0">
                <a:solidFill>
                  <a:srgbClr val="FFFFFF"/>
                </a:solidFill>
                <a:uFillTx/>
                <a:latin typeface="Calibri"/>
                <a:ea typeface="Calibri"/>
                <a:cs typeface="Calibri"/>
              </a:rPr>
              <a:t> </a:t>
            </a:r>
            <a:r>
              <a:rPr lang="es-GT" sz="1800" b="1" i="1" u="none" strike="noStrike" kern="1200" cap="none" spc="0" baseline="0" dirty="0" err="1">
                <a:solidFill>
                  <a:srgbClr val="FFFFFF"/>
                </a:solidFill>
                <a:uFillTx/>
                <a:latin typeface="Calibri"/>
                <a:ea typeface="Calibri"/>
                <a:cs typeface="Calibri"/>
              </a:rPr>
              <a:t>Strategy</a:t>
            </a:r>
            <a:r>
              <a:rPr lang="es-GT" sz="1800" b="1" i="1" u="none" strike="noStrike" kern="1200" cap="none" spc="0" baseline="0" dirty="0">
                <a:solidFill>
                  <a:srgbClr val="FFFFFF"/>
                </a:solidFill>
                <a:uFillTx/>
                <a:latin typeface="Calibri"/>
                <a:ea typeface="Calibri"/>
                <a:cs typeface="Calibri"/>
              </a:rPr>
              <a:t>)</a:t>
            </a:r>
            <a:endParaRPr lang="en-US" sz="1800" b="0" i="0" u="none" strike="noStrike" kern="1200" cap="none" spc="0" baseline="0" dirty="0">
              <a:solidFill>
                <a:srgbClr val="FFFFFF"/>
              </a:solidFill>
              <a:uFillTx/>
              <a:latin typeface="Calibri"/>
            </a:endParaRPr>
          </a:p>
        </p:txBody>
      </p:sp>
      <p:sp>
        <p:nvSpPr>
          <p:cNvPr id="8" name="Rectángulo 6">
            <a:extLst>
              <a:ext uri="{FF2B5EF4-FFF2-40B4-BE49-F238E27FC236}">
                <a16:creationId xmlns:a16="http://schemas.microsoft.com/office/drawing/2014/main" id="{FE8CF020-3BA1-4DB6-8B99-5E989FC31EC3}"/>
              </a:ext>
            </a:extLst>
          </p:cNvPr>
          <p:cNvSpPr/>
          <p:nvPr/>
        </p:nvSpPr>
        <p:spPr>
          <a:xfrm>
            <a:off x="6287908" y="1778818"/>
            <a:ext cx="5516812" cy="880530"/>
          </a:xfrm>
          <a:prstGeom prst="rect">
            <a:avLst/>
          </a:prstGeom>
          <a:solidFill>
            <a:srgbClr val="8FAADC"/>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GT" sz="1800" b="1" i="1" u="none" strike="noStrike" kern="1200" cap="none" spc="0" baseline="0">
                <a:solidFill>
                  <a:srgbClr val="FFFFFF"/>
                </a:solidFill>
                <a:uFillTx/>
                <a:latin typeface="Calibri"/>
              </a:rPr>
              <a:t>Public debt - Arrangement with the International Monetary Fund. Impact on solvency and sustainability. Specialized audit of public debt 2018 – 2019</a:t>
            </a:r>
            <a:endParaRPr lang="es-AR" sz="1800" b="1" i="1" u="none" strike="noStrike" kern="1200" cap="none" spc="0" baseline="0">
              <a:solidFill>
                <a:srgbClr val="FFFFFF"/>
              </a:solidFill>
              <a:uFillTx/>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1694F-CA9B-4089-809D-2FECABB901B8}"/>
              </a:ext>
            </a:extLst>
          </p:cNvPr>
          <p:cNvSpPr txBox="1">
            <a:spLocks noGrp="1"/>
          </p:cNvSpPr>
          <p:nvPr>
            <p:ph type="title"/>
          </p:nvPr>
        </p:nvSpPr>
        <p:spPr>
          <a:xfrm>
            <a:off x="282220" y="816540"/>
            <a:ext cx="11638848" cy="781656"/>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endParaRPr lang="en-US" sz="28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618A1969-29CE-4038-BAA0-131D599A0560}"/>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C80624BB-F7C0-4A12-B5CE-F47AA65F68D4}"/>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B561586C-0DC3-4806-97FC-D94CD4E3C7DF}"/>
              </a:ext>
            </a:extLst>
          </p:cNvPr>
          <p:cNvSpPr txBox="1"/>
          <p:nvPr/>
        </p:nvSpPr>
        <p:spPr>
          <a:xfrm>
            <a:off x="1117597" y="2729090"/>
            <a:ext cx="9738213" cy="33239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Sources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Audit </a:t>
            </a:r>
            <a:r>
              <a:rPr lang="es-ES" sz="2400" b="0" i="0" u="none" strike="noStrike" kern="1200" cap="none" spc="0" baseline="0" dirty="0" err="1">
                <a:solidFill>
                  <a:srgbClr val="000000"/>
                </a:solidFill>
                <a:uFillTx/>
                <a:latin typeface="Calibri"/>
                <a:ea typeface="Calibri"/>
                <a:cs typeface="Calibri"/>
              </a:rPr>
              <a:t>Criteria</a:t>
            </a:r>
            <a:r>
              <a:rPr lang="es-ES" sz="24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ea typeface="Calibri"/>
                <a:cs typeface="Calibri"/>
              </a:rPr>
              <a:t>ISSAI 5411, 5422</a:t>
            </a:r>
            <a:endParaRPr lang="es-ES" sz="1800" b="0" i="0" u="none" strike="noStrike" kern="1200" cap="none" spc="0" baseline="0" dirty="0">
              <a:solidFill>
                <a:srgbClr val="000000"/>
              </a:solidFill>
              <a:uFillTx/>
              <a:latin typeface="Calibri"/>
              <a:ea typeface="Calibri"/>
              <a:cs typeface="Calibri"/>
            </a:endParaRP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Guidelines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for</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Auditing</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Public</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 Management 2012</a:t>
            </a:r>
            <a:endParaRPr lang="es-ES" sz="1800" b="0" i="0" u="none" strike="noStrike" kern="1200" cap="none" spc="0" baseline="0" dirty="0">
              <a:solidFill>
                <a:srgbClr val="000000"/>
              </a:solidFill>
              <a:uFillTx/>
              <a:latin typeface="Calibri"/>
              <a:ea typeface="Calibri"/>
              <a:cs typeface="Calibri"/>
            </a:endParaRP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 Management Performance </a:t>
            </a:r>
            <a:r>
              <a:rPr lang="es-ES" sz="2400" b="0" i="0" u="none" strike="noStrike" kern="1200" cap="none" spc="0" baseline="0" dirty="0" err="1">
                <a:solidFill>
                  <a:srgbClr val="000000"/>
                </a:solidFill>
                <a:uFillTx/>
                <a:latin typeface="Calibri"/>
                <a:ea typeface="Calibri"/>
                <a:cs typeface="Calibri"/>
              </a:rPr>
              <a:t>Assessment</a:t>
            </a:r>
            <a:r>
              <a:rPr lang="es-ES" sz="2400" b="0" i="0" u="none" strike="noStrike" kern="1200" cap="none" spc="0" baseline="0" dirty="0">
                <a:solidFill>
                  <a:srgbClr val="000000"/>
                </a:solidFill>
                <a:uFillTx/>
                <a:latin typeface="Calibri"/>
                <a:ea typeface="Calibri"/>
                <a:cs typeface="Calibri"/>
              </a:rPr>
              <a:t> Tool – </a:t>
            </a:r>
            <a:r>
              <a:rPr lang="es-ES" sz="2400" b="0" i="0" u="none" strike="noStrike" kern="1200" cap="none" spc="0" baseline="0" dirty="0" err="1">
                <a:solidFill>
                  <a:srgbClr val="000000"/>
                </a:solidFill>
                <a:uFillTx/>
                <a:latin typeface="Calibri"/>
                <a:ea typeface="Calibri"/>
                <a:cs typeface="Calibri"/>
              </a:rPr>
              <a:t>World</a:t>
            </a:r>
            <a:r>
              <a:rPr lang="es-ES" sz="2400" b="0" i="0" u="none" strike="noStrike" kern="1200" cap="none" spc="0" baseline="0" dirty="0">
                <a:solidFill>
                  <a:srgbClr val="000000"/>
                </a:solidFill>
                <a:uFillTx/>
                <a:latin typeface="Calibri"/>
                <a:ea typeface="Calibri"/>
                <a:cs typeface="Calibri"/>
              </a:rPr>
              <a:t> Bank (</a:t>
            </a:r>
            <a:r>
              <a:rPr lang="es-ES" sz="2400" b="0" i="0" u="none" strike="noStrike" kern="1200" cap="none" spc="0" baseline="0" dirty="0" err="1">
                <a:solidFill>
                  <a:srgbClr val="000000"/>
                </a:solidFill>
                <a:uFillTx/>
                <a:latin typeface="Calibri"/>
                <a:ea typeface="Calibri"/>
                <a:cs typeface="Calibri"/>
              </a:rPr>
              <a:t>DeMPA</a:t>
            </a:r>
            <a:r>
              <a:rPr lang="es-ES" sz="24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Principles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Promoting</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Responsibility</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Sovereign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Borrowing</a:t>
            </a:r>
            <a:r>
              <a:rPr lang="es-ES" sz="2400" b="0" i="0" u="none" strike="noStrike" kern="1200" cap="none" spc="0" baseline="0" dirty="0">
                <a:solidFill>
                  <a:srgbClr val="000000"/>
                </a:solidFill>
                <a:uFillTx/>
                <a:latin typeface="Calibri"/>
                <a:ea typeface="Calibri"/>
                <a:cs typeface="Calibri"/>
              </a:rPr>
              <a:t> and </a:t>
            </a:r>
            <a:r>
              <a:rPr lang="es-ES" sz="2400" b="0" i="0" u="none" strike="noStrike" kern="1200" cap="none" spc="0" baseline="0" dirty="0" err="1">
                <a:solidFill>
                  <a:srgbClr val="000000"/>
                </a:solidFill>
                <a:uFillTx/>
                <a:latin typeface="Calibri"/>
                <a:ea typeface="Calibri"/>
                <a:cs typeface="Calibri"/>
              </a:rPr>
              <a:t>Lending</a:t>
            </a:r>
            <a:r>
              <a:rPr lang="es-ES" sz="2400" b="0" i="0" u="none" strike="noStrike" kern="1200" cap="none" spc="0" baseline="0" dirty="0">
                <a:solidFill>
                  <a:srgbClr val="000000"/>
                </a:solidFill>
                <a:uFillTx/>
                <a:latin typeface="Calibri"/>
                <a:ea typeface="Calibri"/>
                <a:cs typeface="Calibri"/>
              </a:rPr>
              <a:t> (UNCTAD 2012)</a:t>
            </a:r>
            <a:endParaRPr lang="es-ES" sz="1800" b="0" i="0" u="none" strike="noStrike" kern="1200" cap="none" spc="0" baseline="0" dirty="0">
              <a:solidFill>
                <a:srgbClr val="000000"/>
              </a:solidFill>
              <a:uFillTx/>
              <a:latin typeface="Calibri"/>
              <a:ea typeface="Calibri"/>
              <a:cs typeface="Calibri"/>
            </a:endParaRP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Revised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Guidelines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for</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Public</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 Management (</a:t>
            </a:r>
            <a:r>
              <a:rPr lang="es-ES" sz="2400" b="0" i="0" u="none" strike="noStrike" kern="1200" cap="none" spc="0" baseline="0" dirty="0" err="1">
                <a:solidFill>
                  <a:srgbClr val="000000"/>
                </a:solidFill>
                <a:uFillTx/>
                <a:latin typeface="Calibri"/>
                <a:ea typeface="Calibri"/>
                <a:cs typeface="Calibri"/>
              </a:rPr>
              <a:t>World</a:t>
            </a:r>
            <a:r>
              <a:rPr lang="es-ES" sz="2400" b="0" i="0" u="none" strike="noStrike" kern="1200" cap="none" spc="0" baseline="0" dirty="0">
                <a:solidFill>
                  <a:srgbClr val="000000"/>
                </a:solidFill>
                <a:uFillTx/>
                <a:latin typeface="Calibri"/>
                <a:ea typeface="Calibri"/>
                <a:cs typeface="Calibri"/>
              </a:rPr>
              <a:t> Bank and IMF)</a:t>
            </a:r>
            <a:endParaRPr lang="es-ES"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800" b="0" i="0" u="none" strike="noStrike" kern="1200" cap="none" spc="0" baseline="0" dirty="0">
              <a:solidFill>
                <a:srgbClr val="000000"/>
              </a:solidFill>
              <a:uFillTx/>
              <a:latin typeface="Calibri"/>
            </a:endParaRPr>
          </a:p>
        </p:txBody>
      </p:sp>
      <p:sp>
        <p:nvSpPr>
          <p:cNvPr id="6" name="Rectángulo 6">
            <a:extLst>
              <a:ext uri="{FF2B5EF4-FFF2-40B4-BE49-F238E27FC236}">
                <a16:creationId xmlns:a16="http://schemas.microsoft.com/office/drawing/2014/main" id="{0AB2352B-4767-4405-8D73-EA743FD37980}"/>
              </a:ext>
            </a:extLst>
          </p:cNvPr>
          <p:cNvSpPr/>
          <p:nvPr/>
        </p:nvSpPr>
        <p:spPr>
          <a:xfrm>
            <a:off x="1336185" y="1625839"/>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GT" sz="2400" b="0" i="1" u="none" strike="noStrike" kern="1200" cap="none" spc="0" baseline="0">
                <a:solidFill>
                  <a:srgbClr val="000000"/>
                </a:solidFill>
                <a:effectLst>
                  <a:outerShdw dist="19048" dir="2700000">
                    <a:srgbClr val="000000"/>
                  </a:outerShdw>
                </a:effectLst>
                <a:uFillTx/>
                <a:latin typeface="Calibri"/>
                <a:ea typeface="Calibri"/>
                <a:cs typeface="Calibri"/>
              </a:rPr>
              <a:t>Analysis of Program Performance 22 – Secretariat of Finance (Debt Strategy)</a:t>
            </a:r>
            <a:endParaRPr lang="en-US" sz="1800" b="0" i="0" u="none" strike="noStrike" kern="1200" cap="none" spc="0" baseline="0">
              <a:solidFill>
                <a:srgbClr val="000000"/>
              </a:solidFill>
              <a:uFillTx/>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0B297-9D03-4050-8C02-E5E5DE5D9384}"/>
              </a:ext>
            </a:extLst>
          </p:cNvPr>
          <p:cNvSpPr txBox="1">
            <a:spLocks noGrp="1"/>
          </p:cNvSpPr>
          <p:nvPr>
            <p:ph type="title"/>
          </p:nvPr>
        </p:nvSpPr>
        <p:spPr>
          <a:xfrm>
            <a:off x="406395" y="781510"/>
            <a:ext cx="11398325" cy="781656"/>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endParaRPr lang="en-US" sz="28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784A5F98-9863-4B50-8558-CF290FAE412C}"/>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53698A2B-21CF-4F56-AEEA-5A7567ACBD7D}"/>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Rectángulo 4">
            <a:extLst>
              <a:ext uri="{FF2B5EF4-FFF2-40B4-BE49-F238E27FC236}">
                <a16:creationId xmlns:a16="http://schemas.microsoft.com/office/drawing/2014/main" id="{22DEBBC6-A949-447D-AF55-549B30C3A68A}"/>
              </a:ext>
            </a:extLst>
          </p:cNvPr>
          <p:cNvSpPr/>
          <p:nvPr/>
        </p:nvSpPr>
        <p:spPr>
          <a:xfrm>
            <a:off x="1336185" y="1555568"/>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GT" sz="2400" b="0" i="1" u="none" strike="noStrike" kern="1200" cap="none" spc="0" baseline="0">
                <a:solidFill>
                  <a:srgbClr val="000000"/>
                </a:solidFill>
                <a:effectLst>
                  <a:outerShdw dist="19048" dir="2700000">
                    <a:srgbClr val="000000"/>
                  </a:outerShdw>
                </a:effectLst>
                <a:uFillTx/>
                <a:latin typeface="Calibri"/>
                <a:ea typeface="Calibri"/>
                <a:cs typeface="Calibri"/>
              </a:rPr>
              <a:t>Analysis of the Performance of Program 22 – Ministry of Finance (Debt Strategy)</a:t>
            </a:r>
            <a:endParaRPr lang="en-US" sz="1800" b="0" i="0" u="none" strike="noStrike" kern="1200" cap="none" spc="0" baseline="0">
              <a:solidFill>
                <a:srgbClr val="FFFFFF"/>
              </a:solidFill>
              <a:uFillTx/>
              <a:latin typeface="Calibri"/>
            </a:endParaRPr>
          </a:p>
        </p:txBody>
      </p:sp>
      <p:sp>
        <p:nvSpPr>
          <p:cNvPr id="6" name="CuadroTexto 11">
            <a:extLst>
              <a:ext uri="{FF2B5EF4-FFF2-40B4-BE49-F238E27FC236}">
                <a16:creationId xmlns:a16="http://schemas.microsoft.com/office/drawing/2014/main" id="{C5229268-3FC5-470C-B4F3-A9128B9A6488}"/>
              </a:ext>
            </a:extLst>
          </p:cNvPr>
          <p:cNvSpPr txBox="1"/>
          <p:nvPr/>
        </p:nvSpPr>
        <p:spPr>
          <a:xfrm>
            <a:off x="318961" y="2416009"/>
            <a:ext cx="11571110" cy="40164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dirty="0" err="1">
                <a:solidFill>
                  <a:srgbClr val="000000"/>
                </a:solidFill>
                <a:uFillTx/>
                <a:latin typeface="Calibri"/>
                <a:ea typeface="Calibri"/>
                <a:cs typeface="Calibri"/>
              </a:rPr>
              <a:t>Main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Findings</a:t>
            </a:r>
            <a:r>
              <a:rPr lang="es-ES" sz="2000" b="0" i="0" u="none" strike="noStrike" kern="1200" cap="none" spc="0" baseline="0" dirty="0">
                <a:solidFill>
                  <a:srgbClr val="000000"/>
                </a:solidFill>
                <a:uFillTx/>
                <a:latin typeface="Calibri"/>
                <a:ea typeface="Calibri"/>
                <a:cs typeface="Calibri"/>
              </a:rPr>
              <a:t>:</a:t>
            </a:r>
            <a:endParaRPr lang="en-US" sz="20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Lack</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guidelines</a:t>
            </a:r>
            <a:r>
              <a:rPr lang="es-ES" sz="2000" b="0" i="0" u="none" strike="noStrike" kern="1200" cap="none" spc="0" baseline="0" dirty="0">
                <a:solidFill>
                  <a:srgbClr val="000000"/>
                </a:solidFill>
                <a:uFillTx/>
                <a:latin typeface="Calibri"/>
                <a:ea typeface="Calibri"/>
                <a:cs typeface="Calibri"/>
              </a:rPr>
              <a:t> and a </a:t>
            </a:r>
            <a:r>
              <a:rPr lang="es-ES" sz="2000" b="0" i="0" u="none" strike="noStrike" kern="1200" cap="none" spc="0" baseline="0" dirty="0" err="1">
                <a:solidFill>
                  <a:srgbClr val="000000"/>
                </a:solidFill>
                <a:uFillTx/>
                <a:latin typeface="Calibri"/>
                <a:ea typeface="Calibri"/>
                <a:cs typeface="Calibri"/>
              </a:rPr>
              <a:t>debt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management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strategy</a:t>
            </a:r>
            <a:r>
              <a:rPr lang="es-ES" sz="2000" b="0" i="0" u="none" strike="noStrike" kern="1200" cap="none" spc="0" baseline="0" dirty="0">
                <a:solidFill>
                  <a:srgbClr val="000000"/>
                </a:solidFill>
                <a:uFillTx/>
                <a:latin typeface="Calibri"/>
                <a:ea typeface="Calibri"/>
                <a:cs typeface="Calibri"/>
              </a:rPr>
              <a:t> in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terms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proposed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best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practices</a:t>
            </a:r>
            <a:r>
              <a:rPr lang="es-ES" sz="2000" b="0" i="0" u="none" strike="noStrike" kern="1200" cap="none" spc="0" baseline="0" dirty="0">
                <a:solidFill>
                  <a:srgbClr val="000000"/>
                </a:solidFill>
                <a:uFillTx/>
                <a:latin typeface="Calibri"/>
                <a:ea typeface="Calibri"/>
                <a:cs typeface="Calibri"/>
              </a:rPr>
              <a:t>.</a:t>
            </a:r>
            <a:endParaRPr lang="es-AR" sz="20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function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formulating</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strategy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not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expressly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defined</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delineated</a:t>
            </a:r>
            <a:r>
              <a:rPr lang="es-ES" sz="2000" b="0" i="0" u="none" strike="noStrike" kern="1200" cap="none" spc="0" baseline="0" dirty="0">
                <a:solidFill>
                  <a:srgbClr val="000000"/>
                </a:solidFill>
                <a:uFillTx/>
                <a:latin typeface="Calibri"/>
                <a:ea typeface="Calibri"/>
                <a:cs typeface="Calibri"/>
              </a:rPr>
              <a:t> in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current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regulations</a:t>
            </a:r>
            <a:r>
              <a:rPr lang="es-ES" sz="20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audited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entity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equates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debt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management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strategy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with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budget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meaning</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that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estimation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debt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needs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related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to</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budget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formulation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process</a:t>
            </a:r>
            <a:r>
              <a:rPr lang="es-ES" sz="20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audited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entity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does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not</a:t>
            </a:r>
            <a:r>
              <a:rPr lang="es-ES" sz="2000" b="0" i="0" u="none" strike="noStrike" kern="1200" cap="none" spc="0" baseline="0" dirty="0">
                <a:solidFill>
                  <a:srgbClr val="000000"/>
                </a:solidFill>
                <a:uFillTx/>
                <a:latin typeface="Calibri"/>
                <a:ea typeface="Calibri"/>
                <a:cs typeface="Calibri"/>
              </a:rPr>
              <a:t> define </a:t>
            </a:r>
            <a:r>
              <a:rPr lang="es-ES" sz="2000" b="0" i="0" u="none" strike="noStrike" kern="1200" cap="none" spc="0" baseline="0" dirty="0" err="1">
                <a:solidFill>
                  <a:srgbClr val="000000"/>
                </a:solidFill>
                <a:uFillTx/>
                <a:latin typeface="Calibri"/>
                <a:ea typeface="Calibri"/>
                <a:cs typeface="Calibri"/>
              </a:rPr>
              <a:t>medium-term</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debt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management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objectives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according</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to</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sound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practices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nor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does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it</a:t>
            </a:r>
            <a:r>
              <a:rPr lang="es-ES" sz="2000" b="0" i="0" u="none" strike="noStrike" kern="1200" cap="none" spc="0" baseline="0" dirty="0">
                <a:solidFill>
                  <a:srgbClr val="000000"/>
                </a:solidFill>
                <a:uFillTx/>
                <a:latin typeface="Calibri"/>
                <a:ea typeface="Calibri"/>
                <a:cs typeface="Calibri"/>
              </a:rPr>
              <a:t> set targets, </a:t>
            </a:r>
            <a:r>
              <a:rPr lang="es-ES" sz="2000" b="0" i="0" u="none" strike="noStrike" kern="1200" cap="none" spc="0" baseline="0" dirty="0" err="1">
                <a:solidFill>
                  <a:srgbClr val="000000"/>
                </a:solidFill>
                <a:uFillTx/>
                <a:latin typeface="Calibri"/>
                <a:ea typeface="Calibri"/>
                <a:cs typeface="Calibri"/>
              </a:rPr>
              <a:t>assign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responsibilities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their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creation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establish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measurement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parameters</a:t>
            </a:r>
            <a:r>
              <a:rPr lang="es-ES" sz="20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audited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entity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analyzes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risks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existing</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public</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debt</a:t>
            </a:r>
            <a:r>
              <a:rPr lang="es-ES" sz="2000" b="0" i="0" u="none" strike="noStrike" kern="1200" cap="none" spc="0" baseline="0" dirty="0">
                <a:solidFill>
                  <a:srgbClr val="000000"/>
                </a:solidFill>
                <a:uFillTx/>
                <a:latin typeface="Calibri"/>
                <a:ea typeface="Calibri"/>
                <a:cs typeface="Calibri"/>
              </a:rPr>
              <a:t> portfolio </a:t>
            </a:r>
            <a:r>
              <a:rPr lang="es-ES" sz="2000" b="0" i="0" u="none" strike="noStrike" kern="1200" cap="none" spc="0" baseline="0" dirty="0" err="1">
                <a:solidFill>
                  <a:srgbClr val="000000"/>
                </a:solidFill>
                <a:uFillTx/>
                <a:latin typeface="Calibri"/>
                <a:ea typeface="Calibri"/>
                <a:cs typeface="Calibri"/>
              </a:rPr>
              <a:t>structure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although</a:t>
            </a:r>
            <a:r>
              <a:rPr lang="es-ES" sz="2000" b="0" i="0" u="none" strike="noStrike" kern="1200" cap="none" spc="0" baseline="0" dirty="0">
                <a:solidFill>
                  <a:srgbClr val="000000"/>
                </a:solidFill>
                <a:uFillTx/>
                <a:latin typeface="Calibri"/>
                <a:ea typeface="Calibri"/>
                <a:cs typeface="Calibri"/>
              </a:rPr>
              <a:t> in a non-</a:t>
            </a:r>
            <a:r>
              <a:rPr lang="es-ES" sz="2000" b="0" i="0" u="none" strike="noStrike" kern="1200" cap="none" spc="0" baseline="0" dirty="0" err="1">
                <a:solidFill>
                  <a:srgbClr val="000000"/>
                </a:solidFill>
                <a:uFillTx/>
                <a:latin typeface="Calibri"/>
                <a:ea typeface="Calibri"/>
                <a:cs typeface="Calibri"/>
              </a:rPr>
              <a:t>systematic</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way</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does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not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include</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risk</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mitigation</a:t>
            </a:r>
            <a:r>
              <a:rPr lang="es-ES" sz="2000" b="0" i="0" u="none" strike="noStrike" kern="1200" cap="none" spc="0" baseline="0" dirty="0">
                <a:solidFill>
                  <a:srgbClr val="000000"/>
                </a:solidFill>
                <a:uFillTx/>
                <a:latin typeface="Calibri"/>
                <a:ea typeface="Calibri"/>
                <a:cs typeface="Calibri"/>
              </a:rPr>
              <a:t> plan </a:t>
            </a:r>
            <a:r>
              <a:rPr lang="es-ES" sz="2000" b="0" i="0" u="none" strike="noStrike" kern="1200" cap="none" spc="0" baseline="0" dirty="0" err="1">
                <a:solidFill>
                  <a:srgbClr val="000000"/>
                </a:solidFill>
                <a:uFillTx/>
                <a:latin typeface="Calibri"/>
                <a:ea typeface="Calibri"/>
                <a:cs typeface="Calibri"/>
              </a:rPr>
              <a:t>for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audited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period</a:t>
            </a:r>
            <a:r>
              <a:rPr lang="es-ES" sz="20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audited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entity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does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not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identify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contingent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liabilities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within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framework</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strategy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ones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identifies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follow</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current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regulations</a:t>
            </a:r>
            <a:r>
              <a:rPr lang="es-ES" sz="2000" b="0" i="0" u="none" strike="noStrike" kern="1200" cap="none" spc="0" baseline="0" dirty="0">
                <a:solidFill>
                  <a:srgbClr val="000000"/>
                </a:solidFill>
                <a:uFillTx/>
                <a:latin typeface="Calibri"/>
                <a:ea typeface="Calibri"/>
                <a:cs typeface="Calibri"/>
              </a:rPr>
              <a:t> and are </a:t>
            </a:r>
            <a:r>
              <a:rPr lang="es-ES" sz="2000" b="0" i="0" u="none" strike="noStrike" kern="1200" cap="none" spc="0" baseline="0" dirty="0" err="1">
                <a:solidFill>
                  <a:srgbClr val="000000"/>
                </a:solidFill>
                <a:uFillTx/>
                <a:latin typeface="Calibri"/>
                <a:ea typeface="Calibri"/>
                <a:cs typeface="Calibri"/>
              </a:rPr>
              <a:t>not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addressed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with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breadth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required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best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practices</a:t>
            </a:r>
            <a:r>
              <a:rPr lang="es-ES" sz="20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s-ES" sz="20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500" b="0" i="0" u="none" strike="noStrike" kern="1200" cap="none" spc="0" baseline="0" dirty="0">
              <a:solidFill>
                <a:srgbClr val="000000"/>
              </a:solidFill>
              <a:uFillTx/>
              <a:latin typeface="Calibri"/>
              <a:ea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27563-3032-4D65-8F94-E9A28520AB16}"/>
              </a:ext>
            </a:extLst>
          </p:cNvPr>
          <p:cNvSpPr txBox="1">
            <a:spLocks noGrp="1"/>
          </p:cNvSpPr>
          <p:nvPr>
            <p:ph type="title"/>
          </p:nvPr>
        </p:nvSpPr>
        <p:spPr>
          <a:xfrm>
            <a:off x="144045" y="781510"/>
            <a:ext cx="11833469" cy="781656"/>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endParaRPr lang="en-US" sz="28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54D85CBB-3998-4EC0-8D3B-2BEFCC03734F}"/>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7452987D-7DE6-4C18-9450-CE7DF61E07C5}"/>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0C74F8B1-FE41-4444-9697-615705C4180E}"/>
              </a:ext>
            </a:extLst>
          </p:cNvPr>
          <p:cNvSpPr txBox="1"/>
          <p:nvPr/>
        </p:nvSpPr>
        <p:spPr>
          <a:xfrm>
            <a:off x="406395" y="2495479"/>
            <a:ext cx="11571110"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dirty="0" err="1">
                <a:solidFill>
                  <a:srgbClr val="000000"/>
                </a:solidFill>
                <a:uFillTx/>
                <a:latin typeface="Calibri"/>
                <a:ea typeface="Calibri"/>
                <a:cs typeface="Calibri"/>
              </a:rPr>
              <a:t>Recommendations</a:t>
            </a:r>
            <a:r>
              <a:rPr lang="es-ES" sz="2000" b="0" i="0" u="none" strike="noStrike" kern="1200" cap="none" spc="0" baseline="0" dirty="0">
                <a:solidFill>
                  <a:srgbClr val="000000"/>
                </a:solidFill>
                <a:uFillTx/>
                <a:latin typeface="Calibri"/>
                <a:ea typeface="Calibri"/>
                <a:cs typeface="Calibri"/>
              </a:rPr>
              <a:t>:</a:t>
            </a:r>
            <a:endParaRPr lang="en-US" sz="2000" b="0" i="0" u="none" strike="noStrike" kern="1200" cap="none" spc="0" baseline="0" dirty="0">
              <a:solidFill>
                <a:srgbClr val="000000"/>
              </a:solidFill>
              <a:uFillTx/>
              <a:latin typeface="Calibri"/>
              <a:ea typeface="Calibri"/>
              <a:cs typeface="Calibri"/>
            </a:endParaRP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err="1">
                <a:solidFill>
                  <a:srgbClr val="000000"/>
                </a:solidFill>
                <a:uFillTx/>
                <a:latin typeface="Calibri"/>
                <a:ea typeface="Calibri"/>
                <a:cs typeface="Calibri"/>
              </a:rPr>
              <a:t>Although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formulation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debt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management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strategy</a:t>
            </a:r>
            <a:r>
              <a:rPr lang="es-ES" sz="2000" b="0" i="0" u="none" strike="noStrike" kern="1200" cap="none" spc="0" baseline="0" dirty="0">
                <a:solidFill>
                  <a:srgbClr val="000000"/>
                </a:solidFill>
                <a:uFillTx/>
                <a:latin typeface="Calibri"/>
                <a:ea typeface="Calibri"/>
                <a:cs typeface="Calibri"/>
              </a:rPr>
              <a:t> in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terms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defined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best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practices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not</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specific</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function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Ministry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Finance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recommended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to</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create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such</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document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document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it</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publish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it</a:t>
            </a:r>
            <a:r>
              <a:rPr lang="es-ES" sz="2000" b="0" i="0" u="none" strike="noStrike" kern="1200" cap="none" spc="0" baseline="0" dirty="0">
                <a:solidFill>
                  <a:srgbClr val="000000"/>
                </a:solidFill>
                <a:uFillTx/>
                <a:latin typeface="Calibri"/>
                <a:ea typeface="Calibri"/>
                <a:cs typeface="Calibri"/>
              </a:rPr>
              <a:t>.</a:t>
            </a: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alibri"/>
                <a:ea typeface="Calibri"/>
                <a:cs typeface="Calibri"/>
              </a:rPr>
              <a:t>As </a:t>
            </a:r>
            <a:r>
              <a:rPr lang="es-ES" sz="2000" b="0" i="0" u="none" strike="noStrike" kern="1200" cap="none" spc="0" baseline="0" dirty="0" err="1">
                <a:solidFill>
                  <a:srgbClr val="000000"/>
                </a:solidFill>
                <a:uFillTx/>
                <a:latin typeface="Calibri"/>
                <a:ea typeface="Calibri"/>
                <a:cs typeface="Calibri"/>
              </a:rPr>
              <a:t>an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interim</a:t>
            </a:r>
            <a:r>
              <a:rPr lang="es-ES" sz="2000" b="0" i="0" u="none" strike="noStrike" kern="1200" cap="none" spc="0" baseline="0" dirty="0">
                <a:solidFill>
                  <a:srgbClr val="000000"/>
                </a:solidFill>
                <a:uFillTx/>
                <a:latin typeface="Calibri"/>
                <a:ea typeface="Calibri"/>
                <a:cs typeface="Calibri"/>
              </a:rPr>
              <a:t> step, </a:t>
            </a:r>
            <a:r>
              <a:rPr lang="es-ES" sz="2000" b="0" i="0" u="none" strike="noStrike" kern="1200" cap="none" spc="0" baseline="0" dirty="0" err="1">
                <a:solidFill>
                  <a:srgbClr val="000000"/>
                </a:solidFill>
                <a:uFillTx/>
                <a:latin typeface="Calibri"/>
                <a:ea typeface="Calibri"/>
                <a:cs typeface="Calibri"/>
              </a:rPr>
              <a:t>it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recommended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to</a:t>
            </a:r>
            <a:r>
              <a:rPr lang="es-ES" sz="2000" b="0" i="0" u="none" strike="noStrike" kern="1200" cap="none" spc="0" baseline="0" dirty="0">
                <a:solidFill>
                  <a:srgbClr val="000000"/>
                </a:solidFill>
                <a:uFillTx/>
                <a:latin typeface="Calibri"/>
                <a:ea typeface="Calibri"/>
                <a:cs typeface="Calibri"/>
              </a:rPr>
              <a:t> at </a:t>
            </a:r>
            <a:r>
              <a:rPr lang="es-ES" sz="2000" b="0" i="0" u="none" strike="noStrike" kern="1200" cap="none" spc="0" baseline="0" dirty="0" err="1">
                <a:solidFill>
                  <a:srgbClr val="000000"/>
                </a:solidFill>
                <a:uFillTx/>
                <a:latin typeface="Calibri"/>
                <a:ea typeface="Calibri"/>
                <a:cs typeface="Calibri"/>
              </a:rPr>
              <a:t>least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formulate</a:t>
            </a:r>
            <a:r>
              <a:rPr lang="es-ES" sz="2000" b="0" i="0" u="none" strike="noStrike" kern="1200" cap="none" spc="0" baseline="0" dirty="0">
                <a:solidFill>
                  <a:srgbClr val="000000"/>
                </a:solidFill>
                <a:uFillTx/>
                <a:latin typeface="Calibri"/>
                <a:ea typeface="Calibri"/>
                <a:cs typeface="Calibri"/>
              </a:rPr>
              <a:t> general </a:t>
            </a:r>
            <a:r>
              <a:rPr lang="es-ES" sz="2000" b="0" i="0" u="none" strike="noStrike" kern="1200" cap="none" spc="0" baseline="0" dirty="0" err="1">
                <a:solidFill>
                  <a:srgbClr val="000000"/>
                </a:solidFill>
                <a:uFillTx/>
                <a:latin typeface="Calibri"/>
                <a:ea typeface="Calibri"/>
                <a:cs typeface="Calibri"/>
              </a:rPr>
              <a:t>guidelines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evolution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specific</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indicators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interest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rate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refinancing</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foreign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currency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risks</a:t>
            </a:r>
            <a:r>
              <a:rPr lang="es-ES" sz="2000" b="0" i="0" u="none" strike="noStrike" kern="1200" cap="none" spc="0" baseline="0" dirty="0">
                <a:solidFill>
                  <a:srgbClr val="000000"/>
                </a:solidFill>
                <a:uFillTx/>
                <a:latin typeface="Calibri"/>
                <a:ea typeface="Calibri"/>
                <a:cs typeface="Calibri"/>
              </a:rPr>
              <a:t>.</a:t>
            </a: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err="1">
                <a:solidFill>
                  <a:srgbClr val="000000"/>
                </a:solidFill>
                <a:uFillTx/>
                <a:latin typeface="Calibri"/>
                <a:ea typeface="Calibri"/>
                <a:cs typeface="Calibri"/>
              </a:rPr>
              <a:t>It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recommended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to</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clearly</a:t>
            </a:r>
            <a:r>
              <a:rPr lang="es-ES" sz="2000" b="0" i="0" u="none" strike="noStrike" kern="1200" cap="none" spc="0" baseline="0" dirty="0">
                <a:solidFill>
                  <a:srgbClr val="000000"/>
                </a:solidFill>
                <a:uFillTx/>
                <a:latin typeface="Calibri"/>
                <a:ea typeface="Calibri"/>
                <a:cs typeface="Calibri"/>
              </a:rPr>
              <a:t> define </a:t>
            </a:r>
            <a:r>
              <a:rPr lang="es-ES" sz="2000" b="0" i="0" u="none" strike="noStrike" kern="1200" cap="none" spc="0" baseline="0" dirty="0" err="1">
                <a:solidFill>
                  <a:srgbClr val="000000"/>
                </a:solidFill>
                <a:uFillTx/>
                <a:latin typeface="Calibri"/>
                <a:ea typeface="Calibri"/>
                <a:cs typeface="Calibri"/>
              </a:rPr>
              <a:t>medium-term</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objectives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debt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management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within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framework</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developing</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strategy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or</a:t>
            </a:r>
            <a:r>
              <a:rPr lang="es-ES" sz="2000" b="0" i="0" u="none" strike="noStrike" kern="1200" cap="none" spc="0" baseline="0" dirty="0">
                <a:solidFill>
                  <a:srgbClr val="000000"/>
                </a:solidFill>
                <a:uFillTx/>
                <a:latin typeface="Calibri"/>
                <a:ea typeface="Calibri"/>
                <a:cs typeface="Calibri"/>
              </a:rPr>
              <a:t>, at a </a:t>
            </a:r>
            <a:r>
              <a:rPr lang="es-ES" sz="2000" b="0" i="0" u="none" strike="noStrike" kern="1200" cap="none" spc="0" baseline="0" dirty="0" err="1">
                <a:solidFill>
                  <a:srgbClr val="000000"/>
                </a:solidFill>
                <a:uFillTx/>
                <a:latin typeface="Calibri"/>
                <a:ea typeface="Calibri"/>
                <a:cs typeface="Calibri"/>
              </a:rPr>
              <a:t>minimum</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agree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them</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with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senior </a:t>
            </a:r>
            <a:r>
              <a:rPr lang="es-ES" sz="2000" b="0" i="0" u="none" strike="noStrike" kern="1200" cap="none" spc="0" baseline="0" dirty="0" err="1">
                <a:solidFill>
                  <a:srgbClr val="000000"/>
                </a:solidFill>
                <a:uFillTx/>
                <a:latin typeface="Calibri"/>
                <a:ea typeface="Calibri"/>
                <a:cs typeface="Calibri"/>
              </a:rPr>
              <a:t>authority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Minister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Finance</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document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them</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clearly</a:t>
            </a:r>
            <a:r>
              <a:rPr lang="es-ES" sz="2000" b="0" i="0" u="none" strike="noStrike" kern="1200" cap="none" spc="0" baseline="0" dirty="0">
                <a:solidFill>
                  <a:srgbClr val="000000"/>
                </a:solidFill>
                <a:uFillTx/>
                <a:latin typeface="Calibri"/>
                <a:ea typeface="Calibri"/>
                <a:cs typeface="Calibri"/>
              </a:rPr>
              <a:t>.</a:t>
            </a:r>
          </a:p>
          <a:p>
            <a:pPr marL="342900" marR="0" lvl="0" indent="-34290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000" b="0" i="0" u="none" strike="noStrike" kern="1200" cap="none" spc="0" baseline="0" dirty="0" err="1">
                <a:solidFill>
                  <a:srgbClr val="000000"/>
                </a:solidFill>
                <a:uFillTx/>
                <a:latin typeface="Calibri"/>
                <a:ea typeface="Calibri"/>
                <a:cs typeface="Calibri"/>
              </a:rPr>
              <a:t>Systematize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standardize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content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risk</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analysis</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outline</a:t>
            </a:r>
            <a:r>
              <a:rPr lang="es-ES" sz="2000" b="0" i="0" u="none" strike="noStrike" kern="1200" cap="none" spc="0" baseline="0" dirty="0">
                <a:solidFill>
                  <a:srgbClr val="000000"/>
                </a:solidFill>
                <a:uFillTx/>
                <a:latin typeface="Calibri"/>
                <a:ea typeface="Calibri"/>
                <a:cs typeface="Calibri"/>
              </a:rPr>
              <a:t> a </a:t>
            </a:r>
            <a:r>
              <a:rPr lang="es-ES" sz="2000" b="0" i="0" u="none" strike="noStrike" kern="1200" cap="none" spc="0" baseline="0" dirty="0" err="1">
                <a:solidFill>
                  <a:srgbClr val="000000"/>
                </a:solidFill>
                <a:uFillTx/>
                <a:latin typeface="Calibri"/>
                <a:ea typeface="Calibri"/>
                <a:cs typeface="Calibri"/>
              </a:rPr>
              <a:t>risk</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mitigation</a:t>
            </a:r>
            <a:r>
              <a:rPr lang="es-ES" sz="2000" b="0" i="0" u="none" strike="noStrike" kern="1200" cap="none" spc="0" baseline="0" dirty="0">
                <a:solidFill>
                  <a:srgbClr val="000000"/>
                </a:solidFill>
                <a:uFillTx/>
                <a:latin typeface="Calibri"/>
                <a:ea typeface="Calibri"/>
                <a:cs typeface="Calibri"/>
              </a:rPr>
              <a:t> plan </a:t>
            </a:r>
            <a:r>
              <a:rPr lang="es-ES" sz="2000" b="0" i="0" u="none" strike="noStrike" kern="1200" cap="none" spc="0" baseline="0" dirty="0" err="1">
                <a:solidFill>
                  <a:srgbClr val="000000"/>
                </a:solidFill>
                <a:uFillTx/>
                <a:latin typeface="Calibri"/>
                <a:ea typeface="Calibri"/>
                <a:cs typeface="Calibri"/>
              </a:rPr>
              <a:t>for</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identified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risks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Progress</a:t>
            </a:r>
            <a:r>
              <a:rPr lang="es-ES" sz="2000" b="0" i="0" u="none" strike="noStrike" kern="1200" cap="none" spc="0" baseline="0" dirty="0">
                <a:solidFill>
                  <a:srgbClr val="000000"/>
                </a:solidFill>
                <a:uFillTx/>
                <a:latin typeface="Calibri"/>
                <a:ea typeface="Calibri"/>
                <a:cs typeface="Calibri"/>
              </a:rPr>
              <a:t> in </a:t>
            </a:r>
            <a:r>
              <a:rPr lang="es-ES" sz="2000" b="0" i="0" u="none" strike="noStrike" kern="1200" cap="none" spc="0" baseline="0" dirty="0" err="1">
                <a:solidFill>
                  <a:srgbClr val="000000"/>
                </a:solidFill>
                <a:uFillTx/>
                <a:latin typeface="Calibri"/>
                <a:ea typeface="Calibri"/>
                <a:cs typeface="Calibri"/>
              </a:rPr>
              <a:t>calculating</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sustainability</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vulnerability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indicators</a:t>
            </a:r>
            <a:r>
              <a:rPr lang="es-ES" sz="2000" b="0" i="0" u="none" strike="noStrike" kern="1200" cap="none" spc="0" baseline="0" dirty="0">
                <a:solidFill>
                  <a:srgbClr val="000000"/>
                </a:solidFill>
                <a:uFillTx/>
                <a:latin typeface="Calibri"/>
                <a:ea typeface="Calibri"/>
                <a:cs typeface="Calibri"/>
              </a:rPr>
              <a:t> in </a:t>
            </a:r>
            <a:r>
              <a:rPr lang="es-ES" sz="2000" b="0" i="0" u="none" strike="noStrike" kern="1200" cap="none" spc="0" baseline="0" dirty="0" err="1">
                <a:solidFill>
                  <a:srgbClr val="000000"/>
                </a:solidFill>
                <a:uFillTx/>
                <a:latin typeface="Calibri"/>
                <a:ea typeface="Calibri"/>
                <a:cs typeface="Calibri"/>
              </a:rPr>
              <a:t>terms</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of</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best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practices</a:t>
            </a:r>
            <a:r>
              <a:rPr lang="es-ES" sz="2000" b="0" i="0" u="none" strike="noStrike" kern="1200" cap="none" spc="0" baseline="0" dirty="0">
                <a:solidFill>
                  <a:srgbClr val="000000"/>
                </a:solidFill>
                <a:uFillTx/>
                <a:latin typeface="Calibri"/>
                <a:ea typeface="Calibri"/>
                <a:cs typeface="Calibri"/>
              </a:rPr>
              <a:t>, as </a:t>
            </a:r>
            <a:r>
              <a:rPr lang="es-ES" sz="2000" b="0" i="0" u="none" strike="noStrike" kern="1200" cap="none" spc="0" baseline="0" dirty="0" err="1">
                <a:solidFill>
                  <a:srgbClr val="000000"/>
                </a:solidFill>
                <a:uFillTx/>
                <a:latin typeface="Calibri"/>
                <a:ea typeface="Calibri"/>
                <a:cs typeface="Calibri"/>
              </a:rPr>
              <a:t>well</a:t>
            </a:r>
            <a:r>
              <a:rPr lang="es-ES" sz="2000" b="0" i="0" u="none" strike="noStrike" kern="1200" cap="none" spc="0" baseline="0" dirty="0">
                <a:solidFill>
                  <a:srgbClr val="000000"/>
                </a:solidFill>
                <a:uFillTx/>
                <a:latin typeface="Calibri"/>
                <a:ea typeface="Calibri"/>
                <a:cs typeface="Calibri"/>
              </a:rPr>
              <a:t> as </a:t>
            </a:r>
            <a:r>
              <a:rPr lang="es-ES" sz="2000" b="0" i="0" u="none" strike="noStrike" kern="1200" cap="none" spc="0" baseline="0" dirty="0" err="1">
                <a:solidFill>
                  <a:srgbClr val="000000"/>
                </a:solidFill>
                <a:uFillTx/>
                <a:latin typeface="Calibri"/>
                <a:ea typeface="Calibri"/>
                <a:cs typeface="Calibri"/>
              </a:rPr>
              <a:t>including</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simulation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exercises</a:t>
            </a:r>
            <a:r>
              <a:rPr lang="es-ES" sz="2000" b="0" i="0" u="none" strike="noStrike" kern="1200" cap="none" spc="0" baseline="0" dirty="0">
                <a:solidFill>
                  <a:srgbClr val="000000"/>
                </a:solidFill>
                <a:uFillTx/>
                <a:latin typeface="Calibri"/>
                <a:ea typeface="Calibri"/>
                <a:cs typeface="Calibri"/>
              </a:rPr>
              <a:t> and </a:t>
            </a:r>
            <a:r>
              <a:rPr lang="es-ES" sz="2000" b="0" i="0" u="none" strike="noStrike" kern="1200" cap="none" spc="0" baseline="0" dirty="0" err="1">
                <a:solidFill>
                  <a:srgbClr val="000000"/>
                </a:solidFill>
                <a:uFillTx/>
                <a:latin typeface="Calibri"/>
                <a:ea typeface="Calibri"/>
                <a:cs typeface="Calibri"/>
              </a:rPr>
              <a:t>considering</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contingent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liabilities</a:t>
            </a:r>
            <a:r>
              <a:rPr lang="es-ES" sz="2000" b="0" i="0" u="none" strike="noStrike" kern="1200" cap="none" spc="0" baseline="0" dirty="0">
                <a:solidFill>
                  <a:srgbClr val="000000"/>
                </a:solidFill>
                <a:uFillTx/>
                <a:latin typeface="Calibri"/>
                <a:ea typeface="Calibri"/>
                <a:cs typeface="Calibri"/>
              </a:rPr>
              <a:t> in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design</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with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the</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breadth</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determined</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by</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best</a:t>
            </a:r>
            <a:r>
              <a:rPr lang="es-ES" sz="2000" b="0" i="0" u="none" strike="noStrike" kern="1200" cap="none" spc="0" baseline="0" dirty="0">
                <a:solidFill>
                  <a:srgbClr val="000000"/>
                </a:solidFill>
                <a:uFillTx/>
                <a:latin typeface="Calibri"/>
                <a:ea typeface="Calibri"/>
                <a:cs typeface="Calibri"/>
              </a:rPr>
              <a:t> </a:t>
            </a:r>
            <a:r>
              <a:rPr lang="es-ES" sz="2000" b="0" i="0" u="none" strike="noStrike" kern="1200" cap="none" spc="0" baseline="0" dirty="0" err="1">
                <a:solidFill>
                  <a:srgbClr val="000000"/>
                </a:solidFill>
                <a:uFillTx/>
                <a:latin typeface="Calibri"/>
                <a:ea typeface="Calibri"/>
                <a:cs typeface="Calibri"/>
              </a:rPr>
              <a:t>practices</a:t>
            </a:r>
            <a:r>
              <a:rPr lang="es-ES" sz="2000" b="0" i="0" u="none" strike="noStrike" kern="1200" cap="none" spc="0" baseline="0" dirty="0">
                <a:solidFill>
                  <a:srgbClr val="000000"/>
                </a:solidFill>
                <a:uFillTx/>
                <a:latin typeface="Calibri"/>
                <a:ea typeface="Calibri"/>
                <a:cs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800" b="0" i="0" u="none" strike="noStrike" kern="1200" cap="none" spc="0" baseline="0" dirty="0">
              <a:solidFill>
                <a:srgbClr val="000000"/>
              </a:solidFill>
              <a:uFillTx/>
              <a:latin typeface="Calibri"/>
              <a:ea typeface="Calibri"/>
              <a:cs typeface="Calibri"/>
            </a:endParaRPr>
          </a:p>
        </p:txBody>
      </p:sp>
      <p:sp>
        <p:nvSpPr>
          <p:cNvPr id="6" name="Rectángulo 6">
            <a:extLst>
              <a:ext uri="{FF2B5EF4-FFF2-40B4-BE49-F238E27FC236}">
                <a16:creationId xmlns:a16="http://schemas.microsoft.com/office/drawing/2014/main" id="{D84A4AB2-7E0B-4AC5-BC5B-525440E88615}"/>
              </a:ext>
            </a:extLst>
          </p:cNvPr>
          <p:cNvSpPr/>
          <p:nvPr/>
        </p:nvSpPr>
        <p:spPr>
          <a:xfrm>
            <a:off x="1336185" y="1583009"/>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GT" sz="2400" b="0" i="1" u="none" strike="noStrike" kern="1200" cap="none" spc="0" baseline="0">
                <a:solidFill>
                  <a:srgbClr val="000000"/>
                </a:solidFill>
                <a:effectLst>
                  <a:outerShdw dist="19048" dir="2700000">
                    <a:srgbClr val="000000"/>
                  </a:outerShdw>
                </a:effectLst>
                <a:uFillTx/>
                <a:latin typeface="Calibri"/>
                <a:ea typeface="Calibri"/>
                <a:cs typeface="Calibri"/>
              </a:rPr>
              <a:t>Analysis of the Performance of Program 22 – Ministry of Finance (Debt Strategy)</a:t>
            </a:r>
            <a:endParaRPr lang="en-US" sz="1800" b="0" i="0" u="none" strike="noStrike" kern="1200" cap="none" spc="0" baseline="0">
              <a:solidFill>
                <a:srgbClr val="FFFFFF"/>
              </a:solidFill>
              <a:uFillTx/>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291CB-C368-4ACE-B286-83352C0CF229}"/>
              </a:ext>
            </a:extLst>
          </p:cNvPr>
          <p:cNvSpPr txBox="1">
            <a:spLocks noGrp="1"/>
          </p:cNvSpPr>
          <p:nvPr>
            <p:ph type="title"/>
          </p:nvPr>
        </p:nvSpPr>
        <p:spPr>
          <a:xfrm>
            <a:off x="387275" y="687957"/>
            <a:ext cx="11638848" cy="781656"/>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endParaRPr lang="en-US" sz="28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066F1E7B-1298-42B9-ACBD-63C4396EC1D2}"/>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4238714A-88CA-4248-B5F8-771EC16D3B5D}"/>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7626DF23-340D-4992-B34D-992406CBBFC8}"/>
              </a:ext>
            </a:extLst>
          </p:cNvPr>
          <p:cNvSpPr txBox="1"/>
          <p:nvPr/>
        </p:nvSpPr>
        <p:spPr>
          <a:xfrm>
            <a:off x="1117597" y="2442042"/>
            <a:ext cx="9738213" cy="415498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err="1">
                <a:solidFill>
                  <a:srgbClr val="000000"/>
                </a:solidFill>
                <a:uFillTx/>
                <a:latin typeface="Calibri"/>
                <a:ea typeface="Calibri"/>
                <a:cs typeface="Calibri"/>
              </a:rPr>
              <a:t>Sources</a:t>
            </a:r>
            <a:r>
              <a:rPr lang="es-ES" sz="2400" b="1" i="0" u="none" strike="noStrike" kern="1200" cap="none" spc="0" baseline="0" dirty="0">
                <a:solidFill>
                  <a:srgbClr val="000000"/>
                </a:solidFill>
                <a:uFillTx/>
                <a:latin typeface="Calibri"/>
                <a:ea typeface="Calibri"/>
                <a:cs typeface="Calibri"/>
              </a:rPr>
              <a:t> </a:t>
            </a:r>
            <a:r>
              <a:rPr lang="es-ES" sz="2400" b="1" i="0" u="none" strike="noStrike" kern="1200" cap="none" spc="0" baseline="0" dirty="0" err="1">
                <a:solidFill>
                  <a:srgbClr val="000000"/>
                </a:solidFill>
                <a:uFillTx/>
                <a:latin typeface="Calibri"/>
                <a:ea typeface="Calibri"/>
                <a:cs typeface="Calibri"/>
              </a:rPr>
              <a:t>of</a:t>
            </a:r>
            <a:r>
              <a:rPr lang="es-ES" sz="2400" b="1" i="0" u="none" strike="noStrike" kern="1200" cap="none" spc="0" baseline="0" dirty="0">
                <a:solidFill>
                  <a:srgbClr val="000000"/>
                </a:solidFill>
                <a:uFillTx/>
                <a:latin typeface="Calibri"/>
                <a:ea typeface="Calibri"/>
                <a:cs typeface="Calibri"/>
              </a:rPr>
              <a:t> Audit </a:t>
            </a:r>
            <a:r>
              <a:rPr lang="es-ES" sz="2400" b="1" i="0" u="none" strike="noStrike" kern="1200" cap="none" spc="0" baseline="0" dirty="0" err="1">
                <a:solidFill>
                  <a:srgbClr val="000000"/>
                </a:solidFill>
                <a:uFillTx/>
                <a:latin typeface="Calibri"/>
                <a:ea typeface="Calibri"/>
                <a:cs typeface="Calibri"/>
              </a:rPr>
              <a:t>Criteria</a:t>
            </a:r>
            <a:r>
              <a:rPr lang="es-ES" sz="2400" b="1" i="0" u="none" strike="noStrike" kern="1200" cap="none" spc="0" baseline="0" dirty="0">
                <a:solidFill>
                  <a:srgbClr val="000000"/>
                </a:solidFill>
                <a:uFillTx/>
                <a:latin typeface="Calibri"/>
                <a:ea typeface="Calibri"/>
                <a:cs typeface="Calibri"/>
              </a:rPr>
              <a:t>:</a:t>
            </a:r>
            <a:endParaRPr lang="en-US" sz="1800" b="1"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National</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Constitution</a:t>
            </a:r>
            <a:r>
              <a:rPr lang="es-ES" sz="24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Law</a:t>
            </a:r>
            <a:r>
              <a:rPr lang="es-ES" sz="2400" b="0" i="0" u="none" strike="noStrike" kern="1200" cap="none" spc="0" baseline="0" dirty="0">
                <a:solidFill>
                  <a:srgbClr val="000000"/>
                </a:solidFill>
                <a:uFillTx/>
                <a:latin typeface="Calibri"/>
                <a:ea typeface="Calibri"/>
                <a:cs typeface="Calibri"/>
              </a:rPr>
              <a:t> 24.156 </a:t>
            </a:r>
            <a:r>
              <a:rPr lang="es-ES" sz="2400" b="0" i="0" u="none" strike="noStrike" kern="1200" cap="none" spc="0" baseline="0" dirty="0" err="1">
                <a:solidFill>
                  <a:srgbClr val="000000"/>
                </a:solidFill>
                <a:uFillTx/>
                <a:latin typeface="Calibri"/>
                <a:ea typeface="Calibri"/>
                <a:cs typeface="Calibri"/>
              </a:rPr>
              <a:t>on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Financial</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Administration</a:t>
            </a:r>
            <a:r>
              <a:rPr lang="es-ES" sz="2400" b="0" i="0" u="none" strike="noStrike" kern="1200" cap="none" spc="0" baseline="0" dirty="0">
                <a:solidFill>
                  <a:srgbClr val="000000"/>
                </a:solidFill>
                <a:uFillTx/>
                <a:latin typeface="Calibri"/>
                <a:ea typeface="Calibri"/>
                <a:cs typeface="Calibri"/>
              </a:rPr>
              <a:t> and Control </a:t>
            </a:r>
            <a:r>
              <a:rPr lang="es-ES" sz="2400" b="0" i="0" u="none" strike="noStrike" kern="1200" cap="none" spc="0" baseline="0" dirty="0" err="1">
                <a:solidFill>
                  <a:srgbClr val="000000"/>
                </a:solidFill>
                <a:uFillTx/>
                <a:latin typeface="Calibri"/>
                <a:ea typeface="Calibri"/>
                <a:cs typeface="Calibri"/>
              </a:rPr>
              <a:t>Systems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National</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Public</a:t>
            </a:r>
            <a:r>
              <a:rPr lang="es-ES" sz="2400" b="0" i="0" u="none" strike="noStrike" kern="1200" cap="none" spc="0" baseline="0" dirty="0">
                <a:solidFill>
                  <a:srgbClr val="000000"/>
                </a:solidFill>
                <a:uFillTx/>
                <a:latin typeface="Calibri"/>
                <a:ea typeface="Calibri"/>
                <a:cs typeface="Calibri"/>
              </a:rPr>
              <a:t> Sector (“LAF”) and </a:t>
            </a:r>
            <a:r>
              <a:rPr lang="es-ES" sz="2400" b="0" i="0" u="none" strike="noStrike" kern="1200" cap="none" spc="0" baseline="0" dirty="0" err="1">
                <a:solidFill>
                  <a:srgbClr val="000000"/>
                </a:solidFill>
                <a:uFillTx/>
                <a:latin typeface="Calibri"/>
                <a:ea typeface="Calibri"/>
                <a:cs typeface="Calibri"/>
              </a:rPr>
              <a:t>Regulatory</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Decree</a:t>
            </a:r>
            <a:r>
              <a:rPr lang="es-ES" sz="2400" b="0" i="0" u="none" strike="noStrike" kern="1200" cap="none" spc="0" baseline="0" dirty="0">
                <a:solidFill>
                  <a:srgbClr val="000000"/>
                </a:solidFill>
                <a:uFillTx/>
                <a:latin typeface="Calibri"/>
                <a:ea typeface="Calibri"/>
                <a:cs typeface="Calibri"/>
              </a:rPr>
              <a:t> 1344/07 (</a:t>
            </a:r>
            <a:r>
              <a:rPr lang="es-ES" sz="2400" b="0" i="0" u="none" strike="noStrike" kern="1200" cap="none" spc="0" baseline="0" dirty="0" err="1">
                <a:solidFill>
                  <a:srgbClr val="000000"/>
                </a:solidFill>
                <a:uFillTx/>
                <a:latin typeface="Calibri"/>
                <a:ea typeface="Calibri"/>
                <a:cs typeface="Calibri"/>
              </a:rPr>
              <a:t>among</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others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specific</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to</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subject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matter</a:t>
            </a:r>
            <a:r>
              <a:rPr lang="es-ES" sz="24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ea typeface="Calibri"/>
                <a:cs typeface="Calibri"/>
              </a:rPr>
              <a:t>GUID 5250;</a:t>
            </a:r>
            <a:endParaRPr lang="es-ES" sz="1800" b="0"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 Management Performance </a:t>
            </a:r>
            <a:r>
              <a:rPr lang="es-ES" sz="2400" b="0" i="0" u="none" strike="noStrike" kern="1200" cap="none" spc="0" baseline="0" dirty="0" err="1">
                <a:solidFill>
                  <a:srgbClr val="000000"/>
                </a:solidFill>
                <a:uFillTx/>
                <a:latin typeface="Calibri"/>
                <a:ea typeface="Calibri"/>
                <a:cs typeface="Calibri"/>
              </a:rPr>
              <a:t>Assessment</a:t>
            </a:r>
            <a:r>
              <a:rPr lang="es-ES" sz="2400" b="0" i="0" u="none" strike="noStrike" kern="1200" cap="none" spc="0" baseline="0" dirty="0">
                <a:solidFill>
                  <a:srgbClr val="000000"/>
                </a:solidFill>
                <a:uFillTx/>
                <a:latin typeface="Calibri"/>
                <a:ea typeface="Calibri"/>
                <a:cs typeface="Calibri"/>
              </a:rPr>
              <a:t> Tool – </a:t>
            </a:r>
            <a:r>
              <a:rPr lang="es-ES" sz="2400" b="0" i="0" u="none" strike="noStrike" kern="1200" cap="none" spc="0" baseline="0" dirty="0" err="1">
                <a:solidFill>
                  <a:srgbClr val="000000"/>
                </a:solidFill>
                <a:uFillTx/>
                <a:latin typeface="Calibri"/>
                <a:ea typeface="Calibri"/>
                <a:cs typeface="Calibri"/>
              </a:rPr>
              <a:t>World</a:t>
            </a:r>
            <a:r>
              <a:rPr lang="es-ES" sz="2400" b="0" i="0" u="none" strike="noStrike" kern="1200" cap="none" spc="0" baseline="0" dirty="0">
                <a:solidFill>
                  <a:srgbClr val="000000"/>
                </a:solidFill>
                <a:uFillTx/>
                <a:latin typeface="Calibri"/>
                <a:ea typeface="Calibri"/>
                <a:cs typeface="Calibri"/>
              </a:rPr>
              <a:t> Bank (</a:t>
            </a:r>
            <a:r>
              <a:rPr lang="es-ES" sz="2400" b="0" i="0" u="none" strike="noStrike" kern="1200" cap="none" spc="0" baseline="0" dirty="0" err="1">
                <a:solidFill>
                  <a:srgbClr val="000000"/>
                </a:solidFill>
                <a:uFillTx/>
                <a:latin typeface="Calibri"/>
                <a:ea typeface="Calibri"/>
                <a:cs typeface="Calibri"/>
              </a:rPr>
              <a:t>DeMPA</a:t>
            </a:r>
            <a:r>
              <a:rPr lang="es-ES" sz="24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Principles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for</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Promotion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Responsible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Sovereign</a:t>
            </a:r>
            <a:r>
              <a:rPr lang="es-ES" sz="2400" b="0" i="0" u="none" strike="noStrike" kern="1200" cap="none" spc="0" baseline="0" dirty="0">
                <a:solidFill>
                  <a:srgbClr val="000000"/>
                </a:solidFill>
                <a:uFillTx/>
                <a:latin typeface="Calibri"/>
                <a:ea typeface="Calibri"/>
                <a:cs typeface="Calibri"/>
              </a:rPr>
              <a:t> Loan </a:t>
            </a:r>
            <a:r>
              <a:rPr lang="es-ES" sz="2400" b="0" i="0" u="none" strike="noStrike" kern="1200" cap="none" spc="0" baseline="0" dirty="0" err="1">
                <a:solidFill>
                  <a:srgbClr val="000000"/>
                </a:solidFill>
                <a:uFillTx/>
                <a:latin typeface="Calibri"/>
                <a:ea typeface="Calibri"/>
                <a:cs typeface="Calibri"/>
              </a:rPr>
              <a:t>Granting</a:t>
            </a:r>
            <a:r>
              <a:rPr lang="es-ES" sz="2400" b="0" i="0" u="none" strike="noStrike" kern="1200" cap="none" spc="0" baseline="0" dirty="0">
                <a:solidFill>
                  <a:srgbClr val="000000"/>
                </a:solidFill>
                <a:uFillTx/>
                <a:latin typeface="Calibri"/>
                <a:ea typeface="Calibri"/>
                <a:cs typeface="Calibri"/>
              </a:rPr>
              <a:t> and </a:t>
            </a:r>
            <a:r>
              <a:rPr lang="es-ES" sz="2400" b="0" i="0" u="none" strike="noStrike" kern="1200" cap="none" spc="0" baseline="0" dirty="0" err="1">
                <a:solidFill>
                  <a:srgbClr val="000000"/>
                </a:solidFill>
                <a:uFillTx/>
                <a:latin typeface="Calibri"/>
                <a:ea typeface="Calibri"/>
                <a:cs typeface="Calibri"/>
              </a:rPr>
              <a:t>Borrowing</a:t>
            </a:r>
            <a:r>
              <a:rPr lang="es-ES" sz="2400" b="0" i="0" u="none" strike="noStrike" kern="1200" cap="none" spc="0" baseline="0" dirty="0">
                <a:solidFill>
                  <a:srgbClr val="000000"/>
                </a:solidFill>
                <a:uFillTx/>
                <a:latin typeface="Calibri"/>
                <a:ea typeface="Calibri"/>
                <a:cs typeface="Calibri"/>
              </a:rPr>
              <a:t> (UNCTAD 2012);</a:t>
            </a:r>
            <a:endParaRPr lang="es-ES" sz="1800" b="0"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Revised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Guidelines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for</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Public</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 Management, IMF 2014.</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a typeface="Calibri"/>
              <a:cs typeface="Calibri"/>
            </a:endParaRPr>
          </a:p>
        </p:txBody>
      </p:sp>
      <p:sp>
        <p:nvSpPr>
          <p:cNvPr id="6" name="Rectángulo 6">
            <a:extLst>
              <a:ext uri="{FF2B5EF4-FFF2-40B4-BE49-F238E27FC236}">
                <a16:creationId xmlns:a16="http://schemas.microsoft.com/office/drawing/2014/main" id="{EE76E4A3-A2D6-4CEA-8E26-0ABDB5750C2F}"/>
              </a:ext>
            </a:extLst>
          </p:cNvPr>
          <p:cNvSpPr/>
          <p:nvPr/>
        </p:nvSpPr>
        <p:spPr>
          <a:xfrm>
            <a:off x="1336185" y="1457937"/>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000000"/>
                </a:solidFill>
                <a:effectLst>
                  <a:outerShdw dist="19048" dir="2700000">
                    <a:srgbClr val="000000"/>
                  </a:outerShdw>
                </a:effectLst>
                <a:uFillTx/>
                <a:latin typeface="Calibri"/>
              </a:rPr>
              <a:t>Public debt - Arrangement with the International Monetary Fund. Impact on solvency and sustainability. Specialized audit of public debt 2018 – 2019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F8501-7123-4921-BD4C-04D8DB6A6CF2}"/>
              </a:ext>
            </a:extLst>
          </p:cNvPr>
          <p:cNvSpPr txBox="1">
            <a:spLocks noGrp="1"/>
          </p:cNvSpPr>
          <p:nvPr>
            <p:ph type="title"/>
          </p:nvPr>
        </p:nvSpPr>
        <p:spPr>
          <a:xfrm>
            <a:off x="-148590" y="865241"/>
            <a:ext cx="12174713" cy="604371"/>
          </a:xfrm>
        </p:spPr>
        <p:txBody>
          <a:bodyPr anchorCtr="1">
            <a:noAutofit/>
          </a:bodyPr>
          <a:lstStyle/>
          <a:p>
            <a:pPr lvl="0" algn="ctr"/>
            <a:r>
              <a:rPr lang="es-ES" sz="2400" b="1" dirty="0" err="1">
                <a:solidFill>
                  <a:schemeClr val="accent1">
                    <a:lumMod val="75000"/>
                  </a:schemeClr>
                </a:solidFill>
                <a:latin typeface="Arial Black" panose="020B0A04020102020204" pitchFamily="34" charset="0"/>
                <a:cs typeface="Calibri Light"/>
              </a:rPr>
              <a:t>Examples</a:t>
            </a:r>
            <a:r>
              <a:rPr lang="es-ES" sz="2400" b="1" dirty="0">
                <a:solidFill>
                  <a:schemeClr val="accent1">
                    <a:lumMod val="75000"/>
                  </a:schemeClr>
                </a:solidFill>
                <a:latin typeface="Arial Black" panose="020B0A04020102020204" pitchFamily="34" charset="0"/>
                <a:cs typeface="Calibri Light"/>
              </a:rPr>
              <a:t> </a:t>
            </a:r>
            <a:r>
              <a:rPr lang="es-ES" sz="2400" b="1" dirty="0" err="1">
                <a:solidFill>
                  <a:schemeClr val="accent1">
                    <a:lumMod val="75000"/>
                  </a:schemeClr>
                </a:solidFill>
                <a:latin typeface="Arial Black" panose="020B0A04020102020204" pitchFamily="34" charset="0"/>
                <a:cs typeface="Calibri Light"/>
              </a:rPr>
              <a:t>of</a:t>
            </a:r>
            <a:r>
              <a:rPr lang="es-ES" sz="2400" b="1" dirty="0">
                <a:solidFill>
                  <a:schemeClr val="accent1">
                    <a:lumMod val="75000"/>
                  </a:schemeClr>
                </a:solidFill>
                <a:latin typeface="Arial Black" panose="020B0A04020102020204" pitchFamily="34" charset="0"/>
                <a:cs typeface="Calibri Light"/>
              </a:rPr>
              <a:t> </a:t>
            </a:r>
            <a:r>
              <a:rPr lang="es-ES" sz="2400" b="1" dirty="0" err="1">
                <a:solidFill>
                  <a:schemeClr val="accent1">
                    <a:lumMod val="75000"/>
                  </a:schemeClr>
                </a:solidFill>
                <a:latin typeface="Arial Black" panose="020B0A04020102020204" pitchFamily="34" charset="0"/>
                <a:cs typeface="Calibri Light"/>
              </a:rPr>
              <a:t>Audited</a:t>
            </a:r>
            <a:r>
              <a:rPr lang="es-ES" sz="2400" b="1" dirty="0">
                <a:solidFill>
                  <a:schemeClr val="accent1">
                    <a:lumMod val="75000"/>
                  </a:schemeClr>
                </a:solidFill>
                <a:latin typeface="Arial Black" panose="020B0A04020102020204" pitchFamily="34" charset="0"/>
                <a:cs typeface="Calibri Light"/>
              </a:rPr>
              <a:t> </a:t>
            </a:r>
            <a:r>
              <a:rPr lang="es-ES" sz="2400" b="1" dirty="0" err="1">
                <a:solidFill>
                  <a:schemeClr val="accent1">
                    <a:lumMod val="75000"/>
                  </a:schemeClr>
                </a:solidFill>
                <a:latin typeface="Arial Black" panose="020B0A04020102020204" pitchFamily="34" charset="0"/>
                <a:cs typeface="Calibri Light"/>
              </a:rPr>
              <a:t>Topics</a:t>
            </a:r>
            <a:r>
              <a:rPr lang="es-ES" sz="2400" b="1" dirty="0">
                <a:solidFill>
                  <a:schemeClr val="accent1">
                    <a:lumMod val="75000"/>
                  </a:schemeClr>
                </a:solidFill>
                <a:latin typeface="Arial Black" panose="020B0A04020102020204" pitchFamily="34" charset="0"/>
                <a:cs typeface="Calibri Light"/>
              </a:rPr>
              <a:t> - </a:t>
            </a:r>
            <a:r>
              <a:rPr lang="es-ES" sz="2400" b="1" dirty="0" err="1">
                <a:solidFill>
                  <a:schemeClr val="accent1">
                    <a:lumMod val="75000"/>
                  </a:schemeClr>
                </a:solidFill>
                <a:latin typeface="Arial Black" panose="020B0A04020102020204" pitchFamily="34" charset="0"/>
                <a:cs typeface="Calibri Light"/>
              </a:rPr>
              <a:t>Findings</a:t>
            </a:r>
            <a:r>
              <a:rPr lang="es-ES" sz="2400" b="1" dirty="0">
                <a:solidFill>
                  <a:schemeClr val="accent1">
                    <a:lumMod val="75000"/>
                  </a:schemeClr>
                </a:solidFill>
                <a:latin typeface="Arial Black" panose="020B0A04020102020204" pitchFamily="34" charset="0"/>
                <a:cs typeface="Calibri Light"/>
              </a:rPr>
              <a:t> and </a:t>
            </a:r>
            <a:r>
              <a:rPr lang="es-ES" sz="2400" b="1" dirty="0" err="1">
                <a:solidFill>
                  <a:schemeClr val="accent1">
                    <a:lumMod val="75000"/>
                  </a:schemeClr>
                </a:solidFill>
                <a:latin typeface="Arial Black" panose="020B0A04020102020204" pitchFamily="34" charset="0"/>
                <a:cs typeface="Calibri Light"/>
              </a:rPr>
              <a:t>Recommendations</a:t>
            </a:r>
            <a:endParaRPr lang="en-US" sz="24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BA61D81C-839D-40C8-8313-07C59B0035ED}"/>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F0FF14E8-AC48-4D11-A443-E1A593CF237B}"/>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08665178-5B84-4E27-8B83-77641161E174}"/>
              </a:ext>
            </a:extLst>
          </p:cNvPr>
          <p:cNvSpPr txBox="1"/>
          <p:nvPr/>
        </p:nvSpPr>
        <p:spPr>
          <a:xfrm>
            <a:off x="248360" y="2442042"/>
            <a:ext cx="11777764" cy="461665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Main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Findings</a:t>
            </a:r>
            <a:r>
              <a:rPr lang="es-ES" sz="1800" b="0" i="0" u="none" strike="noStrike" kern="1200" cap="none" spc="0" baseline="0" dirty="0">
                <a:solidFill>
                  <a:srgbClr val="000000"/>
                </a:solidFill>
                <a:uFillTx/>
                <a:latin typeface="Calibri"/>
                <a:ea typeface="Calibri"/>
                <a:cs typeface="Calibri"/>
              </a:rPr>
              <a:t>:</a:t>
            </a:r>
            <a:endParaRPr lang="en-US"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Agreement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signed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by</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Minister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Finance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who</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did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have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authority</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to</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manage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authorize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public</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debt</a:t>
            </a:r>
            <a:r>
              <a:rPr lang="es-ES" sz="18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Article</a:t>
            </a:r>
            <a:r>
              <a:rPr lang="es-ES" sz="1800" b="0" i="0" u="none" strike="noStrike" kern="1200" cap="none" spc="0" baseline="0" dirty="0">
                <a:solidFill>
                  <a:srgbClr val="000000"/>
                </a:solidFill>
                <a:uFillTx/>
                <a:latin typeface="Calibri"/>
                <a:ea typeface="Calibri"/>
                <a:cs typeface="Calibri"/>
              </a:rPr>
              <a:t> 61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Financial</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Administration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Law</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complied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with</a:t>
            </a:r>
            <a:r>
              <a:rPr lang="es-ES" sz="18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applicable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procedure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for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authorization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negotiation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contracting</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administration</a:t>
            </a:r>
            <a:r>
              <a:rPr lang="es-ES" sz="1800" b="0" i="0" u="none" strike="noStrike" kern="1200" cap="none" spc="0" baseline="0" dirty="0">
                <a:solidFill>
                  <a:srgbClr val="000000"/>
                </a:solidFill>
                <a:uFillTx/>
                <a:latin typeface="Calibri"/>
                <a:ea typeface="Calibri"/>
                <a:cs typeface="Calibri"/>
              </a:rPr>
              <a:t>, and control/</a:t>
            </a:r>
            <a:r>
              <a:rPr lang="es-ES" sz="1800" b="0" i="0" u="none" strike="noStrike" kern="1200" cap="none" spc="0" baseline="0" dirty="0" err="1">
                <a:solidFill>
                  <a:srgbClr val="000000"/>
                </a:solidFill>
                <a:uFillTx/>
                <a:latin typeface="Calibri"/>
                <a:ea typeface="Calibri"/>
                <a:cs typeface="Calibri"/>
              </a:rPr>
              <a:t>supervision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multilateral </a:t>
            </a:r>
            <a:r>
              <a:rPr lang="es-ES" sz="1800" b="0" i="0" u="none" strike="noStrike" kern="1200" cap="none" spc="0" baseline="0" dirty="0" err="1">
                <a:solidFill>
                  <a:srgbClr val="000000"/>
                </a:solidFill>
                <a:uFillTx/>
                <a:latin typeface="Calibri"/>
                <a:ea typeface="Calibri"/>
                <a:cs typeface="Calibri"/>
              </a:rPr>
              <a:t>loans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implemented</a:t>
            </a:r>
            <a:r>
              <a:rPr lang="es-ES" sz="1800" b="0" i="0" u="none" strike="noStrike" kern="1200" cap="none" spc="0" baseline="0" dirty="0">
                <a:solidFill>
                  <a:srgbClr val="000000"/>
                </a:solidFill>
                <a:uFillTx/>
                <a:latin typeface="Calibri"/>
                <a:ea typeface="Calibri"/>
                <a:cs typeface="Calibri"/>
              </a:rPr>
              <a:t>.</a:t>
            </a: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Agreement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did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have</a:t>
            </a:r>
            <a:r>
              <a:rPr lang="es-ES" sz="1800" b="0" i="0" u="none" strike="noStrike" kern="1200" cap="none" spc="0" baseline="0" dirty="0">
                <a:solidFill>
                  <a:srgbClr val="000000"/>
                </a:solidFill>
                <a:uFillTx/>
                <a:latin typeface="Calibri"/>
                <a:ea typeface="Calibri"/>
                <a:cs typeface="Calibri"/>
              </a:rPr>
              <a:t> prior </a:t>
            </a:r>
            <a:r>
              <a:rPr lang="es-ES" sz="1800" b="0" i="0" u="none" strike="noStrike" kern="1200" cap="none" spc="0" baseline="0" dirty="0" err="1">
                <a:solidFill>
                  <a:srgbClr val="000000"/>
                </a:solidFill>
                <a:uFillTx/>
                <a:latin typeface="Calibri"/>
                <a:ea typeface="Calibri"/>
                <a:cs typeface="Calibri"/>
              </a:rPr>
              <a:t>involvement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Internal</a:t>
            </a:r>
            <a:r>
              <a:rPr lang="es-ES" sz="1800" b="0" i="0" u="none" strike="noStrike" kern="1200" cap="none" spc="0" baseline="0" dirty="0">
                <a:solidFill>
                  <a:srgbClr val="000000"/>
                </a:solidFill>
                <a:uFillTx/>
                <a:latin typeface="Calibri"/>
                <a:ea typeface="Calibri"/>
                <a:cs typeface="Calibri"/>
              </a:rPr>
              <a:t> Audit </a:t>
            </a:r>
            <a:r>
              <a:rPr lang="es-ES" sz="1800" b="0" i="0" u="none" strike="noStrike" kern="1200" cap="none" spc="0" baseline="0" dirty="0" err="1">
                <a:solidFill>
                  <a:srgbClr val="000000"/>
                </a:solidFill>
                <a:uFillTx/>
                <a:latin typeface="Calibri"/>
                <a:ea typeface="Calibri"/>
                <a:cs typeface="Calibri"/>
              </a:rPr>
              <a:t>Unit</a:t>
            </a:r>
            <a:r>
              <a:rPr lang="es-ES" sz="18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definitive </a:t>
            </a:r>
            <a:r>
              <a:rPr lang="es-ES" sz="1800" b="0" i="0" u="none" strike="noStrike" kern="1200" cap="none" spc="0" baseline="0" dirty="0" err="1">
                <a:solidFill>
                  <a:srgbClr val="000000"/>
                </a:solidFill>
                <a:uFillTx/>
                <a:latin typeface="Calibri"/>
                <a:ea typeface="Calibri"/>
                <a:cs typeface="Calibri"/>
              </a:rPr>
              <a:t>document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Agreement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could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not</a:t>
            </a:r>
            <a:r>
              <a:rPr lang="es-ES" sz="1800" b="0" i="0" u="none" strike="noStrike" kern="1200" cap="none" spc="0" baseline="0" dirty="0">
                <a:solidFill>
                  <a:srgbClr val="000000"/>
                </a:solidFill>
                <a:uFillTx/>
                <a:latin typeface="Calibri"/>
                <a:ea typeface="Calibri"/>
                <a:cs typeface="Calibri"/>
              </a:rPr>
              <a:t> be </a:t>
            </a:r>
            <a:r>
              <a:rPr lang="es-ES" sz="1800" b="0" i="0" u="none" strike="noStrike" kern="1200" cap="none" spc="0" baseline="0" dirty="0" err="1">
                <a:solidFill>
                  <a:srgbClr val="000000"/>
                </a:solidFill>
                <a:uFillTx/>
                <a:latin typeface="Calibri"/>
                <a:ea typeface="Calibri"/>
                <a:cs typeface="Calibri"/>
              </a:rPr>
              <a:t>found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there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were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multiple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versions</a:t>
            </a:r>
            <a:r>
              <a:rPr lang="es-ES" sz="18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Legal </a:t>
            </a:r>
            <a:r>
              <a:rPr lang="es-ES" sz="1800" b="0" i="0" u="none" strike="noStrike" kern="1200" cap="none" spc="0" baseline="0" dirty="0" err="1">
                <a:solidFill>
                  <a:srgbClr val="000000"/>
                </a:solidFill>
                <a:uFillTx/>
                <a:latin typeface="Calibri"/>
                <a:ea typeface="Calibri"/>
                <a:cs typeface="Calibri"/>
              </a:rPr>
              <a:t>Opinion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issued</a:t>
            </a:r>
            <a:r>
              <a:rPr lang="es-ES" sz="1800" b="0" i="0" u="none" strike="noStrike" kern="1200" cap="none" spc="0" baseline="0" dirty="0">
                <a:solidFill>
                  <a:srgbClr val="000000"/>
                </a:solidFill>
                <a:uFillTx/>
                <a:latin typeface="Calibri"/>
                <a:ea typeface="Calibri"/>
                <a:cs typeface="Calibri"/>
              </a:rPr>
              <a:t> after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deadline</a:t>
            </a:r>
            <a:r>
              <a:rPr lang="es-ES" sz="1800" b="0" i="0" u="none" strike="noStrike" kern="1200" cap="none" spc="0" baseline="0" dirty="0">
                <a:solidFill>
                  <a:srgbClr val="000000"/>
                </a:solidFill>
                <a:uFillTx/>
                <a:latin typeface="Calibri"/>
                <a:ea typeface="Calibri"/>
                <a:cs typeface="Calibri"/>
              </a:rPr>
              <a:t> and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based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on</a:t>
            </a:r>
            <a:r>
              <a:rPr lang="es-ES" sz="1800" b="0" i="0" u="none" strike="noStrike" kern="1200" cap="none" spc="0" baseline="0" dirty="0">
                <a:solidFill>
                  <a:srgbClr val="000000"/>
                </a:solidFill>
                <a:uFillTx/>
                <a:latin typeface="Calibri"/>
                <a:ea typeface="Calibri"/>
                <a:cs typeface="Calibri"/>
              </a:rPr>
              <a:t> a </a:t>
            </a:r>
            <a:r>
              <a:rPr lang="es-ES" sz="1800" b="0" i="0" u="none" strike="noStrike" kern="1200" cap="none" spc="0" baseline="0" dirty="0" err="1">
                <a:solidFill>
                  <a:srgbClr val="000000"/>
                </a:solidFill>
                <a:uFillTx/>
                <a:latin typeface="Calibri"/>
                <a:ea typeface="Calibri"/>
                <a:cs typeface="Calibri"/>
              </a:rPr>
              <a:t>regulation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that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not</a:t>
            </a:r>
            <a:r>
              <a:rPr lang="es-ES" sz="1800" b="0" i="0" u="none" strike="noStrike" kern="1200" cap="none" spc="0" baseline="0" dirty="0">
                <a:solidFill>
                  <a:srgbClr val="000000"/>
                </a:solidFill>
                <a:uFillTx/>
                <a:latin typeface="Calibri"/>
                <a:ea typeface="Calibri"/>
                <a:cs typeface="Calibri"/>
              </a:rPr>
              <a:t> in </a:t>
            </a:r>
            <a:r>
              <a:rPr lang="es-ES" sz="1800" b="0" i="0" u="none" strike="noStrike" kern="1200" cap="none" spc="0" baseline="0" dirty="0" err="1">
                <a:solidFill>
                  <a:srgbClr val="000000"/>
                </a:solidFill>
                <a:uFillTx/>
                <a:latin typeface="Calibri"/>
                <a:ea typeface="Calibri"/>
                <a:cs typeface="Calibri"/>
              </a:rPr>
              <a:t>force</a:t>
            </a:r>
            <a:r>
              <a:rPr lang="es-ES" sz="1800" b="0" i="0" u="none" strike="noStrike" kern="1200" cap="none" spc="0" baseline="0" dirty="0">
                <a:solidFill>
                  <a:srgbClr val="000000"/>
                </a:solidFill>
                <a:uFillTx/>
                <a:latin typeface="Calibri"/>
                <a:ea typeface="Calibri"/>
                <a:cs typeface="Calibri"/>
              </a:rPr>
              <a:t>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time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Agreement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legal </a:t>
            </a:r>
            <a:r>
              <a:rPr lang="es-ES" sz="1800" b="0" i="0" u="none" strike="noStrike" kern="1200" cap="none" spc="0" baseline="0" dirty="0" err="1">
                <a:solidFill>
                  <a:srgbClr val="000000"/>
                </a:solidFill>
                <a:uFillTx/>
                <a:latin typeface="Calibri"/>
                <a:ea typeface="Calibri"/>
                <a:cs typeface="Calibri"/>
              </a:rPr>
              <a:t>advice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neither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timely</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efficient</a:t>
            </a:r>
            <a:r>
              <a:rPr lang="es-ES" sz="18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Ministry</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Finance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did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conduct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analysis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costs</a:t>
            </a:r>
            <a:r>
              <a:rPr lang="es-ES" sz="1800" b="0" i="0" u="none" strike="noStrike" kern="1200" cap="none" spc="0" baseline="0" dirty="0">
                <a:solidFill>
                  <a:srgbClr val="000000"/>
                </a:solidFill>
                <a:uFillTx/>
                <a:latin typeface="Calibri"/>
                <a:ea typeface="Calibri"/>
                <a:cs typeface="Calibri"/>
              </a:rPr>
              <a:t> and </a:t>
            </a:r>
            <a:r>
              <a:rPr lang="es-ES" sz="1800" b="0" i="0" u="none" strike="noStrike" kern="1200" cap="none" spc="0" baseline="0" dirty="0" err="1">
                <a:solidFill>
                  <a:srgbClr val="000000"/>
                </a:solidFill>
                <a:uFillTx/>
                <a:latin typeface="Calibri"/>
                <a:ea typeface="Calibri"/>
                <a:cs typeface="Calibri"/>
              </a:rPr>
              <a:t>financial</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risks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solvency</a:t>
            </a:r>
            <a:r>
              <a:rPr lang="es-ES" sz="1800" b="0" i="0" u="none" strike="noStrike" kern="1200" cap="none" spc="0" baseline="0" dirty="0">
                <a:solidFill>
                  <a:srgbClr val="000000"/>
                </a:solidFill>
                <a:uFillTx/>
                <a:latin typeface="Calibri"/>
                <a:ea typeface="Calibri"/>
                <a:cs typeface="Calibri"/>
              </a:rPr>
              <a:t> and </a:t>
            </a:r>
            <a:r>
              <a:rPr lang="es-ES" sz="1800" b="0" i="0" u="none" strike="noStrike" kern="1200" cap="none" spc="0" baseline="0" dirty="0" err="1">
                <a:solidFill>
                  <a:srgbClr val="000000"/>
                </a:solidFill>
                <a:uFillTx/>
                <a:latin typeface="Calibri"/>
                <a:ea typeface="Calibri"/>
                <a:cs typeface="Calibri"/>
              </a:rPr>
              <a:t>sustainability</a:t>
            </a:r>
            <a:r>
              <a:rPr lang="es-ES" sz="1800" b="0" i="0" u="none" strike="noStrike" kern="1200" cap="none" spc="0" baseline="0" dirty="0">
                <a:solidFill>
                  <a:srgbClr val="000000"/>
                </a:solidFill>
                <a:uFillTx/>
                <a:latin typeface="Calibri"/>
                <a:ea typeface="Calibri"/>
                <a:cs typeface="Calibri"/>
              </a:rPr>
              <a:t>.</a:t>
            </a: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management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process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neither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effective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nor</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efficient</a:t>
            </a:r>
            <a:r>
              <a:rPr lang="es-ES" sz="1800" b="0" i="0" u="none" strike="noStrike" kern="1200" cap="none" spc="0" baseline="0" dirty="0">
                <a:solidFill>
                  <a:srgbClr val="000000"/>
                </a:solidFill>
                <a:uFillTx/>
                <a:latin typeface="Calibri"/>
                <a:ea typeface="Calibri"/>
                <a:cs typeface="Calibri"/>
              </a:rPr>
              <a:t> in </a:t>
            </a:r>
            <a:r>
              <a:rPr lang="es-ES" sz="1800" b="0" i="0" u="none" strike="noStrike" kern="1200" cap="none" spc="0" baseline="0" dirty="0" err="1">
                <a:solidFill>
                  <a:srgbClr val="000000"/>
                </a:solidFill>
                <a:uFillTx/>
                <a:latin typeface="Calibri"/>
                <a:ea typeface="Calibri"/>
                <a:cs typeface="Calibri"/>
              </a:rPr>
              <a:t>terms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accountability</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transparency</a:t>
            </a:r>
            <a:r>
              <a:rPr lang="es-ES" sz="1800" b="0" i="0" u="none" strike="noStrike" kern="1200" cap="none" spc="0" baseline="0" dirty="0">
                <a:solidFill>
                  <a:srgbClr val="000000"/>
                </a:solidFill>
                <a:uFillTx/>
                <a:latin typeface="Calibri"/>
                <a:ea typeface="Calibri"/>
                <a:cs typeface="Calibri"/>
              </a:rPr>
              <a:t>, and control in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use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funds</a:t>
            </a:r>
            <a:r>
              <a:rPr lang="es-ES" sz="1800" b="0" i="0" u="none" strike="noStrike" kern="1200" cap="none" spc="0" baseline="0" dirty="0">
                <a:solidFill>
                  <a:srgbClr val="000000"/>
                </a:solidFill>
                <a:uFillTx/>
                <a:latin typeface="Calibri"/>
                <a:ea typeface="Calibri"/>
                <a:cs typeface="Calibri"/>
              </a:rPr>
              <a:t>.</a:t>
            </a: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1800" b="0" i="0" u="none" strike="noStrike" kern="1200" cap="none" spc="0" baseline="0" dirty="0" err="1">
                <a:solidFill>
                  <a:srgbClr val="000000"/>
                </a:solidFill>
                <a:uFillTx/>
                <a:latin typeface="Calibri"/>
                <a:ea typeface="Calibri"/>
                <a:cs typeface="Calibri"/>
              </a:rPr>
              <a:t>During</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period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Agreement</a:t>
            </a:r>
            <a:r>
              <a:rPr lang="es-ES" sz="1800" b="0" i="0" u="none" strike="noStrike" kern="1200" cap="none" spc="0" baseline="0" dirty="0">
                <a:solidFill>
                  <a:srgbClr val="000000"/>
                </a:solidFill>
                <a:uFillTx/>
                <a:latin typeface="Calibri"/>
                <a:ea typeface="Calibri"/>
                <a:cs typeface="Calibri"/>
              </a:rPr>
              <a:t>, a </a:t>
            </a:r>
            <a:r>
              <a:rPr lang="es-ES" sz="1800" b="0" i="0" u="none" strike="noStrike" kern="1200" cap="none" spc="0" baseline="0" dirty="0" err="1">
                <a:solidFill>
                  <a:srgbClr val="000000"/>
                </a:solidFill>
                <a:uFillTx/>
                <a:latin typeface="Calibri"/>
                <a:ea typeface="Calibri"/>
                <a:cs typeface="Calibri"/>
              </a:rPr>
              <a:t>significant</a:t>
            </a:r>
            <a:r>
              <a:rPr lang="es-ES" sz="1800" b="0" i="0" u="none" strike="noStrike" kern="1200" cap="none" spc="0" baseline="0" dirty="0">
                <a:solidFill>
                  <a:srgbClr val="000000"/>
                </a:solidFill>
                <a:uFillTx/>
                <a:latin typeface="Calibri"/>
                <a:ea typeface="Calibri"/>
                <a:cs typeface="Calibri"/>
              </a:rPr>
              <a:t> and </a:t>
            </a:r>
            <a:r>
              <a:rPr lang="es-ES" sz="1800" b="0" i="0" u="none" strike="noStrike" kern="1200" cap="none" spc="0" baseline="0" dirty="0" err="1">
                <a:solidFill>
                  <a:srgbClr val="000000"/>
                </a:solidFill>
                <a:uFillTx/>
                <a:latin typeface="Calibri"/>
                <a:ea typeface="Calibri"/>
                <a:cs typeface="Calibri"/>
              </a:rPr>
              <a:t>continuous</a:t>
            </a:r>
            <a:r>
              <a:rPr lang="es-ES" sz="1800" b="0" i="0" u="none" strike="noStrike" kern="1200" cap="none" spc="0" baseline="0" dirty="0">
                <a:solidFill>
                  <a:srgbClr val="000000"/>
                </a:solidFill>
                <a:uFillTx/>
                <a:latin typeface="Calibri"/>
                <a:ea typeface="Calibri"/>
                <a:cs typeface="Calibri"/>
              </a:rPr>
              <a:t> capital </a:t>
            </a:r>
            <a:r>
              <a:rPr lang="es-ES" sz="1800" b="0" i="0" u="none" strike="noStrike" kern="1200" cap="none" spc="0" baseline="0" dirty="0" err="1">
                <a:solidFill>
                  <a:srgbClr val="000000"/>
                </a:solidFill>
                <a:uFillTx/>
                <a:latin typeface="Calibri"/>
                <a:ea typeface="Calibri"/>
                <a:cs typeface="Calibri"/>
              </a:rPr>
              <a:t>outflow</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observed</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The</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implementation</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of</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measures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to</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prevent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it</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was</a:t>
            </a:r>
            <a:r>
              <a:rPr lang="es-ES" sz="1800" b="0" i="0" u="none" strike="noStrike" kern="1200" cap="none" spc="0" baseline="0" dirty="0">
                <a:solidFill>
                  <a:srgbClr val="000000"/>
                </a:solidFill>
                <a:uFillTx/>
                <a:latin typeface="Calibri"/>
                <a:ea typeface="Calibri"/>
                <a:cs typeface="Calibri"/>
              </a:rPr>
              <a:t> </a:t>
            </a:r>
            <a:r>
              <a:rPr lang="es-ES" sz="1800" b="0" i="0" u="none" strike="noStrike" kern="1200" cap="none" spc="0" baseline="0" dirty="0" err="1">
                <a:solidFill>
                  <a:srgbClr val="000000"/>
                </a:solidFill>
                <a:uFillTx/>
                <a:latin typeface="Calibri"/>
                <a:ea typeface="Calibri"/>
                <a:cs typeface="Calibri"/>
              </a:rPr>
              <a:t>delayed</a:t>
            </a:r>
            <a:r>
              <a:rPr lang="es-ES" sz="1800" b="0" i="0" u="none" strike="noStrike" kern="1200" cap="none" spc="0" baseline="0" dirty="0">
                <a:solidFill>
                  <a:srgbClr val="000000"/>
                </a:solidFill>
                <a:uFillTx/>
                <a:latin typeface="Calibri"/>
                <a:ea typeface="Calibri"/>
                <a:cs typeface="Calibri"/>
              </a:rPr>
              <a:t>.</a:t>
            </a:r>
            <a:endParaRPr lang="es-AR"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a typeface="Calibri"/>
              <a:cs typeface="Calibri"/>
            </a:endParaRPr>
          </a:p>
        </p:txBody>
      </p:sp>
      <p:sp>
        <p:nvSpPr>
          <p:cNvPr id="6" name="Rectángulo 6">
            <a:extLst>
              <a:ext uri="{FF2B5EF4-FFF2-40B4-BE49-F238E27FC236}">
                <a16:creationId xmlns:a16="http://schemas.microsoft.com/office/drawing/2014/main" id="{A8F75E21-9A64-41D0-92DE-F1D9D6B14423}"/>
              </a:ext>
            </a:extLst>
          </p:cNvPr>
          <p:cNvSpPr/>
          <p:nvPr/>
        </p:nvSpPr>
        <p:spPr>
          <a:xfrm>
            <a:off x="1336185" y="1457937"/>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000000"/>
                </a:solidFill>
                <a:effectLst>
                  <a:outerShdw dist="19048" dir="2700000">
                    <a:srgbClr val="000000"/>
                  </a:outerShdw>
                </a:effectLst>
                <a:uFillTx/>
                <a:latin typeface="Calibri"/>
              </a:rPr>
              <a:t>Public debt - Arrangement with the International Monetary Fund. Impact on solvency and sustainability. Specialized audit of public debt 2018 – 2019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A5547-6F9D-4113-8101-4BF4BC37415B}"/>
              </a:ext>
            </a:extLst>
          </p:cNvPr>
          <p:cNvSpPr txBox="1">
            <a:spLocks noGrp="1"/>
          </p:cNvSpPr>
          <p:nvPr>
            <p:ph type="title"/>
          </p:nvPr>
        </p:nvSpPr>
        <p:spPr>
          <a:xfrm>
            <a:off x="346034" y="910266"/>
            <a:ext cx="11638848" cy="781656"/>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endParaRPr lang="en-US" sz="28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26CCEF04-FD6F-4A83-917E-AFFB6782415D}"/>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87C7F799-0801-4934-9DED-4EC1E2C5E19E}"/>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90344DB0-C702-4A13-9EF4-50B5453F9638}"/>
              </a:ext>
            </a:extLst>
          </p:cNvPr>
          <p:cNvSpPr txBox="1"/>
          <p:nvPr/>
        </p:nvSpPr>
        <p:spPr>
          <a:xfrm>
            <a:off x="207118" y="3429000"/>
            <a:ext cx="11777764"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err="1">
                <a:solidFill>
                  <a:srgbClr val="000000"/>
                </a:solidFill>
                <a:uFillTx/>
                <a:latin typeface="Calibri"/>
                <a:ea typeface="Calibri"/>
                <a:cs typeface="Calibri"/>
              </a:rPr>
              <a:t>Main</a:t>
            </a:r>
            <a:r>
              <a:rPr lang="es-ES" sz="2400" b="1" i="0" u="none" strike="noStrike" kern="1200" cap="none" spc="0" baseline="0" dirty="0">
                <a:solidFill>
                  <a:srgbClr val="000000"/>
                </a:solidFill>
                <a:uFillTx/>
                <a:latin typeface="Calibri"/>
                <a:ea typeface="Calibri"/>
                <a:cs typeface="Calibri"/>
              </a:rPr>
              <a:t> </a:t>
            </a:r>
            <a:r>
              <a:rPr lang="es-ES" sz="2400" b="1" i="0" u="none" strike="noStrike" kern="1200" cap="none" spc="0" baseline="0" dirty="0" err="1">
                <a:solidFill>
                  <a:srgbClr val="000000"/>
                </a:solidFill>
                <a:uFillTx/>
                <a:latin typeface="Calibri"/>
                <a:ea typeface="Calibri"/>
                <a:cs typeface="Calibri"/>
              </a:rPr>
              <a:t>Findings</a:t>
            </a:r>
            <a:r>
              <a:rPr lang="es-ES" sz="2400" b="1" i="0" u="none" strike="noStrike" kern="1200" cap="none" spc="0" baseline="0" dirty="0">
                <a:solidFill>
                  <a:srgbClr val="000000"/>
                </a:solidFill>
                <a:uFillTx/>
                <a:latin typeface="Calibri"/>
                <a:ea typeface="Calibri"/>
                <a:cs typeface="Calibri"/>
              </a:rPr>
              <a:t>:</a:t>
            </a:r>
            <a:endParaRPr lang="en-US" sz="1800" b="1"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conditions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related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to</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currency</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amount</a:t>
            </a:r>
            <a:r>
              <a:rPr lang="es-ES" sz="2400" b="0" i="0" u="none" strike="noStrike" kern="1200" cap="none" spc="0" baseline="0" dirty="0">
                <a:solidFill>
                  <a:srgbClr val="000000"/>
                </a:solidFill>
                <a:uFillTx/>
                <a:latin typeface="Calibri"/>
                <a:ea typeface="Calibri"/>
                <a:cs typeface="Calibri"/>
              </a:rPr>
              <a:t>, and </a:t>
            </a:r>
            <a:r>
              <a:rPr lang="es-ES" sz="2400" b="0" i="0" u="none" strike="noStrike" kern="1200" cap="none" spc="0" baseline="0" dirty="0" err="1">
                <a:solidFill>
                  <a:srgbClr val="000000"/>
                </a:solidFill>
                <a:uFillTx/>
                <a:latin typeface="Calibri"/>
                <a:ea typeface="Calibri"/>
                <a:cs typeface="Calibri"/>
              </a:rPr>
              <a:t>term</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Agreement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with</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IMF </a:t>
            </a:r>
            <a:r>
              <a:rPr lang="es-ES" sz="2400" b="0" i="0" u="none" strike="noStrike" kern="1200" cap="none" spc="0" baseline="0" dirty="0" err="1">
                <a:solidFill>
                  <a:srgbClr val="000000"/>
                </a:solidFill>
                <a:uFillTx/>
                <a:latin typeface="Calibri"/>
                <a:ea typeface="Calibri"/>
                <a:cs typeface="Calibri"/>
              </a:rPr>
              <a:t>increased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risk</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unsustainability</a:t>
            </a:r>
            <a:r>
              <a:rPr lang="es-ES" sz="2400" b="0" i="0" u="none" strike="noStrike" kern="1200" cap="none" spc="0" baseline="0" dirty="0">
                <a:solidFill>
                  <a:srgbClr val="000000"/>
                </a:solidFill>
                <a:uFillTx/>
                <a:latin typeface="Calibri"/>
                <a:ea typeface="Calibri"/>
                <a:cs typeface="Calibri"/>
              </a:rPr>
              <a:t>.</a:t>
            </a: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ea typeface="Calibri"/>
                <a:cs typeface="Calibri"/>
              </a:rPr>
              <a:t>In 2018,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a:t>
            </a:r>
            <a:r>
              <a:rPr lang="es-ES" sz="2400" b="0" i="0" u="none" strike="noStrike" kern="1200" cap="none" spc="0" baseline="0" dirty="0" err="1">
                <a:solidFill>
                  <a:srgbClr val="000000"/>
                </a:solidFill>
                <a:uFillTx/>
                <a:latin typeface="Calibri"/>
                <a:ea typeface="Calibri"/>
                <a:cs typeface="Calibri"/>
              </a:rPr>
              <a:t>to</a:t>
            </a:r>
            <a:r>
              <a:rPr lang="es-ES" sz="2400" b="0" i="0" u="none" strike="noStrike" kern="1200" cap="none" spc="0" baseline="0" dirty="0">
                <a:solidFill>
                  <a:srgbClr val="000000"/>
                </a:solidFill>
                <a:uFillTx/>
                <a:latin typeface="Calibri"/>
                <a:ea typeface="Calibri"/>
                <a:cs typeface="Calibri"/>
              </a:rPr>
              <a:t>-GDP ratio </a:t>
            </a:r>
            <a:r>
              <a:rPr lang="es-ES" sz="2400" b="0" i="0" u="none" strike="noStrike" kern="1200" cap="none" spc="0" baseline="0" dirty="0" err="1">
                <a:solidFill>
                  <a:srgbClr val="000000"/>
                </a:solidFill>
                <a:uFillTx/>
                <a:latin typeface="Calibri"/>
                <a:ea typeface="Calibri"/>
                <a:cs typeface="Calibri"/>
              </a:rPr>
              <a:t>increased</a:t>
            </a:r>
            <a:r>
              <a:rPr lang="es-ES" sz="2400" b="0" i="0" u="none" strike="noStrike" kern="1200" cap="none" spc="0" baseline="0" dirty="0">
                <a:solidFill>
                  <a:srgbClr val="000000"/>
                </a:solidFill>
                <a:uFillTx/>
                <a:latin typeface="Calibri"/>
                <a:ea typeface="Calibri"/>
                <a:cs typeface="Calibri"/>
              </a:rPr>
              <a:t> and </a:t>
            </a:r>
            <a:r>
              <a:rPr lang="es-ES" sz="2400" b="0" i="0" u="none" strike="noStrike" kern="1200" cap="none" spc="0" baseline="0" dirty="0" err="1">
                <a:solidFill>
                  <a:srgbClr val="000000"/>
                </a:solidFill>
                <a:uFillTx/>
                <a:latin typeface="Calibri"/>
                <a:ea typeface="Calibri"/>
                <a:cs typeface="Calibri"/>
              </a:rPr>
              <a:t>reached</a:t>
            </a:r>
            <a:r>
              <a:rPr lang="es-ES" sz="2400" b="0" i="0" u="none" strike="noStrike" kern="1200" cap="none" spc="0" baseline="0" dirty="0">
                <a:solidFill>
                  <a:srgbClr val="000000"/>
                </a:solidFill>
                <a:uFillTx/>
                <a:latin typeface="Calibri"/>
                <a:ea typeface="Calibri"/>
                <a:cs typeface="Calibri"/>
              </a:rPr>
              <a:t> 84.8%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GDP, a </a:t>
            </a:r>
            <a:r>
              <a:rPr lang="es-ES" sz="2400" b="0" i="0" u="none" strike="noStrike" kern="1200" cap="none" spc="0" baseline="0" dirty="0" err="1">
                <a:solidFill>
                  <a:srgbClr val="000000"/>
                </a:solidFill>
                <a:uFillTx/>
                <a:latin typeface="Calibri"/>
                <a:ea typeface="Calibri"/>
                <a:cs typeface="Calibri"/>
              </a:rPr>
              <a:t>value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surpassed</a:t>
            </a:r>
            <a:r>
              <a:rPr lang="es-ES" sz="2400" b="0" i="0" u="none" strike="noStrike" kern="1200" cap="none" spc="0" baseline="0" dirty="0">
                <a:solidFill>
                  <a:srgbClr val="000000"/>
                </a:solidFill>
                <a:uFillTx/>
                <a:latin typeface="Calibri"/>
                <a:ea typeface="Calibri"/>
                <a:cs typeface="Calibri"/>
              </a:rPr>
              <a:t> in 2019 </a:t>
            </a:r>
            <a:r>
              <a:rPr lang="es-ES" sz="2400" b="0" i="0" u="none" strike="noStrike" kern="1200" cap="none" spc="0" baseline="0" dirty="0" err="1">
                <a:solidFill>
                  <a:srgbClr val="000000"/>
                </a:solidFill>
                <a:uFillTx/>
                <a:latin typeface="Calibri"/>
                <a:ea typeface="Calibri"/>
                <a:cs typeface="Calibri"/>
              </a:rPr>
              <a:t>when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it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reached</a:t>
            </a:r>
            <a:r>
              <a:rPr lang="es-ES" sz="2400" b="0" i="0" u="none" strike="noStrike" kern="1200" cap="none" spc="0" baseline="0" dirty="0">
                <a:solidFill>
                  <a:srgbClr val="000000"/>
                </a:solidFill>
                <a:uFillTx/>
                <a:latin typeface="Calibri"/>
                <a:ea typeface="Calibri"/>
                <a:cs typeface="Calibri"/>
              </a:rPr>
              <a:t> 89.4%.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a typeface="Calibri"/>
              <a:cs typeface="Calibri"/>
            </a:endParaRPr>
          </a:p>
        </p:txBody>
      </p:sp>
      <p:sp>
        <p:nvSpPr>
          <p:cNvPr id="6" name="Rectángulo 6">
            <a:extLst>
              <a:ext uri="{FF2B5EF4-FFF2-40B4-BE49-F238E27FC236}">
                <a16:creationId xmlns:a16="http://schemas.microsoft.com/office/drawing/2014/main" id="{795C8848-3431-45EB-BC67-0C435F65F6B9}"/>
              </a:ext>
            </a:extLst>
          </p:cNvPr>
          <p:cNvSpPr/>
          <p:nvPr/>
        </p:nvSpPr>
        <p:spPr>
          <a:xfrm>
            <a:off x="1336182" y="1840523"/>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effectLst>
                  <a:outerShdw dist="19048" dir="2700000">
                    <a:srgbClr val="000000"/>
                  </a:outerShdw>
                </a:effectLst>
                <a:uFillTx/>
                <a:latin typeface="Calibri"/>
              </a:rPr>
              <a:t>Public debt - Arrangement with the International Monetary Fund. Impact on solvency and sustainability. Specialized audit of public debt 2018 – 2019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EE437-04A9-45C3-96CF-93B75785F206}"/>
              </a:ext>
            </a:extLst>
          </p:cNvPr>
          <p:cNvSpPr txBox="1">
            <a:spLocks noGrp="1"/>
          </p:cNvSpPr>
          <p:nvPr>
            <p:ph type="title"/>
          </p:nvPr>
        </p:nvSpPr>
        <p:spPr>
          <a:xfrm>
            <a:off x="346027" y="789501"/>
            <a:ext cx="11638848" cy="781656"/>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r>
              <a:rPr lang="es-ES" sz="2800" b="1" dirty="0">
                <a:solidFill>
                  <a:schemeClr val="accent1">
                    <a:lumMod val="75000"/>
                  </a:schemeClr>
                </a:solidFill>
                <a:latin typeface="Arial Black" panose="020B0A04020102020204" pitchFamily="34" charset="0"/>
                <a:cs typeface="Calibri Light"/>
              </a:rPr>
              <a:t>.</a:t>
            </a:r>
            <a:endParaRPr lang="en-US" sz="28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148BAD9C-AA16-4CF1-B255-8B8868F3BDF7}"/>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3DAFB8C2-D173-4CB0-9AFF-0F5E9631D52D}"/>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9B16BA6E-B585-4AE1-8200-46931AF9C9B3}"/>
              </a:ext>
            </a:extLst>
          </p:cNvPr>
          <p:cNvSpPr txBox="1"/>
          <p:nvPr/>
        </p:nvSpPr>
        <p:spPr>
          <a:xfrm>
            <a:off x="207111" y="2582613"/>
            <a:ext cx="11777764" cy="40626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rPr>
              <a:t>Recommendations</a:t>
            </a:r>
            <a:r>
              <a:rPr lang="es-ES" sz="2400" b="0" i="0" u="none" strike="noStrike" kern="1200" cap="none" spc="0" baseline="0" dirty="0">
                <a:solidFill>
                  <a:srgbClr val="000000"/>
                </a:solidFill>
                <a:uFillTx/>
                <a:latin typeface="Calibri"/>
              </a:rPr>
              <a:t>:</a:t>
            </a:r>
          </a:p>
          <a:p>
            <a:pPr marL="342900" marR="0" lvl="0" indent="-34290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To ensure the legal binding nature of the operation by verifying the signing of the instruments by the corresponding area, in addition to ensuring the participation of the specific technical areas that guarantee due advice and timely and adequate participations in accordance with an efficient management of the public debt.</a:t>
            </a:r>
          </a:p>
          <a:p>
            <a:pPr marL="342900" marR="0" lvl="0" indent="-34290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For future indebtedness with the IMF, the BCRA's opinion be requested in compliance with Section 61 of the LAF.</a:t>
            </a:r>
          </a:p>
          <a:p>
            <a:pPr marL="342900" marR="0" lvl="0" indent="-34290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To comply with the regulations in force regarding the translation of documents and to publish all modifications to the SBA in their duly signed final versions.</a:t>
            </a:r>
          </a:p>
          <a:p>
            <a:pPr marL="342900" marR="0" lvl="0" indent="-34290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To comply with the regulations in force regarding multilateral loans</a:t>
            </a:r>
          </a:p>
          <a:p>
            <a:pPr marL="342900" marR="0" lvl="0" indent="-34290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For future arrangements with the IMF, that the PTN be involved in the process, particularly in the case of economically significant transactions, in accordance with the highest advisory body's own mandate in legal matters.</a:t>
            </a:r>
          </a:p>
          <a:p>
            <a:pPr marL="342900" marR="0" lvl="0" indent="-34290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To formally create a specific debt management process in relation to the IMF or to standardize the existing one, including the participation of the technical areas of the middle office within the Ministry and those to be created in relation to the international organization, as well as the participation of the IAU. Identify, at the time of signing an agreement with the IMF, the areas with specific competence in matters of public credit.</a:t>
            </a:r>
            <a:endParaRPr lang="es-ES" sz="1800" b="0" i="0" u="none" strike="noStrike" kern="1200" cap="none" spc="0" baseline="0" dirty="0">
              <a:solidFill>
                <a:srgbClr val="000000"/>
              </a:solidFill>
              <a:uFillTx/>
              <a:latin typeface="Calibri"/>
            </a:endParaRPr>
          </a:p>
        </p:txBody>
      </p:sp>
      <p:sp>
        <p:nvSpPr>
          <p:cNvPr id="6" name="Rectángulo 6">
            <a:extLst>
              <a:ext uri="{FF2B5EF4-FFF2-40B4-BE49-F238E27FC236}">
                <a16:creationId xmlns:a16="http://schemas.microsoft.com/office/drawing/2014/main" id="{264ED199-587E-4B13-9C5B-3E127AB4F6F6}"/>
              </a:ext>
            </a:extLst>
          </p:cNvPr>
          <p:cNvSpPr/>
          <p:nvPr/>
        </p:nvSpPr>
        <p:spPr>
          <a:xfrm>
            <a:off x="1336175" y="1585848"/>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effectLst>
                  <a:outerShdw dist="19048" dir="2700000">
                    <a:srgbClr val="000000"/>
                  </a:outerShdw>
                </a:effectLst>
                <a:uFillTx/>
                <a:latin typeface="Calibri"/>
              </a:rPr>
              <a:t>Public debt - Arrangement with the International Monetary Fund. Impact on solvency and sustainability. Specialized audit of public debt 2018 – 2019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1CFAC-2816-4618-9E0C-A2AC9EFE0487}"/>
              </a:ext>
            </a:extLst>
          </p:cNvPr>
          <p:cNvSpPr txBox="1">
            <a:spLocks noGrp="1"/>
          </p:cNvSpPr>
          <p:nvPr>
            <p:ph type="title"/>
          </p:nvPr>
        </p:nvSpPr>
        <p:spPr>
          <a:xfrm>
            <a:off x="346034" y="910897"/>
            <a:ext cx="11638848" cy="781656"/>
          </a:xfrm>
        </p:spPr>
        <p:txBody>
          <a:bodyPr anchorCtr="1">
            <a:noAutofit/>
          </a:bodyPr>
          <a:lstStyle/>
          <a:p>
            <a:pPr lvl="0" algn="ctr"/>
            <a:r>
              <a:rPr lang="es-ES" sz="2800" b="1" dirty="0" err="1">
                <a:solidFill>
                  <a:schemeClr val="accent1">
                    <a:lumMod val="75000"/>
                  </a:schemeClr>
                </a:solidFill>
                <a:latin typeface="Arial Black" panose="020B0A04020102020204" pitchFamily="34" charset="0"/>
                <a:cs typeface="Calibri Light"/>
              </a:rPr>
              <a:t>Examples</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of</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audited</a:t>
            </a:r>
            <a:r>
              <a:rPr lang="es-ES" sz="2800" b="1" dirty="0">
                <a:solidFill>
                  <a:schemeClr val="accent1">
                    <a:lumMod val="75000"/>
                  </a:schemeClr>
                </a:solidFill>
                <a:latin typeface="Arial Black" panose="020B0A04020102020204" pitchFamily="34" charset="0"/>
                <a:cs typeface="Calibri Light"/>
              </a:rPr>
              <a:t> </a:t>
            </a:r>
            <a:r>
              <a:rPr lang="es-ES" sz="2800" b="1" dirty="0" err="1">
                <a:solidFill>
                  <a:schemeClr val="accent1">
                    <a:lumMod val="75000"/>
                  </a:schemeClr>
                </a:solidFill>
                <a:latin typeface="Arial Black" panose="020B0A04020102020204" pitchFamily="34" charset="0"/>
                <a:cs typeface="Calibri Light"/>
              </a:rPr>
              <a:t>topics</a:t>
            </a:r>
            <a:r>
              <a:rPr lang="es-ES" sz="2800" b="1" dirty="0">
                <a:solidFill>
                  <a:schemeClr val="accent1">
                    <a:lumMod val="75000"/>
                  </a:schemeClr>
                </a:solidFill>
                <a:latin typeface="Arial Black" panose="020B0A04020102020204" pitchFamily="34" charset="0"/>
                <a:cs typeface="Calibri Light"/>
              </a:rPr>
              <a:t> - </a:t>
            </a:r>
            <a:r>
              <a:rPr lang="es-ES" sz="2800" b="1" dirty="0" err="1">
                <a:solidFill>
                  <a:schemeClr val="accent1">
                    <a:lumMod val="75000"/>
                  </a:schemeClr>
                </a:solidFill>
                <a:latin typeface="Arial Black" panose="020B0A04020102020204" pitchFamily="34" charset="0"/>
                <a:cs typeface="Calibri Light"/>
              </a:rPr>
              <a:t>Findings</a:t>
            </a:r>
            <a:r>
              <a:rPr lang="es-ES" sz="2800" b="1" dirty="0">
                <a:solidFill>
                  <a:schemeClr val="accent1">
                    <a:lumMod val="75000"/>
                  </a:schemeClr>
                </a:solidFill>
                <a:latin typeface="Arial Black" panose="020B0A04020102020204" pitchFamily="34" charset="0"/>
                <a:cs typeface="Calibri Light"/>
              </a:rPr>
              <a:t> and </a:t>
            </a:r>
            <a:r>
              <a:rPr lang="es-ES" sz="2800" b="1" dirty="0" err="1">
                <a:solidFill>
                  <a:schemeClr val="accent1">
                    <a:lumMod val="75000"/>
                  </a:schemeClr>
                </a:solidFill>
                <a:latin typeface="Arial Black" panose="020B0A04020102020204" pitchFamily="34" charset="0"/>
                <a:cs typeface="Calibri Light"/>
              </a:rPr>
              <a:t>recommendations</a:t>
            </a:r>
            <a:r>
              <a:rPr lang="es-ES" sz="2800" b="1" dirty="0">
                <a:solidFill>
                  <a:schemeClr val="accent1">
                    <a:lumMod val="75000"/>
                  </a:schemeClr>
                </a:solidFill>
                <a:latin typeface="Arial Black" panose="020B0A04020102020204" pitchFamily="34" charset="0"/>
                <a:cs typeface="Calibri Light"/>
              </a:rPr>
              <a:t>.</a:t>
            </a:r>
            <a:endParaRPr lang="en-US" sz="2800"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C136A425-76F5-4937-8570-2653C79FBE13}"/>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BC2781D9-B100-4E69-B58B-A5C8D2F27454}"/>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2FEA6C15-701F-4C77-A600-ED225E5002EE}"/>
              </a:ext>
            </a:extLst>
          </p:cNvPr>
          <p:cNvSpPr txBox="1"/>
          <p:nvPr/>
        </p:nvSpPr>
        <p:spPr>
          <a:xfrm>
            <a:off x="207118" y="3108447"/>
            <a:ext cx="11777764" cy="29546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rPr>
              <a:t>Recommendations</a:t>
            </a:r>
            <a:r>
              <a:rPr lang="es-ES" sz="2400" b="0" i="0" u="none" strike="noStrike" kern="1200" cap="none" spc="0" baseline="0" dirty="0">
                <a:solidFill>
                  <a:srgbClr val="000000"/>
                </a:solidFill>
                <a:uFillTx/>
                <a:latin typeface="Calibri"/>
              </a:rPr>
              <a:t>:</a:t>
            </a:r>
          </a:p>
          <a:p>
            <a:pPr marL="285750" marR="0" lvl="0" indent="-28575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That a process be defined indicating the analyses that must be carried out prior to the implementation of public debt with the IMF, specifying the areas that must be involved and the characteristics of the analyses to be carried out. This involves documenting and substantiating the decision to obtain the loan, identifying all possible creditors and external markets, along with the respective financial conditions offered by the creditors.</a:t>
            </a:r>
          </a:p>
          <a:p>
            <a:pPr marL="285750" marR="0" lvl="0" indent="-28575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That mechanisms be incorporated in future transactions to ensure compliance with regulatory mandates and to adequately manage the funds received</a:t>
            </a:r>
          </a:p>
          <a:p>
            <a:pPr marL="285750" marR="0" lvl="0" indent="-285750" algn="l" defTabSz="914400" rtl="0" fontAlgn="auto" hangingPunct="1">
              <a:lnSpc>
                <a:spcPct val="100000"/>
              </a:lnSpc>
              <a:spcBef>
                <a:spcPts val="0"/>
              </a:spcBef>
              <a:spcAft>
                <a:spcPts val="0"/>
              </a:spcAft>
              <a:buClr>
                <a:schemeClr val="accent1"/>
              </a:buClr>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To develop a strategy in terms of sound practices that incorporates objectives regarding the level and structure of the public debt, as well as to regulate specific processes that include the analysis of technical areas in relation to the cost-risk of this type of transactions and the sustainability of the debt to be arranged.</a:t>
            </a:r>
            <a:endParaRPr lang="es-ES" sz="1800" b="0" i="0" u="none" strike="noStrike" kern="1200" cap="none" spc="0" baseline="0" dirty="0">
              <a:solidFill>
                <a:srgbClr val="000000"/>
              </a:solidFill>
              <a:uFillTx/>
              <a:latin typeface="Calibri"/>
            </a:endParaRPr>
          </a:p>
        </p:txBody>
      </p:sp>
      <p:sp>
        <p:nvSpPr>
          <p:cNvPr id="6" name="Rectángulo 6">
            <a:extLst>
              <a:ext uri="{FF2B5EF4-FFF2-40B4-BE49-F238E27FC236}">
                <a16:creationId xmlns:a16="http://schemas.microsoft.com/office/drawing/2014/main" id="{D8A8FCC2-1D04-4ECD-962B-71AFADF4C7F1}"/>
              </a:ext>
            </a:extLst>
          </p:cNvPr>
          <p:cNvSpPr/>
          <p:nvPr/>
        </p:nvSpPr>
        <p:spPr>
          <a:xfrm>
            <a:off x="1446881" y="1960235"/>
            <a:ext cx="9519635" cy="880530"/>
          </a:xfrm>
          <a:prstGeom prst="rect">
            <a:avLst/>
          </a:prstGeom>
          <a:solidFill>
            <a:srgbClr val="EDEDE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000000"/>
                </a:solidFill>
                <a:effectLst>
                  <a:outerShdw dist="19048" dir="2700000">
                    <a:srgbClr val="000000"/>
                  </a:outerShdw>
                </a:effectLst>
                <a:uFillTx/>
                <a:latin typeface="Calibri"/>
              </a:rPr>
              <a:t>Public debt - Arrangement with the International Monetary Fund. Impact on solvency and sustainability. Specialized audit of public debt 2018 –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C5D29F1B-3AC0-4DA3-95E5-58791BD035C4}"/>
              </a:ext>
            </a:extLst>
          </p:cNvPr>
          <p:cNvPicPr>
            <a:picLocks noChangeAspect="1"/>
          </p:cNvPicPr>
          <p:nvPr/>
        </p:nvPicPr>
        <p:blipFill>
          <a:blip r:embed="rId3"/>
          <a:stretch>
            <a:fillRect/>
          </a:stretch>
        </p:blipFill>
        <p:spPr>
          <a:xfrm>
            <a:off x="508000" y="143700"/>
            <a:ext cx="2410784" cy="708769"/>
          </a:xfrm>
          <a:prstGeom prst="rect">
            <a:avLst/>
          </a:prstGeom>
          <a:noFill/>
          <a:ln cap="flat">
            <a:noFill/>
          </a:ln>
        </p:spPr>
      </p:pic>
      <p:pic>
        <p:nvPicPr>
          <p:cNvPr id="8" name="Imagen 5">
            <a:extLst>
              <a:ext uri="{FF2B5EF4-FFF2-40B4-BE49-F238E27FC236}">
                <a16:creationId xmlns:a16="http://schemas.microsoft.com/office/drawing/2014/main" id="{6C2CB669-8A69-4DB4-9573-DA70C3C23706}"/>
              </a:ext>
            </a:extLst>
          </p:cNvPr>
          <p:cNvPicPr>
            <a:picLocks noChangeAspect="1"/>
          </p:cNvPicPr>
          <p:nvPr/>
        </p:nvPicPr>
        <p:blipFill>
          <a:blip r:embed="rId4"/>
          <a:stretch>
            <a:fillRect/>
          </a:stretch>
        </p:blipFill>
        <p:spPr>
          <a:xfrm>
            <a:off x="9890960" y="173851"/>
            <a:ext cx="1373989" cy="389856"/>
          </a:xfrm>
          <a:prstGeom prst="rect">
            <a:avLst/>
          </a:prstGeom>
          <a:noFill/>
          <a:ln cap="flat">
            <a:noFill/>
          </a:ln>
        </p:spPr>
      </p:pic>
      <p:sp>
        <p:nvSpPr>
          <p:cNvPr id="10" name="CuadroTexto 9">
            <a:extLst>
              <a:ext uri="{FF2B5EF4-FFF2-40B4-BE49-F238E27FC236}">
                <a16:creationId xmlns:a16="http://schemas.microsoft.com/office/drawing/2014/main" id="{3E3EE535-017E-4CA3-8077-E80AF3F0F660}"/>
              </a:ext>
            </a:extLst>
          </p:cNvPr>
          <p:cNvSpPr txBox="1"/>
          <p:nvPr/>
        </p:nvSpPr>
        <p:spPr>
          <a:xfrm>
            <a:off x="1926263" y="1089042"/>
            <a:ext cx="8861094" cy="543675"/>
          </a:xfrm>
          <a:prstGeom prst="rect">
            <a:avLst/>
          </a:prstGeom>
          <a:noFill/>
        </p:spPr>
        <p:txBody>
          <a:bodyPr wrap="square" rtlCol="0">
            <a:spAutoFit/>
          </a:bodyPr>
          <a:lstStyle/>
          <a:p>
            <a:r>
              <a:rPr lang="en-US" sz="2933" b="1" dirty="0"/>
              <a:t>Gross Debt Issued by Law: foreign and domestic</a:t>
            </a:r>
            <a:endParaRPr lang="es-AR" sz="2933" b="1" dirty="0"/>
          </a:p>
        </p:txBody>
      </p:sp>
      <p:sp>
        <p:nvSpPr>
          <p:cNvPr id="12" name="Flecha: cheurón 11">
            <a:extLst>
              <a:ext uri="{FF2B5EF4-FFF2-40B4-BE49-F238E27FC236}">
                <a16:creationId xmlns:a16="http://schemas.microsoft.com/office/drawing/2014/main" id="{F0C16FE3-537E-447C-ABF8-3ABF2327F02E}"/>
              </a:ext>
            </a:extLst>
          </p:cNvPr>
          <p:cNvSpPr/>
          <p:nvPr/>
        </p:nvSpPr>
        <p:spPr>
          <a:xfrm>
            <a:off x="1376879" y="1188342"/>
            <a:ext cx="344008" cy="31950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00">
              <a:solidFill>
                <a:schemeClr val="tx1"/>
              </a:solidFill>
            </a:endParaRPr>
          </a:p>
        </p:txBody>
      </p:sp>
      <p:sp>
        <p:nvSpPr>
          <p:cNvPr id="14" name="CuadroTexto 13">
            <a:extLst>
              <a:ext uri="{FF2B5EF4-FFF2-40B4-BE49-F238E27FC236}">
                <a16:creationId xmlns:a16="http://schemas.microsoft.com/office/drawing/2014/main" id="{90AD3421-B2A0-4C27-9106-D53E6DFD3FB8}"/>
              </a:ext>
            </a:extLst>
          </p:cNvPr>
          <p:cNvSpPr txBox="1"/>
          <p:nvPr/>
        </p:nvSpPr>
        <p:spPr>
          <a:xfrm>
            <a:off x="3614357" y="1750679"/>
            <a:ext cx="3045460" cy="666977"/>
          </a:xfrm>
          <a:prstGeom prst="rect">
            <a:avLst/>
          </a:prstGeom>
          <a:noFill/>
        </p:spPr>
        <p:txBody>
          <a:bodyPr wrap="square" rtlCol="0">
            <a:spAutoFit/>
          </a:bodyPr>
          <a:lstStyle/>
          <a:p>
            <a:r>
              <a:rPr lang="es-ES" sz="1867" b="1" dirty="0">
                <a:solidFill>
                  <a:srgbClr val="333333"/>
                </a:solidFill>
                <a:cs typeface="Segoe UI" panose="020B0502040204020203" pitchFamily="34" charset="0"/>
              </a:rPr>
              <a:t>Gross </a:t>
            </a:r>
            <a:r>
              <a:rPr lang="es-ES" sz="1867" b="1" dirty="0" err="1">
                <a:solidFill>
                  <a:srgbClr val="333333"/>
                </a:solidFill>
                <a:cs typeface="Segoe UI" panose="020B0502040204020203" pitchFamily="34" charset="0"/>
              </a:rPr>
              <a:t>Debt</a:t>
            </a:r>
            <a:r>
              <a:rPr lang="es-ES" sz="1867" b="1" dirty="0">
                <a:solidFill>
                  <a:srgbClr val="333333"/>
                </a:solidFill>
                <a:cs typeface="Segoe UI" panose="020B0502040204020203" pitchFamily="34" charset="0"/>
              </a:rPr>
              <a:t> (2024)</a:t>
            </a:r>
          </a:p>
          <a:p>
            <a:r>
              <a:rPr lang="es-ES" sz="1867" b="1" dirty="0">
                <a:solidFill>
                  <a:srgbClr val="333333"/>
                </a:solidFill>
                <a:cs typeface="Segoe UI" panose="020B0502040204020203" pitchFamily="34" charset="0"/>
              </a:rPr>
              <a:t>USD 466,921 M</a:t>
            </a:r>
          </a:p>
        </p:txBody>
      </p:sp>
      <p:graphicFrame>
        <p:nvGraphicFramePr>
          <p:cNvPr id="18" name="Gráfico 17">
            <a:extLst>
              <a:ext uri="{FF2B5EF4-FFF2-40B4-BE49-F238E27FC236}">
                <a16:creationId xmlns:a16="http://schemas.microsoft.com/office/drawing/2014/main" id="{9DD43FBB-BC57-4A85-A6E9-727819DB6D6A}"/>
              </a:ext>
            </a:extLst>
          </p:cNvPr>
          <p:cNvGraphicFramePr>
            <a:graphicFrameLocks/>
          </p:cNvGraphicFramePr>
          <p:nvPr>
            <p:extLst>
              <p:ext uri="{D42A27DB-BD31-4B8C-83A1-F6EECF244321}">
                <p14:modId xmlns:p14="http://schemas.microsoft.com/office/powerpoint/2010/main" val="3471554205"/>
              </p:ext>
            </p:extLst>
          </p:nvPr>
        </p:nvGraphicFramePr>
        <p:xfrm>
          <a:off x="1144123" y="2292783"/>
          <a:ext cx="6452681" cy="3963618"/>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ángulo 18">
            <a:extLst>
              <a:ext uri="{FF2B5EF4-FFF2-40B4-BE49-F238E27FC236}">
                <a16:creationId xmlns:a16="http://schemas.microsoft.com/office/drawing/2014/main" id="{C6629D52-49A5-49E3-A65C-AD15F0970B49}"/>
              </a:ext>
            </a:extLst>
          </p:cNvPr>
          <p:cNvSpPr/>
          <p:nvPr/>
        </p:nvSpPr>
        <p:spPr>
          <a:xfrm>
            <a:off x="702733" y="6262926"/>
            <a:ext cx="12268199" cy="276999"/>
          </a:xfrm>
          <a:prstGeom prst="rect">
            <a:avLst/>
          </a:prstGeom>
        </p:spPr>
        <p:txBody>
          <a:bodyPr wrap="square">
            <a:spAutoFit/>
          </a:bodyPr>
          <a:lstStyle/>
          <a:p>
            <a:r>
              <a:rPr lang="en-US" sz="1200" dirty="0">
                <a:solidFill>
                  <a:srgbClr val="000000"/>
                </a:solidFill>
              </a:rPr>
              <a:t>Source: Elaboration based on data from the Ministry of Economy (</a:t>
            </a:r>
            <a:r>
              <a:rPr lang="en-US" sz="1200" dirty="0">
                <a:solidFill>
                  <a:srgbClr val="000000"/>
                </a:solidFill>
                <a:hlinkClick r:id="rId6"/>
              </a:rPr>
              <a:t>https://www.argentina.gob.ar/datos-trimestrales-de-la-deuda</a:t>
            </a:r>
            <a:r>
              <a:rPr lang="en-US" sz="1200" dirty="0">
                <a:solidFill>
                  <a:srgbClr val="000000"/>
                </a:solidFill>
              </a:rPr>
              <a:t>) </a:t>
            </a:r>
            <a:endParaRPr lang="es-AR" sz="1200" dirty="0"/>
          </a:p>
        </p:txBody>
      </p:sp>
    </p:spTree>
    <p:extLst>
      <p:ext uri="{BB962C8B-B14F-4D97-AF65-F5344CB8AC3E}">
        <p14:creationId xmlns:p14="http://schemas.microsoft.com/office/powerpoint/2010/main" val="1298437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F8B5F-1794-40BC-BE31-C9871AD4B81D}"/>
              </a:ext>
            </a:extLst>
          </p:cNvPr>
          <p:cNvSpPr txBox="1">
            <a:spLocks noGrp="1"/>
          </p:cNvSpPr>
          <p:nvPr>
            <p:ph type="title"/>
          </p:nvPr>
        </p:nvSpPr>
        <p:spPr>
          <a:xfrm>
            <a:off x="387275" y="687957"/>
            <a:ext cx="11638848" cy="781656"/>
          </a:xfrm>
        </p:spPr>
        <p:txBody>
          <a:bodyPr anchorCtr="1"/>
          <a:lstStyle/>
          <a:p>
            <a:pPr lvl="0" algn="ctr"/>
            <a:r>
              <a:rPr lang="es-ES" sz="4000" b="1" dirty="0" err="1">
                <a:solidFill>
                  <a:schemeClr val="accent1">
                    <a:lumMod val="75000"/>
                  </a:schemeClr>
                </a:solidFill>
                <a:latin typeface="Arial Black" panose="020B0A04020102020204" pitchFamily="34" charset="0"/>
                <a:cs typeface="Calibri Light"/>
              </a:rPr>
              <a:t>Impact</a:t>
            </a:r>
            <a:r>
              <a:rPr lang="es-ES" sz="4000" b="1" dirty="0">
                <a:solidFill>
                  <a:schemeClr val="accent1">
                    <a:lumMod val="75000"/>
                  </a:schemeClr>
                </a:solidFill>
                <a:latin typeface="Arial Black" panose="020B0A04020102020204" pitchFamily="34" charset="0"/>
                <a:cs typeface="Calibri Light"/>
              </a:rPr>
              <a:t> </a:t>
            </a:r>
            <a:r>
              <a:rPr lang="es-ES" sz="4000" b="1" dirty="0" err="1">
                <a:solidFill>
                  <a:schemeClr val="accent1">
                    <a:lumMod val="75000"/>
                  </a:schemeClr>
                </a:solidFill>
                <a:latin typeface="Arial Black" panose="020B0A04020102020204" pitchFamily="34" charset="0"/>
                <a:cs typeface="Calibri Light"/>
              </a:rPr>
              <a:t>of</a:t>
            </a:r>
            <a:r>
              <a:rPr lang="es-ES" sz="4000" b="1" dirty="0">
                <a:solidFill>
                  <a:schemeClr val="accent1">
                    <a:lumMod val="75000"/>
                  </a:schemeClr>
                </a:solidFill>
                <a:latin typeface="Arial Black" panose="020B0A04020102020204" pitchFamily="34" charset="0"/>
                <a:cs typeface="Calibri Light"/>
              </a:rPr>
              <a:t> </a:t>
            </a:r>
            <a:r>
              <a:rPr lang="es-ES" sz="4000" b="1" dirty="0" err="1">
                <a:solidFill>
                  <a:schemeClr val="accent1">
                    <a:lumMod val="75000"/>
                  </a:schemeClr>
                </a:solidFill>
                <a:latin typeface="Arial Black" panose="020B0A04020102020204" pitchFamily="34" charset="0"/>
                <a:cs typeface="Calibri Light"/>
              </a:rPr>
              <a:t>the</a:t>
            </a:r>
            <a:r>
              <a:rPr lang="es-ES" sz="4000" b="1" dirty="0">
                <a:solidFill>
                  <a:schemeClr val="accent1">
                    <a:lumMod val="75000"/>
                  </a:schemeClr>
                </a:solidFill>
                <a:latin typeface="Arial Black" panose="020B0A04020102020204" pitchFamily="34" charset="0"/>
                <a:cs typeface="Calibri Light"/>
              </a:rPr>
              <a:t> </a:t>
            </a:r>
            <a:r>
              <a:rPr lang="es-ES" sz="4000" b="1" dirty="0" err="1">
                <a:solidFill>
                  <a:schemeClr val="accent1">
                    <a:lumMod val="75000"/>
                  </a:schemeClr>
                </a:solidFill>
                <a:latin typeface="Arial Black" panose="020B0A04020102020204" pitchFamily="34" charset="0"/>
                <a:cs typeface="Calibri Light"/>
              </a:rPr>
              <a:t>recommendations</a:t>
            </a:r>
            <a:endParaRPr lang="en-US"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39B7FD40-C32D-48D7-99C1-F900FBA92842}"/>
              </a:ext>
            </a:extLst>
          </p:cNvPr>
          <p:cNvPicPr>
            <a:picLocks noChangeAspect="1"/>
          </p:cNvPicPr>
          <p:nvPr/>
        </p:nvPicPr>
        <p:blipFill>
          <a:blip r:embed="rId3"/>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C1B7D181-105B-49BE-9AF6-18FDAFE5B14C}"/>
              </a:ext>
            </a:extLst>
          </p:cNvPr>
          <p:cNvPicPr>
            <a:picLocks noChangeAspect="1"/>
          </p:cNvPicPr>
          <p:nvPr/>
        </p:nvPicPr>
        <p:blipFill>
          <a:blip r:embed="rId4"/>
          <a:stretch>
            <a:fillRect/>
          </a:stretch>
        </p:blipFill>
        <p:spPr>
          <a:xfrm>
            <a:off x="10264706" y="324703"/>
            <a:ext cx="1540014" cy="436964"/>
          </a:xfrm>
          <a:prstGeom prst="rect">
            <a:avLst/>
          </a:prstGeom>
          <a:noFill/>
          <a:ln cap="flat">
            <a:noFill/>
          </a:ln>
        </p:spPr>
      </p:pic>
      <p:sp>
        <p:nvSpPr>
          <p:cNvPr id="5" name="CuadroTexto 11">
            <a:extLst>
              <a:ext uri="{FF2B5EF4-FFF2-40B4-BE49-F238E27FC236}">
                <a16:creationId xmlns:a16="http://schemas.microsoft.com/office/drawing/2014/main" id="{CF5C6AF2-8D03-4599-8728-962A671833CF}"/>
              </a:ext>
            </a:extLst>
          </p:cNvPr>
          <p:cNvSpPr txBox="1"/>
          <p:nvPr/>
        </p:nvSpPr>
        <p:spPr>
          <a:xfrm>
            <a:off x="248360" y="1832859"/>
            <a:ext cx="11777764" cy="360098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ea typeface="Calibri"/>
                <a:cs typeface="Calibri"/>
              </a:rPr>
              <a:t>SAI Argentina </a:t>
            </a:r>
            <a:r>
              <a:rPr lang="es-ES" sz="2400" b="0" i="0" u="none" strike="noStrike" kern="1200" cap="none" spc="0" baseline="0" dirty="0" err="1">
                <a:solidFill>
                  <a:srgbClr val="000000"/>
                </a:solidFill>
                <a:uFillTx/>
                <a:latin typeface="Calibri"/>
                <a:ea typeface="Calibri"/>
                <a:cs typeface="Calibri"/>
              </a:rPr>
              <a:t>does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not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have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authority</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to</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compel</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audited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entity</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to</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comply</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with</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its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recommendations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but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significant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changes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have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been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made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that</a:t>
            </a:r>
            <a:r>
              <a:rPr lang="es-ES" sz="2400" b="0" i="0" u="none" strike="noStrike" kern="1200" cap="none" spc="0" baseline="0" dirty="0">
                <a:solidFill>
                  <a:srgbClr val="000000"/>
                </a:solidFill>
                <a:uFillTx/>
                <a:latin typeface="Calibri"/>
                <a:ea typeface="Calibri"/>
                <a:cs typeface="Calibri"/>
              </a:rPr>
              <a:t> can be </a:t>
            </a:r>
            <a:r>
              <a:rPr lang="es-ES" sz="2400" b="0" i="0" u="none" strike="noStrike" kern="1200" cap="none" spc="0" baseline="0" dirty="0" err="1">
                <a:solidFill>
                  <a:srgbClr val="000000"/>
                </a:solidFill>
                <a:uFillTx/>
                <a:latin typeface="Calibri"/>
                <a:ea typeface="Calibri"/>
                <a:cs typeface="Calibri"/>
              </a:rPr>
              <a:t>attributed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to</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impact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EFS </a:t>
            </a:r>
            <a:r>
              <a:rPr lang="es-ES" sz="2400" b="0" i="0" u="none" strike="noStrike" kern="1200" cap="none" spc="0" baseline="0" dirty="0" err="1">
                <a:solidFill>
                  <a:srgbClr val="000000"/>
                </a:solidFill>
                <a:uFillTx/>
                <a:latin typeface="Calibri"/>
                <a:ea typeface="Calibri"/>
                <a:cs typeface="Calibri"/>
              </a:rPr>
              <a:t>reports</a:t>
            </a:r>
            <a:r>
              <a:rPr lang="es-ES" sz="2400" b="0" i="0" u="none" strike="noStrike" kern="1200" cap="none" spc="0" baseline="0" dirty="0">
                <a:solidFill>
                  <a:srgbClr val="000000"/>
                </a:solidFill>
                <a:uFillTx/>
                <a:latin typeface="Calibri"/>
                <a:ea typeface="Calibri"/>
                <a:cs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1" i="0" u="none" strike="noStrike" kern="1200" cap="none" spc="0" baseline="0" dirty="0" err="1">
                <a:solidFill>
                  <a:srgbClr val="000000"/>
                </a:solidFill>
                <a:uFillTx/>
                <a:latin typeface="Calibri"/>
                <a:ea typeface="Calibri"/>
                <a:cs typeface="Calibri"/>
              </a:rPr>
              <a:t>Law</a:t>
            </a:r>
            <a:r>
              <a:rPr lang="es-ES" sz="2400" b="1" i="0" u="none" strike="noStrike" kern="1200" cap="none" spc="0" baseline="0" dirty="0">
                <a:solidFill>
                  <a:srgbClr val="000000"/>
                </a:solidFill>
                <a:uFillTx/>
                <a:latin typeface="Calibri"/>
                <a:ea typeface="Calibri"/>
                <a:cs typeface="Calibri"/>
              </a:rPr>
              <a:t> 27.612</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Strengthening</a:t>
            </a:r>
            <a:r>
              <a:rPr lang="es-ES" sz="2400" b="0" i="0" u="none" strike="noStrike" kern="1200" cap="none" spc="0" baseline="0" dirty="0">
                <a:solidFill>
                  <a:srgbClr val="000000"/>
                </a:solidFill>
                <a:uFillTx/>
                <a:latin typeface="Calibri"/>
                <a:ea typeface="Calibri"/>
                <a:cs typeface="Calibri"/>
              </a:rPr>
              <a:t> and </a:t>
            </a:r>
            <a:r>
              <a:rPr lang="es-ES" sz="2400" b="0" i="0" u="none" strike="noStrike" kern="1200" cap="none" spc="0" baseline="0" dirty="0" err="1">
                <a:solidFill>
                  <a:srgbClr val="000000"/>
                </a:solidFill>
                <a:uFillTx/>
                <a:latin typeface="Calibri"/>
                <a:ea typeface="Calibri"/>
                <a:cs typeface="Calibri"/>
              </a:rPr>
              <a:t>Sustainability</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of</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Public</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Debt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was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enacted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specifying</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that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all</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arrangements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with</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IMF </a:t>
            </a:r>
            <a:r>
              <a:rPr lang="es-ES" sz="2400" b="0" i="0" u="none" strike="noStrike" kern="1200" cap="none" spc="0" baseline="0" dirty="0" err="1">
                <a:solidFill>
                  <a:srgbClr val="000000"/>
                </a:solidFill>
                <a:uFillTx/>
                <a:latin typeface="Calibri"/>
                <a:ea typeface="Calibri"/>
                <a:cs typeface="Calibri"/>
              </a:rPr>
              <a:t>must</a:t>
            </a:r>
            <a:r>
              <a:rPr lang="es-ES" sz="2400" b="0" i="0" u="none" strike="noStrike" kern="1200" cap="none" spc="0" baseline="0" dirty="0">
                <a:solidFill>
                  <a:srgbClr val="000000"/>
                </a:solidFill>
                <a:uFillTx/>
                <a:latin typeface="Calibri"/>
                <a:ea typeface="Calibri"/>
                <a:cs typeface="Calibri"/>
              </a:rPr>
              <a:t> be </a:t>
            </a:r>
            <a:r>
              <a:rPr lang="es-ES" sz="2400" b="0" i="0" u="none" strike="noStrike" kern="1200" cap="none" spc="0" baseline="0" dirty="0" err="1">
                <a:solidFill>
                  <a:srgbClr val="000000"/>
                </a:solidFill>
                <a:uFillTx/>
                <a:latin typeface="Calibri"/>
                <a:ea typeface="Calibri"/>
                <a:cs typeface="Calibri"/>
              </a:rPr>
              <a:t>approved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by</a:t>
            </a:r>
            <a:r>
              <a:rPr lang="es-ES" sz="2400" b="0" i="0" u="none" strike="noStrike" kern="1200" cap="none" spc="0" baseline="0" dirty="0">
                <a:solidFill>
                  <a:srgbClr val="000000"/>
                </a:solidFill>
                <a:uFillTx/>
                <a:latin typeface="Calibri"/>
                <a:ea typeface="Calibri"/>
                <a:cs typeface="Calibri"/>
              </a:rPr>
              <a:t> a </a:t>
            </a:r>
            <a:r>
              <a:rPr lang="es-ES" sz="2400" b="0" i="0" u="none" strike="noStrike" kern="1200" cap="none" spc="0" baseline="0" dirty="0" err="1">
                <a:solidFill>
                  <a:srgbClr val="000000"/>
                </a:solidFill>
                <a:uFillTx/>
                <a:latin typeface="Calibri"/>
                <a:ea typeface="Calibri"/>
                <a:cs typeface="Calibri"/>
              </a:rPr>
              <a:t>special</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law</a:t>
            </a:r>
            <a:r>
              <a:rPr lang="es-ES" sz="24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Clr>
                <a:schemeClr val="accent1"/>
              </a:buClr>
              <a:buSzPct val="100000"/>
              <a:buFont typeface="Arial"/>
              <a:buChar char="•"/>
              <a:tabLst/>
              <a:defRPr sz="1800" b="0" i="0" u="none" strike="noStrike" kern="0" cap="none" spc="0" baseline="0">
                <a:solidFill>
                  <a:srgbClr val="000000"/>
                </a:solidFill>
                <a:uFillTx/>
              </a:defRPr>
            </a:pPr>
            <a:r>
              <a:rPr lang="es-ES" sz="2400" b="0" i="0" u="none" strike="noStrike" kern="1200" cap="none" spc="0" baseline="0" dirty="0" err="1">
                <a:solidFill>
                  <a:srgbClr val="000000"/>
                </a:solidFill>
                <a:uFillTx/>
                <a:latin typeface="Calibri"/>
                <a:ea typeface="Calibri"/>
                <a:cs typeface="Calibri"/>
              </a:rPr>
              <a:t>The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audited</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entity</a:t>
            </a:r>
            <a:r>
              <a:rPr lang="es-ES" sz="2400" b="0" i="0" u="none" strike="noStrike" kern="1200" cap="none" spc="0" baseline="0" dirty="0">
                <a:solidFill>
                  <a:srgbClr val="000000"/>
                </a:solidFill>
                <a:uFillTx/>
                <a:latin typeface="Calibri"/>
                <a:ea typeface="Calibri"/>
                <a:cs typeface="Calibri"/>
              </a:rPr>
              <a:t> has </a:t>
            </a:r>
            <a:r>
              <a:rPr lang="es-ES" sz="2400" b="0" i="0" u="none" strike="noStrike" kern="1200" cap="none" spc="0" baseline="0" dirty="0" err="1">
                <a:solidFill>
                  <a:srgbClr val="000000"/>
                </a:solidFill>
                <a:uFillTx/>
                <a:latin typeface="Calibri"/>
                <a:ea typeface="Calibri"/>
                <a:cs typeface="Calibri"/>
              </a:rPr>
              <a:t>made</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improvements</a:t>
            </a:r>
            <a:r>
              <a:rPr lang="es-ES" sz="2400" b="0" i="0" u="none" strike="noStrike" kern="1200" cap="none" spc="0" baseline="0" dirty="0">
                <a:solidFill>
                  <a:srgbClr val="000000"/>
                </a:solidFill>
                <a:uFillTx/>
                <a:latin typeface="Calibri"/>
                <a:ea typeface="Calibri"/>
                <a:cs typeface="Calibri"/>
              </a:rPr>
              <a:t> in </a:t>
            </a:r>
            <a:r>
              <a:rPr lang="es-ES" sz="2400" b="0" i="0" u="none" strike="noStrike" kern="1200" cap="none" spc="0" baseline="0" dirty="0" err="1">
                <a:solidFill>
                  <a:srgbClr val="000000"/>
                </a:solidFill>
                <a:uFillTx/>
                <a:latin typeface="Calibri"/>
                <a:ea typeface="Calibri"/>
                <a:cs typeface="Calibri"/>
              </a:rPr>
              <a:t>identifying</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contingent</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liabilities</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particularly</a:t>
            </a:r>
            <a:r>
              <a:rPr lang="es-ES" sz="2400" b="0" i="0" u="none" strike="noStrike" kern="1200" cap="none" spc="0" baseline="0" dirty="0">
                <a:solidFill>
                  <a:srgbClr val="000000"/>
                </a:solidFill>
                <a:uFillTx/>
                <a:latin typeface="Calibri"/>
                <a:ea typeface="Calibri"/>
                <a:cs typeface="Calibri"/>
              </a:rPr>
              <a:t> in </a:t>
            </a:r>
            <a:r>
              <a:rPr lang="es-ES" sz="2400" b="0" i="0" u="none" strike="noStrike" kern="1200" cap="none" spc="0" baseline="0" dirty="0" err="1">
                <a:solidFill>
                  <a:srgbClr val="000000"/>
                </a:solidFill>
                <a:uFillTx/>
                <a:latin typeface="Calibri"/>
                <a:ea typeface="Calibri"/>
                <a:cs typeface="Calibri"/>
              </a:rPr>
              <a:t>relation</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to</a:t>
            </a:r>
            <a:r>
              <a:rPr lang="es-ES" sz="2400" b="0" i="0" u="none" strike="noStrike" kern="1200" cap="none" spc="0" baseline="0" dirty="0">
                <a:solidFill>
                  <a:srgbClr val="000000"/>
                </a:solidFill>
                <a:uFillTx/>
                <a:latin typeface="Calibri"/>
                <a:ea typeface="Calibri"/>
                <a:cs typeface="Calibri"/>
              </a:rPr>
              <a:t> </a:t>
            </a:r>
            <a:r>
              <a:rPr lang="es-ES" sz="2400" b="0" i="0" u="none" strike="noStrike" kern="1200" cap="none" spc="0" baseline="0" dirty="0" err="1">
                <a:solidFill>
                  <a:srgbClr val="000000"/>
                </a:solidFill>
                <a:uFillTx/>
                <a:latin typeface="Calibri"/>
                <a:ea typeface="Calibri"/>
                <a:cs typeface="Calibri"/>
              </a:rPr>
              <a:t>lawsuits</a:t>
            </a:r>
            <a:r>
              <a:rPr lang="es-ES" sz="2400" b="0" i="0" u="none" strike="noStrike" kern="1200" cap="none" spc="0" baseline="0" dirty="0">
                <a:solidFill>
                  <a:srgbClr val="000000"/>
                </a:solidFill>
                <a:uFillTx/>
                <a:latin typeface="Calibri"/>
                <a:ea typeface="Calibri"/>
                <a:cs typeface="Calibri"/>
              </a:rPr>
              <a:t>.</a:t>
            </a:r>
            <a:endParaRPr lang="es-ES"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pic>
        <p:nvPicPr>
          <p:cNvPr id="6" name="Imagen 5" descr="Imagen que contiene edificio, exterior, grande, camioneta&#10;&#10;El contenido generado por IA puede ser incorrecto.">
            <a:extLst>
              <a:ext uri="{FF2B5EF4-FFF2-40B4-BE49-F238E27FC236}">
                <a16:creationId xmlns:a16="http://schemas.microsoft.com/office/drawing/2014/main" id="{472C10AB-CC79-7BCD-9E1E-292611BCF85C}"/>
              </a:ext>
            </a:extLst>
          </p:cNvPr>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1703889" y="843113"/>
            <a:ext cx="8519160" cy="5658425"/>
          </a:xfrm>
          <a:prstGeom prst="rect">
            <a:avLst/>
          </a:prstGeom>
        </p:spPr>
      </p:pic>
      <p:sp>
        <p:nvSpPr>
          <p:cNvPr id="2" name="Título 1">
            <a:extLst>
              <a:ext uri="{FF2B5EF4-FFF2-40B4-BE49-F238E27FC236}">
                <a16:creationId xmlns:a16="http://schemas.microsoft.com/office/drawing/2014/main" id="{92F382C6-7DAD-4F14-BB29-B2071162609B}"/>
              </a:ext>
            </a:extLst>
          </p:cNvPr>
          <p:cNvSpPr txBox="1">
            <a:spLocks noGrp="1"/>
          </p:cNvSpPr>
          <p:nvPr>
            <p:ph type="title"/>
          </p:nvPr>
        </p:nvSpPr>
        <p:spPr>
          <a:xfrm>
            <a:off x="144045" y="3281498"/>
            <a:ext cx="11638848" cy="781656"/>
          </a:xfrm>
        </p:spPr>
        <p:txBody>
          <a:bodyPr anchorCtr="1">
            <a:normAutofit/>
          </a:bodyPr>
          <a:lstStyle/>
          <a:p>
            <a:pPr lvl="0" algn="ctr"/>
            <a:r>
              <a:rPr lang="es-ES" sz="4800" b="1" dirty="0" err="1">
                <a:solidFill>
                  <a:schemeClr val="accent1">
                    <a:lumMod val="75000"/>
                  </a:schemeClr>
                </a:solidFill>
                <a:latin typeface="Arial Black" panose="020B0A04020102020204" pitchFamily="34" charset="0"/>
              </a:rPr>
              <a:t>Thank</a:t>
            </a:r>
            <a:r>
              <a:rPr lang="es-ES" sz="4800" b="1" dirty="0">
                <a:solidFill>
                  <a:schemeClr val="accent1">
                    <a:lumMod val="75000"/>
                  </a:schemeClr>
                </a:solidFill>
                <a:latin typeface="Arial Black" panose="020B0A04020102020204" pitchFamily="34" charset="0"/>
              </a:rPr>
              <a:t> </a:t>
            </a:r>
            <a:r>
              <a:rPr lang="es-ES" sz="4800" b="1" dirty="0" err="1">
                <a:solidFill>
                  <a:schemeClr val="accent1">
                    <a:lumMod val="75000"/>
                  </a:schemeClr>
                </a:solidFill>
                <a:latin typeface="Arial Black" panose="020B0A04020102020204" pitchFamily="34" charset="0"/>
              </a:rPr>
              <a:t>you</a:t>
            </a:r>
            <a:r>
              <a:rPr lang="es-ES" sz="4800" b="1" dirty="0">
                <a:solidFill>
                  <a:schemeClr val="accent1">
                    <a:lumMod val="75000"/>
                  </a:schemeClr>
                </a:solidFill>
                <a:latin typeface="Arial Black" panose="020B0A04020102020204" pitchFamily="34" charset="0"/>
              </a:rPr>
              <a:t> </a:t>
            </a:r>
            <a:r>
              <a:rPr lang="es-ES" sz="4800" b="1" dirty="0" err="1">
                <a:solidFill>
                  <a:schemeClr val="accent1">
                    <a:lumMod val="75000"/>
                  </a:schemeClr>
                </a:solidFill>
                <a:latin typeface="Arial Black" panose="020B0A04020102020204" pitchFamily="34" charset="0"/>
              </a:rPr>
              <a:t>very</a:t>
            </a:r>
            <a:r>
              <a:rPr lang="es-ES" sz="4800" b="1" dirty="0">
                <a:solidFill>
                  <a:schemeClr val="accent1">
                    <a:lumMod val="75000"/>
                  </a:schemeClr>
                </a:solidFill>
                <a:latin typeface="Arial Black" panose="020B0A04020102020204" pitchFamily="34" charset="0"/>
              </a:rPr>
              <a:t> </a:t>
            </a:r>
            <a:r>
              <a:rPr lang="es-ES" sz="4800" b="1" dirty="0" err="1">
                <a:solidFill>
                  <a:schemeClr val="accent1">
                    <a:lumMod val="75000"/>
                  </a:schemeClr>
                </a:solidFill>
                <a:latin typeface="Arial Black" panose="020B0A04020102020204" pitchFamily="34" charset="0"/>
              </a:rPr>
              <a:t>much</a:t>
            </a:r>
            <a:r>
              <a:rPr lang="es-ES" sz="4800" b="1" dirty="0">
                <a:solidFill>
                  <a:schemeClr val="accent1">
                    <a:lumMod val="75000"/>
                  </a:schemeClr>
                </a:solidFill>
                <a:latin typeface="Arial Black" panose="020B0A04020102020204" pitchFamily="34" charset="0"/>
              </a:rPr>
              <a:t>!</a:t>
            </a:r>
            <a:endParaRPr lang="es-AR" sz="4800" b="1" dirty="0">
              <a:solidFill>
                <a:schemeClr val="accent1">
                  <a:lumMod val="75000"/>
                </a:schemeClr>
              </a:solidFill>
              <a:latin typeface="Arial Black" panose="020B0A04020102020204" pitchFamily="34" charset="0"/>
            </a:endParaRPr>
          </a:p>
        </p:txBody>
      </p:sp>
      <p:pic>
        <p:nvPicPr>
          <p:cNvPr id="3" name="Imagen 7">
            <a:extLst>
              <a:ext uri="{FF2B5EF4-FFF2-40B4-BE49-F238E27FC236}">
                <a16:creationId xmlns:a16="http://schemas.microsoft.com/office/drawing/2014/main" id="{AD5F3FA5-94F0-4CF4-886B-F19676B513CD}"/>
              </a:ext>
            </a:extLst>
          </p:cNvPr>
          <p:cNvPicPr>
            <a:picLocks noChangeAspect="1"/>
          </p:cNvPicPr>
          <p:nvPr/>
        </p:nvPicPr>
        <p:blipFill>
          <a:blip r:embed="rId4"/>
          <a:srcRect b="15290"/>
          <a:stretch>
            <a:fillRect/>
          </a:stretch>
        </p:blipFill>
        <p:spPr>
          <a:xfrm>
            <a:off x="144045" y="145983"/>
            <a:ext cx="2472153" cy="615683"/>
          </a:xfrm>
          <a:prstGeom prst="rect">
            <a:avLst/>
          </a:prstGeom>
          <a:noFill/>
          <a:ln cap="flat">
            <a:noFill/>
          </a:ln>
        </p:spPr>
      </p:pic>
      <p:pic>
        <p:nvPicPr>
          <p:cNvPr id="4" name="Imagen 8">
            <a:extLst>
              <a:ext uri="{FF2B5EF4-FFF2-40B4-BE49-F238E27FC236}">
                <a16:creationId xmlns:a16="http://schemas.microsoft.com/office/drawing/2014/main" id="{93DAC38D-09EA-44EF-8773-D816CD1173E5}"/>
              </a:ext>
            </a:extLst>
          </p:cNvPr>
          <p:cNvPicPr>
            <a:picLocks noChangeAspect="1"/>
          </p:cNvPicPr>
          <p:nvPr/>
        </p:nvPicPr>
        <p:blipFill>
          <a:blip r:embed="rId5"/>
          <a:stretch>
            <a:fillRect/>
          </a:stretch>
        </p:blipFill>
        <p:spPr>
          <a:xfrm>
            <a:off x="10264706" y="324703"/>
            <a:ext cx="1540014" cy="436964"/>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C5D29F1B-3AC0-4DA3-95E5-58791BD035C4}"/>
              </a:ext>
            </a:extLst>
          </p:cNvPr>
          <p:cNvPicPr>
            <a:picLocks noChangeAspect="1"/>
          </p:cNvPicPr>
          <p:nvPr/>
        </p:nvPicPr>
        <p:blipFill>
          <a:blip r:embed="rId3"/>
          <a:stretch>
            <a:fillRect/>
          </a:stretch>
        </p:blipFill>
        <p:spPr>
          <a:xfrm>
            <a:off x="508000" y="143700"/>
            <a:ext cx="2410784" cy="708769"/>
          </a:xfrm>
          <a:prstGeom prst="rect">
            <a:avLst/>
          </a:prstGeom>
          <a:noFill/>
          <a:ln cap="flat">
            <a:noFill/>
          </a:ln>
        </p:spPr>
      </p:pic>
      <p:pic>
        <p:nvPicPr>
          <p:cNvPr id="8" name="Imagen 5">
            <a:extLst>
              <a:ext uri="{FF2B5EF4-FFF2-40B4-BE49-F238E27FC236}">
                <a16:creationId xmlns:a16="http://schemas.microsoft.com/office/drawing/2014/main" id="{6C2CB669-8A69-4DB4-9573-DA70C3C23706}"/>
              </a:ext>
            </a:extLst>
          </p:cNvPr>
          <p:cNvPicPr>
            <a:picLocks noChangeAspect="1"/>
          </p:cNvPicPr>
          <p:nvPr/>
        </p:nvPicPr>
        <p:blipFill>
          <a:blip r:embed="rId4"/>
          <a:stretch>
            <a:fillRect/>
          </a:stretch>
        </p:blipFill>
        <p:spPr>
          <a:xfrm>
            <a:off x="9890960" y="173851"/>
            <a:ext cx="1373989" cy="389856"/>
          </a:xfrm>
          <a:prstGeom prst="rect">
            <a:avLst/>
          </a:prstGeom>
          <a:noFill/>
          <a:ln cap="flat">
            <a:noFill/>
          </a:ln>
        </p:spPr>
      </p:pic>
      <p:sp>
        <p:nvSpPr>
          <p:cNvPr id="10" name="CuadroTexto 9">
            <a:extLst>
              <a:ext uri="{FF2B5EF4-FFF2-40B4-BE49-F238E27FC236}">
                <a16:creationId xmlns:a16="http://schemas.microsoft.com/office/drawing/2014/main" id="{3E3EE535-017E-4CA3-8077-E80AF3F0F660}"/>
              </a:ext>
            </a:extLst>
          </p:cNvPr>
          <p:cNvSpPr txBox="1"/>
          <p:nvPr/>
        </p:nvSpPr>
        <p:spPr>
          <a:xfrm>
            <a:off x="1926263" y="1089042"/>
            <a:ext cx="8861094" cy="543675"/>
          </a:xfrm>
          <a:prstGeom prst="rect">
            <a:avLst/>
          </a:prstGeom>
          <a:noFill/>
        </p:spPr>
        <p:txBody>
          <a:bodyPr wrap="square" rtlCol="0">
            <a:spAutoFit/>
          </a:bodyPr>
          <a:lstStyle/>
          <a:p>
            <a:r>
              <a:rPr lang="en-US" sz="2933" b="1" dirty="0"/>
              <a:t>Gross Debt Issued by currency: foreign and domestic</a:t>
            </a:r>
            <a:endParaRPr lang="es-AR" sz="2933" b="1" dirty="0"/>
          </a:p>
        </p:txBody>
      </p:sp>
      <p:sp>
        <p:nvSpPr>
          <p:cNvPr id="12" name="Flecha: cheurón 11">
            <a:extLst>
              <a:ext uri="{FF2B5EF4-FFF2-40B4-BE49-F238E27FC236}">
                <a16:creationId xmlns:a16="http://schemas.microsoft.com/office/drawing/2014/main" id="{F0C16FE3-537E-447C-ABF8-3ABF2327F02E}"/>
              </a:ext>
            </a:extLst>
          </p:cNvPr>
          <p:cNvSpPr/>
          <p:nvPr/>
        </p:nvSpPr>
        <p:spPr>
          <a:xfrm>
            <a:off x="1376879" y="1188342"/>
            <a:ext cx="344008" cy="31950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00">
              <a:solidFill>
                <a:schemeClr val="tx1"/>
              </a:solidFill>
            </a:endParaRPr>
          </a:p>
        </p:txBody>
      </p:sp>
      <p:sp>
        <p:nvSpPr>
          <p:cNvPr id="19" name="Rectángulo 18">
            <a:extLst>
              <a:ext uri="{FF2B5EF4-FFF2-40B4-BE49-F238E27FC236}">
                <a16:creationId xmlns:a16="http://schemas.microsoft.com/office/drawing/2014/main" id="{C6629D52-49A5-49E3-A65C-AD15F0970B49}"/>
              </a:ext>
            </a:extLst>
          </p:cNvPr>
          <p:cNvSpPr/>
          <p:nvPr/>
        </p:nvSpPr>
        <p:spPr>
          <a:xfrm>
            <a:off x="702733" y="6262926"/>
            <a:ext cx="12268199" cy="276999"/>
          </a:xfrm>
          <a:prstGeom prst="rect">
            <a:avLst/>
          </a:prstGeom>
        </p:spPr>
        <p:txBody>
          <a:bodyPr wrap="square">
            <a:spAutoFit/>
          </a:bodyPr>
          <a:lstStyle/>
          <a:p>
            <a:r>
              <a:rPr lang="en-US" sz="1200" dirty="0">
                <a:solidFill>
                  <a:srgbClr val="000000"/>
                </a:solidFill>
              </a:rPr>
              <a:t>Source: Elaboration based on data from the Ministry of Economy (</a:t>
            </a:r>
            <a:r>
              <a:rPr lang="en-US" sz="1200" dirty="0">
                <a:solidFill>
                  <a:srgbClr val="000000"/>
                </a:solidFill>
                <a:hlinkClick r:id="rId5"/>
              </a:rPr>
              <a:t>https://www.argentina.gob.ar/datos-trimestrales-de-la-deuda</a:t>
            </a:r>
            <a:r>
              <a:rPr lang="en-US" sz="1200" dirty="0">
                <a:solidFill>
                  <a:srgbClr val="000000"/>
                </a:solidFill>
              </a:rPr>
              <a:t>) </a:t>
            </a:r>
            <a:endParaRPr lang="es-AR" sz="1200" dirty="0"/>
          </a:p>
        </p:txBody>
      </p:sp>
      <p:graphicFrame>
        <p:nvGraphicFramePr>
          <p:cNvPr id="9" name="Gráfico 8">
            <a:extLst>
              <a:ext uri="{FF2B5EF4-FFF2-40B4-BE49-F238E27FC236}">
                <a16:creationId xmlns:a16="http://schemas.microsoft.com/office/drawing/2014/main" id="{E8BBF1AC-9577-47B4-BE8A-5DF426FEC208}"/>
              </a:ext>
            </a:extLst>
          </p:cNvPr>
          <p:cNvGraphicFramePr>
            <a:graphicFrameLocks/>
          </p:cNvGraphicFramePr>
          <p:nvPr>
            <p:extLst>
              <p:ext uri="{D42A27DB-BD31-4B8C-83A1-F6EECF244321}">
                <p14:modId xmlns:p14="http://schemas.microsoft.com/office/powerpoint/2010/main" val="2129510805"/>
              </p:ext>
            </p:extLst>
          </p:nvPr>
        </p:nvGraphicFramePr>
        <p:xfrm>
          <a:off x="1000125" y="1632717"/>
          <a:ext cx="10629900" cy="39748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2197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4">
            <a:extLst>
              <a:ext uri="{FF2B5EF4-FFF2-40B4-BE49-F238E27FC236}">
                <a16:creationId xmlns:a16="http://schemas.microsoft.com/office/drawing/2014/main" id="{49561506-C9F4-40F8-9EF3-1A01E5C86A51}"/>
              </a:ext>
            </a:extLst>
          </p:cNvPr>
          <p:cNvPicPr>
            <a:picLocks noChangeAspect="1"/>
          </p:cNvPicPr>
          <p:nvPr/>
        </p:nvPicPr>
        <p:blipFill>
          <a:blip r:embed="rId3"/>
          <a:stretch>
            <a:fillRect/>
          </a:stretch>
        </p:blipFill>
        <p:spPr>
          <a:xfrm>
            <a:off x="508000" y="143700"/>
            <a:ext cx="2410784" cy="708769"/>
          </a:xfrm>
          <a:prstGeom prst="rect">
            <a:avLst/>
          </a:prstGeom>
          <a:noFill/>
          <a:ln cap="flat">
            <a:noFill/>
          </a:ln>
        </p:spPr>
      </p:pic>
      <p:pic>
        <p:nvPicPr>
          <p:cNvPr id="18" name="Imagen 5">
            <a:extLst>
              <a:ext uri="{FF2B5EF4-FFF2-40B4-BE49-F238E27FC236}">
                <a16:creationId xmlns:a16="http://schemas.microsoft.com/office/drawing/2014/main" id="{FAE2B5E0-6ED3-43DB-9DCA-520ED0CBCBC2}"/>
              </a:ext>
            </a:extLst>
          </p:cNvPr>
          <p:cNvPicPr>
            <a:picLocks noChangeAspect="1"/>
          </p:cNvPicPr>
          <p:nvPr/>
        </p:nvPicPr>
        <p:blipFill>
          <a:blip r:embed="rId4"/>
          <a:stretch>
            <a:fillRect/>
          </a:stretch>
        </p:blipFill>
        <p:spPr>
          <a:xfrm>
            <a:off x="9890960" y="173851"/>
            <a:ext cx="1373989" cy="389856"/>
          </a:xfrm>
          <a:prstGeom prst="rect">
            <a:avLst/>
          </a:prstGeom>
          <a:noFill/>
          <a:ln cap="flat">
            <a:noFill/>
          </a:ln>
        </p:spPr>
      </p:pic>
      <p:sp>
        <p:nvSpPr>
          <p:cNvPr id="19" name="Rectángulo 18">
            <a:extLst>
              <a:ext uri="{FF2B5EF4-FFF2-40B4-BE49-F238E27FC236}">
                <a16:creationId xmlns:a16="http://schemas.microsoft.com/office/drawing/2014/main" id="{D4093448-86CD-41BD-8CD8-CECBE3B35514}"/>
              </a:ext>
            </a:extLst>
          </p:cNvPr>
          <p:cNvSpPr/>
          <p:nvPr/>
        </p:nvSpPr>
        <p:spPr>
          <a:xfrm>
            <a:off x="6983511" y="1081005"/>
            <a:ext cx="5426221" cy="587260"/>
          </a:xfrm>
          <a:prstGeom prst="rect">
            <a:avLst/>
          </a:prstGeom>
        </p:spPr>
        <p:txBody>
          <a:bodyPr wrap="square">
            <a:spAutoFit/>
          </a:bodyPr>
          <a:lstStyle/>
          <a:p>
            <a:r>
              <a:rPr lang="en-US" sz="1600" dirty="0">
                <a:latin typeface="Arial Black" panose="020B0A04020102020204" pitchFamily="34" charset="0"/>
              </a:rPr>
              <a:t>Debt Portfolio by Type of Interest </a:t>
            </a:r>
            <a:r>
              <a:rPr lang="en-US" sz="1600" b="1" dirty="0">
                <a:latin typeface="Arial Black" panose="020B0A04020102020204" pitchFamily="34" charset="0"/>
              </a:rPr>
              <a:t>Rate</a:t>
            </a:r>
            <a:r>
              <a:rPr lang="en-US" sz="933" dirty="0">
                <a:latin typeface="Arial Black" panose="020B0A04020102020204" pitchFamily="34" charset="0"/>
              </a:rPr>
              <a:t>​</a:t>
            </a:r>
            <a:endParaRPr lang="es-AR" sz="933" dirty="0">
              <a:latin typeface="Arial Black" panose="020B0A04020102020204" pitchFamily="34" charset="0"/>
            </a:endParaRPr>
          </a:p>
          <a:p>
            <a:endParaRPr lang="es-AR" sz="1600" dirty="0"/>
          </a:p>
        </p:txBody>
      </p:sp>
      <p:sp>
        <p:nvSpPr>
          <p:cNvPr id="21" name="Rectángulo 20">
            <a:extLst>
              <a:ext uri="{FF2B5EF4-FFF2-40B4-BE49-F238E27FC236}">
                <a16:creationId xmlns:a16="http://schemas.microsoft.com/office/drawing/2014/main" id="{16EC3579-4C8E-429E-AD2B-53EA6F6A4B7F}"/>
              </a:ext>
            </a:extLst>
          </p:cNvPr>
          <p:cNvSpPr/>
          <p:nvPr/>
        </p:nvSpPr>
        <p:spPr>
          <a:xfrm>
            <a:off x="1082281" y="1085239"/>
            <a:ext cx="4277261" cy="338554"/>
          </a:xfrm>
          <a:prstGeom prst="rect">
            <a:avLst/>
          </a:prstGeom>
        </p:spPr>
        <p:txBody>
          <a:bodyPr wrap="none">
            <a:spAutoFit/>
          </a:bodyPr>
          <a:lstStyle/>
          <a:p>
            <a:r>
              <a:rPr lang="es-AR" sz="1600" dirty="0" err="1">
                <a:latin typeface="Arial Black" panose="020B0A04020102020204" pitchFamily="34" charset="0"/>
              </a:rPr>
              <a:t>Debt</a:t>
            </a:r>
            <a:r>
              <a:rPr lang="es-AR" sz="1600" dirty="0">
                <a:latin typeface="Arial Black" panose="020B0A04020102020204" pitchFamily="34" charset="0"/>
              </a:rPr>
              <a:t> Portfolio </a:t>
            </a:r>
            <a:r>
              <a:rPr lang="es-AR" sz="1600" dirty="0" err="1">
                <a:latin typeface="Arial Black" panose="020B0A04020102020204" pitchFamily="34" charset="0"/>
              </a:rPr>
              <a:t>by</a:t>
            </a:r>
            <a:r>
              <a:rPr lang="es-AR" sz="1600" dirty="0">
                <a:latin typeface="Arial Black" panose="020B0A04020102020204" pitchFamily="34" charset="0"/>
              </a:rPr>
              <a:t> </a:t>
            </a:r>
            <a:r>
              <a:rPr lang="es-AR" sz="1600" dirty="0" err="1">
                <a:latin typeface="Arial Black" panose="020B0A04020102020204" pitchFamily="34" charset="0"/>
              </a:rPr>
              <a:t>Type</a:t>
            </a:r>
            <a:r>
              <a:rPr lang="es-AR" sz="1600" dirty="0">
                <a:latin typeface="Arial Black" panose="020B0A04020102020204" pitchFamily="34" charset="0"/>
              </a:rPr>
              <a:t> </a:t>
            </a:r>
            <a:r>
              <a:rPr lang="es-AR" sz="1600" dirty="0" err="1">
                <a:latin typeface="Arial Black" panose="020B0A04020102020204" pitchFamily="34" charset="0"/>
              </a:rPr>
              <a:t>of</a:t>
            </a:r>
            <a:r>
              <a:rPr lang="es-AR" sz="1600" dirty="0">
                <a:latin typeface="Arial Black" panose="020B0A04020102020204" pitchFamily="34" charset="0"/>
              </a:rPr>
              <a:t> </a:t>
            </a:r>
            <a:r>
              <a:rPr lang="es-AR" sz="1600" dirty="0" err="1">
                <a:latin typeface="Arial Black" panose="020B0A04020102020204" pitchFamily="34" charset="0"/>
              </a:rPr>
              <a:t>Instrument</a:t>
            </a:r>
            <a:endParaRPr lang="es-AR" sz="1600" dirty="0">
              <a:latin typeface="Arial Black" panose="020B0A04020102020204" pitchFamily="34" charset="0"/>
            </a:endParaRPr>
          </a:p>
        </p:txBody>
      </p:sp>
      <p:graphicFrame>
        <p:nvGraphicFramePr>
          <p:cNvPr id="31" name="Gráfico 30">
            <a:extLst>
              <a:ext uri="{FF2B5EF4-FFF2-40B4-BE49-F238E27FC236}">
                <a16:creationId xmlns:a16="http://schemas.microsoft.com/office/drawing/2014/main" id="{3D4F2392-4A4A-4EF2-A1A2-0E23D532E406}"/>
              </a:ext>
            </a:extLst>
          </p:cNvPr>
          <p:cNvGraphicFramePr>
            <a:graphicFrameLocks/>
          </p:cNvGraphicFramePr>
          <p:nvPr>
            <p:extLst>
              <p:ext uri="{D42A27DB-BD31-4B8C-83A1-F6EECF244321}">
                <p14:modId xmlns:p14="http://schemas.microsoft.com/office/powerpoint/2010/main" val="1976052886"/>
              </p:ext>
            </p:extLst>
          </p:nvPr>
        </p:nvGraphicFramePr>
        <p:xfrm>
          <a:off x="571500" y="1855232"/>
          <a:ext cx="5681132" cy="43877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Gráfico 36">
            <a:extLst>
              <a:ext uri="{FF2B5EF4-FFF2-40B4-BE49-F238E27FC236}">
                <a16:creationId xmlns:a16="http://schemas.microsoft.com/office/drawing/2014/main" id="{A0C6650E-DBD5-45D3-9257-833622164AAA}"/>
              </a:ext>
            </a:extLst>
          </p:cNvPr>
          <p:cNvGraphicFramePr>
            <a:graphicFrameLocks/>
          </p:cNvGraphicFramePr>
          <p:nvPr>
            <p:extLst>
              <p:ext uri="{D42A27DB-BD31-4B8C-83A1-F6EECF244321}">
                <p14:modId xmlns:p14="http://schemas.microsoft.com/office/powerpoint/2010/main" val="1712643463"/>
              </p:ext>
            </p:extLst>
          </p:nvPr>
        </p:nvGraphicFramePr>
        <p:xfrm>
          <a:off x="5929207" y="2065033"/>
          <a:ext cx="6322060" cy="3662571"/>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ángulo 19">
            <a:extLst>
              <a:ext uri="{FF2B5EF4-FFF2-40B4-BE49-F238E27FC236}">
                <a16:creationId xmlns:a16="http://schemas.microsoft.com/office/drawing/2014/main" id="{FC29AF26-8A61-4394-AC1A-E3965C3DE0DA}"/>
              </a:ext>
            </a:extLst>
          </p:cNvPr>
          <p:cNvSpPr/>
          <p:nvPr/>
        </p:nvSpPr>
        <p:spPr>
          <a:xfrm>
            <a:off x="641047" y="6131333"/>
            <a:ext cx="12268199" cy="276999"/>
          </a:xfrm>
          <a:prstGeom prst="rect">
            <a:avLst/>
          </a:prstGeom>
        </p:spPr>
        <p:txBody>
          <a:bodyPr wrap="square">
            <a:spAutoFit/>
          </a:bodyPr>
          <a:lstStyle/>
          <a:p>
            <a:r>
              <a:rPr lang="en-US" sz="1200" dirty="0">
                <a:solidFill>
                  <a:srgbClr val="000000"/>
                </a:solidFill>
              </a:rPr>
              <a:t>Source: Elaboration based on data from the Ministry of Economy (</a:t>
            </a:r>
            <a:r>
              <a:rPr lang="en-US" sz="1200" dirty="0">
                <a:solidFill>
                  <a:srgbClr val="000000"/>
                </a:solidFill>
                <a:hlinkClick r:id="rId7"/>
              </a:rPr>
              <a:t>https://www.argentina.gob.ar/datos-trimestrales-de-la-deuda</a:t>
            </a:r>
            <a:r>
              <a:rPr lang="en-US" sz="1200" dirty="0">
                <a:solidFill>
                  <a:srgbClr val="000000"/>
                </a:solidFill>
              </a:rPr>
              <a:t>) </a:t>
            </a:r>
          </a:p>
        </p:txBody>
      </p:sp>
      <p:sp>
        <p:nvSpPr>
          <p:cNvPr id="38" name="Flecha: cheurón 37">
            <a:extLst>
              <a:ext uri="{FF2B5EF4-FFF2-40B4-BE49-F238E27FC236}">
                <a16:creationId xmlns:a16="http://schemas.microsoft.com/office/drawing/2014/main" id="{C76DD33D-545E-49A1-A387-840F980767D0}"/>
              </a:ext>
            </a:extLst>
          </p:cNvPr>
          <p:cNvSpPr/>
          <p:nvPr/>
        </p:nvSpPr>
        <p:spPr>
          <a:xfrm>
            <a:off x="717610" y="1045172"/>
            <a:ext cx="364671" cy="388566"/>
          </a:xfrm>
          <a:prstGeom prst="chevr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00">
              <a:solidFill>
                <a:schemeClr val="accent1">
                  <a:lumMod val="60000"/>
                  <a:lumOff val="40000"/>
                </a:schemeClr>
              </a:solidFill>
            </a:endParaRPr>
          </a:p>
        </p:txBody>
      </p:sp>
      <p:sp>
        <p:nvSpPr>
          <p:cNvPr id="39" name="Flecha: cheurón 38">
            <a:extLst>
              <a:ext uri="{FF2B5EF4-FFF2-40B4-BE49-F238E27FC236}">
                <a16:creationId xmlns:a16="http://schemas.microsoft.com/office/drawing/2014/main" id="{DF5BE054-C31C-4F39-ABDC-7899A2E4A8A8}"/>
              </a:ext>
            </a:extLst>
          </p:cNvPr>
          <p:cNvSpPr/>
          <p:nvPr/>
        </p:nvSpPr>
        <p:spPr>
          <a:xfrm>
            <a:off x="6592810" y="1055260"/>
            <a:ext cx="364671" cy="398511"/>
          </a:xfrm>
          <a:prstGeom prst="chevr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00">
              <a:solidFill>
                <a:schemeClr val="tx1"/>
              </a:solidFill>
            </a:endParaRPr>
          </a:p>
        </p:txBody>
      </p:sp>
    </p:spTree>
    <p:extLst>
      <p:ext uri="{BB962C8B-B14F-4D97-AF65-F5344CB8AC3E}">
        <p14:creationId xmlns:p14="http://schemas.microsoft.com/office/powerpoint/2010/main" val="101219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825C5AD3-273B-4AF0-A346-12604B161C6D}"/>
              </a:ext>
            </a:extLst>
          </p:cNvPr>
          <p:cNvGraphicFramePr>
            <a:graphicFrameLocks/>
          </p:cNvGraphicFramePr>
          <p:nvPr>
            <p:extLst>
              <p:ext uri="{D42A27DB-BD31-4B8C-83A1-F6EECF244321}">
                <p14:modId xmlns:p14="http://schemas.microsoft.com/office/powerpoint/2010/main" val="1332949711"/>
              </p:ext>
            </p:extLst>
          </p:nvPr>
        </p:nvGraphicFramePr>
        <p:xfrm>
          <a:off x="720206" y="1297885"/>
          <a:ext cx="11177880" cy="4287365"/>
        </p:xfrm>
        <a:graphic>
          <a:graphicData uri="http://schemas.openxmlformats.org/drawingml/2006/chart">
            <c:chart xmlns:c="http://schemas.openxmlformats.org/drawingml/2006/chart" xmlns:r="http://schemas.openxmlformats.org/officeDocument/2006/relationships" r:id="rId3"/>
          </a:graphicData>
        </a:graphic>
      </p:graphicFrame>
      <p:sp>
        <p:nvSpPr>
          <p:cNvPr id="5" name="Abrir llave 4">
            <a:extLst>
              <a:ext uri="{FF2B5EF4-FFF2-40B4-BE49-F238E27FC236}">
                <a16:creationId xmlns:a16="http://schemas.microsoft.com/office/drawing/2014/main" id="{A31E7033-4FBE-407C-92FD-276E1058E070}"/>
              </a:ext>
            </a:extLst>
          </p:cNvPr>
          <p:cNvSpPr/>
          <p:nvPr/>
        </p:nvSpPr>
        <p:spPr>
          <a:xfrm rot="16200000">
            <a:off x="2113700" y="5052748"/>
            <a:ext cx="290516" cy="12811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b="1" dirty="0"/>
          </a:p>
        </p:txBody>
      </p:sp>
      <p:sp>
        <p:nvSpPr>
          <p:cNvPr id="6" name="Abrir llave 5">
            <a:extLst>
              <a:ext uri="{FF2B5EF4-FFF2-40B4-BE49-F238E27FC236}">
                <a16:creationId xmlns:a16="http://schemas.microsoft.com/office/drawing/2014/main" id="{B5FA77C7-9072-499D-9B03-0FBDF2824B6B}"/>
              </a:ext>
            </a:extLst>
          </p:cNvPr>
          <p:cNvSpPr/>
          <p:nvPr/>
        </p:nvSpPr>
        <p:spPr>
          <a:xfrm rot="16200000">
            <a:off x="3029709" y="4607398"/>
            <a:ext cx="261611" cy="30842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b="1" dirty="0"/>
          </a:p>
        </p:txBody>
      </p:sp>
      <p:sp>
        <p:nvSpPr>
          <p:cNvPr id="8" name="CuadroTexto 7">
            <a:extLst>
              <a:ext uri="{FF2B5EF4-FFF2-40B4-BE49-F238E27FC236}">
                <a16:creationId xmlns:a16="http://schemas.microsoft.com/office/drawing/2014/main" id="{2F99AA72-FFE1-4C4F-BADD-9DC5CEE97865}"/>
              </a:ext>
            </a:extLst>
          </p:cNvPr>
          <p:cNvSpPr txBox="1"/>
          <p:nvPr/>
        </p:nvSpPr>
        <p:spPr>
          <a:xfrm>
            <a:off x="1838322" y="5806067"/>
            <a:ext cx="1533525" cy="307777"/>
          </a:xfrm>
          <a:prstGeom prst="rect">
            <a:avLst/>
          </a:prstGeom>
          <a:noFill/>
        </p:spPr>
        <p:txBody>
          <a:bodyPr wrap="square" rtlCol="0">
            <a:spAutoFit/>
          </a:bodyPr>
          <a:lstStyle/>
          <a:p>
            <a:r>
              <a:rPr lang="es-ES" sz="1400" dirty="0">
                <a:ln>
                  <a:solidFill>
                    <a:schemeClr val="tx1"/>
                  </a:solidFill>
                </a:ln>
              </a:rPr>
              <a:t>Short-</a:t>
            </a:r>
            <a:r>
              <a:rPr lang="es-ES" sz="1400" dirty="0" err="1">
                <a:ln>
                  <a:solidFill>
                    <a:schemeClr val="tx1"/>
                  </a:solidFill>
                </a:ln>
              </a:rPr>
              <a:t>Term</a:t>
            </a:r>
            <a:r>
              <a:rPr lang="es-ES" sz="1400" dirty="0">
                <a:ln>
                  <a:solidFill>
                    <a:schemeClr val="tx1"/>
                  </a:solidFill>
                </a:ln>
              </a:rPr>
              <a:t> </a:t>
            </a:r>
            <a:endParaRPr lang="es-AR" sz="1400" dirty="0">
              <a:ln>
                <a:solidFill>
                  <a:schemeClr val="tx1"/>
                </a:solidFill>
              </a:ln>
            </a:endParaRPr>
          </a:p>
        </p:txBody>
      </p:sp>
      <p:sp>
        <p:nvSpPr>
          <p:cNvPr id="9" name="CuadroTexto 8">
            <a:extLst>
              <a:ext uri="{FF2B5EF4-FFF2-40B4-BE49-F238E27FC236}">
                <a16:creationId xmlns:a16="http://schemas.microsoft.com/office/drawing/2014/main" id="{E8F800A7-6192-4679-B494-D1C005129B58}"/>
              </a:ext>
            </a:extLst>
          </p:cNvPr>
          <p:cNvSpPr txBox="1"/>
          <p:nvPr/>
        </p:nvSpPr>
        <p:spPr>
          <a:xfrm>
            <a:off x="2605084" y="6250899"/>
            <a:ext cx="1533525" cy="307777"/>
          </a:xfrm>
          <a:prstGeom prst="rect">
            <a:avLst/>
          </a:prstGeom>
          <a:noFill/>
        </p:spPr>
        <p:txBody>
          <a:bodyPr wrap="square" rtlCol="0">
            <a:spAutoFit/>
          </a:bodyPr>
          <a:lstStyle/>
          <a:p>
            <a:r>
              <a:rPr lang="es-ES" sz="1400" dirty="0" err="1">
                <a:ln>
                  <a:solidFill>
                    <a:schemeClr val="tx1"/>
                  </a:solidFill>
                </a:ln>
              </a:rPr>
              <a:t>Mid-Term</a:t>
            </a:r>
            <a:r>
              <a:rPr lang="es-ES" sz="1400" dirty="0">
                <a:ln>
                  <a:solidFill>
                    <a:schemeClr val="tx1"/>
                  </a:solidFill>
                </a:ln>
              </a:rPr>
              <a:t> </a:t>
            </a:r>
            <a:endParaRPr lang="es-AR" sz="1400" dirty="0">
              <a:ln>
                <a:solidFill>
                  <a:schemeClr val="tx1"/>
                </a:solidFill>
              </a:ln>
            </a:endParaRPr>
          </a:p>
        </p:txBody>
      </p:sp>
      <p:sp>
        <p:nvSpPr>
          <p:cNvPr id="10" name="CuadroTexto 9">
            <a:extLst>
              <a:ext uri="{FF2B5EF4-FFF2-40B4-BE49-F238E27FC236}">
                <a16:creationId xmlns:a16="http://schemas.microsoft.com/office/drawing/2014/main" id="{7CFD426F-02E8-4522-832A-1D060B4A380F}"/>
              </a:ext>
            </a:extLst>
          </p:cNvPr>
          <p:cNvSpPr txBox="1"/>
          <p:nvPr/>
        </p:nvSpPr>
        <p:spPr>
          <a:xfrm>
            <a:off x="7313839" y="6256382"/>
            <a:ext cx="1533525" cy="307777"/>
          </a:xfrm>
          <a:prstGeom prst="rect">
            <a:avLst/>
          </a:prstGeom>
          <a:noFill/>
        </p:spPr>
        <p:txBody>
          <a:bodyPr wrap="square" rtlCol="0">
            <a:spAutoFit/>
          </a:bodyPr>
          <a:lstStyle/>
          <a:p>
            <a:r>
              <a:rPr lang="es-ES" sz="1400" dirty="0">
                <a:ln>
                  <a:solidFill>
                    <a:schemeClr val="tx1"/>
                  </a:solidFill>
                </a:ln>
              </a:rPr>
              <a:t>Long-</a:t>
            </a:r>
            <a:r>
              <a:rPr lang="es-ES" sz="1400" dirty="0" err="1">
                <a:ln>
                  <a:solidFill>
                    <a:schemeClr val="tx1"/>
                  </a:solidFill>
                </a:ln>
              </a:rPr>
              <a:t>Term</a:t>
            </a:r>
            <a:r>
              <a:rPr lang="es-ES" sz="1400" dirty="0">
                <a:ln>
                  <a:solidFill>
                    <a:schemeClr val="tx1"/>
                  </a:solidFill>
                </a:ln>
              </a:rPr>
              <a:t> </a:t>
            </a:r>
            <a:endParaRPr lang="es-AR" sz="1400" dirty="0">
              <a:ln>
                <a:solidFill>
                  <a:schemeClr val="tx1"/>
                </a:solidFill>
              </a:ln>
            </a:endParaRPr>
          </a:p>
        </p:txBody>
      </p:sp>
      <p:sp>
        <p:nvSpPr>
          <p:cNvPr id="13" name="Rectángulo 12">
            <a:extLst>
              <a:ext uri="{FF2B5EF4-FFF2-40B4-BE49-F238E27FC236}">
                <a16:creationId xmlns:a16="http://schemas.microsoft.com/office/drawing/2014/main" id="{9DA928D5-127A-4186-B2E9-476807D30B5A}"/>
              </a:ext>
            </a:extLst>
          </p:cNvPr>
          <p:cNvSpPr/>
          <p:nvPr/>
        </p:nvSpPr>
        <p:spPr>
          <a:xfrm>
            <a:off x="1342174" y="836220"/>
            <a:ext cx="6504216" cy="461665"/>
          </a:xfrm>
          <a:prstGeom prst="rect">
            <a:avLst/>
          </a:prstGeom>
        </p:spPr>
        <p:txBody>
          <a:bodyPr wrap="none">
            <a:spAutoFit/>
          </a:bodyPr>
          <a:lstStyle/>
          <a:p>
            <a:r>
              <a:rPr lang="en-US" sz="2400" b="1" dirty="0"/>
              <a:t>Maturity Profile of  Gross Debt by term (mill USD)</a:t>
            </a:r>
            <a:endParaRPr lang="es-AR" sz="2400" dirty="0"/>
          </a:p>
        </p:txBody>
      </p:sp>
      <p:sp>
        <p:nvSpPr>
          <p:cNvPr id="14" name="Flecha: cheurón 13">
            <a:extLst>
              <a:ext uri="{FF2B5EF4-FFF2-40B4-BE49-F238E27FC236}">
                <a16:creationId xmlns:a16="http://schemas.microsoft.com/office/drawing/2014/main" id="{1C383648-4EAA-4CC9-8FB9-B27297D52D62}"/>
              </a:ext>
            </a:extLst>
          </p:cNvPr>
          <p:cNvSpPr/>
          <p:nvPr/>
        </p:nvSpPr>
        <p:spPr>
          <a:xfrm>
            <a:off x="973809" y="836220"/>
            <a:ext cx="368365" cy="369561"/>
          </a:xfrm>
          <a:prstGeom prst="chevr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00">
              <a:solidFill>
                <a:schemeClr val="tx1"/>
              </a:solidFill>
            </a:endParaRPr>
          </a:p>
        </p:txBody>
      </p:sp>
      <p:pic>
        <p:nvPicPr>
          <p:cNvPr id="15" name="Imagen 4">
            <a:extLst>
              <a:ext uri="{FF2B5EF4-FFF2-40B4-BE49-F238E27FC236}">
                <a16:creationId xmlns:a16="http://schemas.microsoft.com/office/drawing/2014/main" id="{D23C16FD-DED8-47A2-8388-45704B07F7E9}"/>
              </a:ext>
            </a:extLst>
          </p:cNvPr>
          <p:cNvPicPr>
            <a:picLocks noChangeAspect="1"/>
          </p:cNvPicPr>
          <p:nvPr/>
        </p:nvPicPr>
        <p:blipFill rotWithShape="1">
          <a:blip r:embed="rId4"/>
          <a:srcRect b="16725"/>
          <a:stretch/>
        </p:blipFill>
        <p:spPr>
          <a:xfrm>
            <a:off x="185057" y="165231"/>
            <a:ext cx="2298587" cy="562763"/>
          </a:xfrm>
          <a:prstGeom prst="rect">
            <a:avLst/>
          </a:prstGeom>
          <a:noFill/>
          <a:ln cap="flat">
            <a:noFill/>
          </a:ln>
        </p:spPr>
      </p:pic>
      <p:pic>
        <p:nvPicPr>
          <p:cNvPr id="16" name="Imagen 5">
            <a:extLst>
              <a:ext uri="{FF2B5EF4-FFF2-40B4-BE49-F238E27FC236}">
                <a16:creationId xmlns:a16="http://schemas.microsoft.com/office/drawing/2014/main" id="{3460D9E3-5C9D-4D24-8B31-4092610A2E54}"/>
              </a:ext>
            </a:extLst>
          </p:cNvPr>
          <p:cNvPicPr>
            <a:picLocks noChangeAspect="1"/>
          </p:cNvPicPr>
          <p:nvPr/>
        </p:nvPicPr>
        <p:blipFill>
          <a:blip r:embed="rId5"/>
          <a:stretch>
            <a:fillRect/>
          </a:stretch>
        </p:blipFill>
        <p:spPr>
          <a:xfrm>
            <a:off x="9890960" y="173851"/>
            <a:ext cx="1373989" cy="389856"/>
          </a:xfrm>
          <a:prstGeom prst="rect">
            <a:avLst/>
          </a:prstGeom>
          <a:noFill/>
          <a:ln cap="flat">
            <a:noFill/>
          </a:ln>
        </p:spPr>
      </p:pic>
      <p:cxnSp>
        <p:nvCxnSpPr>
          <p:cNvPr id="18" name="Conector recto de flecha 17">
            <a:extLst>
              <a:ext uri="{FF2B5EF4-FFF2-40B4-BE49-F238E27FC236}">
                <a16:creationId xmlns:a16="http://schemas.microsoft.com/office/drawing/2014/main" id="{8280D2F3-CE92-47BD-9D6D-0AED63644EBD}"/>
              </a:ext>
            </a:extLst>
          </p:cNvPr>
          <p:cNvCxnSpPr/>
          <p:nvPr/>
        </p:nvCxnSpPr>
        <p:spPr>
          <a:xfrm>
            <a:off x="6455229" y="6187834"/>
            <a:ext cx="3331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472DB0CC-5626-46A8-AF48-2027DCDC0869}"/>
              </a:ext>
            </a:extLst>
          </p:cNvPr>
          <p:cNvSpPr/>
          <p:nvPr/>
        </p:nvSpPr>
        <p:spPr>
          <a:xfrm>
            <a:off x="586618" y="6621740"/>
            <a:ext cx="12268199" cy="261610"/>
          </a:xfrm>
          <a:prstGeom prst="rect">
            <a:avLst/>
          </a:prstGeom>
        </p:spPr>
        <p:txBody>
          <a:bodyPr wrap="square">
            <a:spAutoFit/>
          </a:bodyPr>
          <a:lstStyle/>
          <a:p>
            <a:r>
              <a:rPr lang="en-US" sz="1100" dirty="0">
                <a:solidFill>
                  <a:srgbClr val="000000"/>
                </a:solidFill>
              </a:rPr>
              <a:t>Source: Elaboration based on data from the Ministry of Economy (</a:t>
            </a:r>
            <a:r>
              <a:rPr lang="en-US" sz="1100" dirty="0">
                <a:solidFill>
                  <a:srgbClr val="000000"/>
                </a:solidFill>
                <a:hlinkClick r:id="rId6"/>
              </a:rPr>
              <a:t>https://www.argentina.gob.ar/datos-trimestrales-de-la-deuda</a:t>
            </a:r>
            <a:r>
              <a:rPr lang="en-US" sz="1100" dirty="0">
                <a:solidFill>
                  <a:srgbClr val="000000"/>
                </a:solidFill>
              </a:rPr>
              <a:t>) </a:t>
            </a:r>
            <a:endParaRPr lang="es-AR" sz="1200" dirty="0"/>
          </a:p>
        </p:txBody>
      </p:sp>
    </p:spTree>
    <p:extLst>
      <p:ext uri="{BB962C8B-B14F-4D97-AF65-F5344CB8AC3E}">
        <p14:creationId xmlns:p14="http://schemas.microsoft.com/office/powerpoint/2010/main" val="84399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E8CC4E20-00AC-4635-ACAD-E9D2E5D44C04}"/>
              </a:ext>
            </a:extLst>
          </p:cNvPr>
          <p:cNvPicPr>
            <a:picLocks noChangeAspect="1"/>
          </p:cNvPicPr>
          <p:nvPr/>
        </p:nvPicPr>
        <p:blipFill>
          <a:blip r:embed="rId4"/>
          <a:srcRect b="15290"/>
          <a:stretch>
            <a:fillRect/>
          </a:stretch>
        </p:blipFill>
        <p:spPr>
          <a:xfrm>
            <a:off x="144045" y="145983"/>
            <a:ext cx="2472153" cy="615683"/>
          </a:xfrm>
          <a:prstGeom prst="rect">
            <a:avLst/>
          </a:prstGeom>
          <a:noFill/>
          <a:ln cap="flat">
            <a:noFill/>
          </a:ln>
        </p:spPr>
      </p:pic>
      <p:pic>
        <p:nvPicPr>
          <p:cNvPr id="3" name="Imagen 4">
            <a:extLst>
              <a:ext uri="{FF2B5EF4-FFF2-40B4-BE49-F238E27FC236}">
                <a16:creationId xmlns:a16="http://schemas.microsoft.com/office/drawing/2014/main" id="{D7DF5A5D-CE13-45EC-BFF8-1E8625C3D743}"/>
              </a:ext>
            </a:extLst>
          </p:cNvPr>
          <p:cNvPicPr>
            <a:picLocks noChangeAspect="1"/>
          </p:cNvPicPr>
          <p:nvPr/>
        </p:nvPicPr>
        <p:blipFill>
          <a:blip r:embed="rId5"/>
          <a:stretch>
            <a:fillRect/>
          </a:stretch>
        </p:blipFill>
        <p:spPr>
          <a:xfrm>
            <a:off x="10264706" y="324703"/>
            <a:ext cx="1540014" cy="436964"/>
          </a:xfrm>
          <a:prstGeom prst="rect">
            <a:avLst/>
          </a:prstGeom>
          <a:noFill/>
          <a:ln cap="flat">
            <a:noFill/>
          </a:ln>
        </p:spPr>
      </p:pic>
      <p:sp>
        <p:nvSpPr>
          <p:cNvPr id="4" name="CuadroTexto 8">
            <a:extLst>
              <a:ext uri="{FF2B5EF4-FFF2-40B4-BE49-F238E27FC236}">
                <a16:creationId xmlns:a16="http://schemas.microsoft.com/office/drawing/2014/main" id="{0F6FBF41-2ACF-4AD2-8498-89E115D96F08}"/>
              </a:ext>
            </a:extLst>
          </p:cNvPr>
          <p:cNvSpPr txBox="1"/>
          <p:nvPr/>
        </p:nvSpPr>
        <p:spPr>
          <a:xfrm>
            <a:off x="397416" y="1009698"/>
            <a:ext cx="7249482"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uFillTx/>
                <a:latin typeface="Calibri Light"/>
              </a:rPr>
              <a:t>Yield curve of dollar-denominated securities in 2025</a:t>
            </a:r>
            <a:endParaRPr lang="es-AR" sz="1600" b="1" i="0" u="none" strike="noStrike" kern="1200" cap="none" spc="0" baseline="0" dirty="0">
              <a:uFillTx/>
              <a:latin typeface="Calibri Light"/>
            </a:endParaRPr>
          </a:p>
        </p:txBody>
      </p:sp>
      <p:sp>
        <p:nvSpPr>
          <p:cNvPr id="5" name="CuadroTexto 9">
            <a:extLst>
              <a:ext uri="{FF2B5EF4-FFF2-40B4-BE49-F238E27FC236}">
                <a16:creationId xmlns:a16="http://schemas.microsoft.com/office/drawing/2014/main" id="{5EA529B4-3701-4790-A534-159326BEF149}"/>
              </a:ext>
            </a:extLst>
          </p:cNvPr>
          <p:cNvSpPr txBox="1"/>
          <p:nvPr/>
        </p:nvSpPr>
        <p:spPr>
          <a:xfrm>
            <a:off x="355591" y="6295241"/>
            <a:ext cx="8047451"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a:rPr>
              <a:t>Source: Elaboration based on the daily report from IAMC 4-4-2025. </a:t>
            </a:r>
            <a:r>
              <a:rPr lang="en-US" sz="1200" b="0" i="0" u="none" strike="noStrike" kern="1200" cap="none" spc="0" baseline="0" dirty="0">
                <a:solidFill>
                  <a:srgbClr val="000000"/>
                </a:solidFill>
                <a:uFillTx/>
                <a:latin typeface="Calibri"/>
                <a:hlinkClick r:id="rId6"/>
              </a:rPr>
              <a:t>https://www.iamc.com.ar/informediario/</a:t>
            </a:r>
            <a:endParaRPr lang="es-AR" sz="1200" b="0" i="0" u="none" strike="noStrike" kern="1200" cap="none" spc="0" baseline="0" dirty="0">
              <a:solidFill>
                <a:srgbClr val="000000"/>
              </a:solidFill>
              <a:uFillTx/>
              <a:latin typeface="Calibri"/>
            </a:endParaRPr>
          </a:p>
        </p:txBody>
      </p:sp>
      <p:graphicFrame>
        <p:nvGraphicFramePr>
          <p:cNvPr id="6" name="Objeto 12">
            <a:extLst>
              <a:ext uri="{FF2B5EF4-FFF2-40B4-BE49-F238E27FC236}">
                <a16:creationId xmlns:a16="http://schemas.microsoft.com/office/drawing/2014/main" id="{CFE7D438-F94B-4555-B3F1-E8715D05339D}"/>
              </a:ext>
            </a:extLst>
          </p:cNvPr>
          <p:cNvGraphicFramePr/>
          <p:nvPr/>
        </p:nvGraphicFramePr>
        <p:xfrm>
          <a:off x="8272092" y="1649504"/>
          <a:ext cx="2952826" cy="4503264"/>
        </p:xfrm>
        <a:graphic>
          <a:graphicData uri="http://schemas.openxmlformats.org/presentationml/2006/ole">
            <mc:AlternateContent xmlns:mc="http://schemas.openxmlformats.org/markup-compatibility/2006">
              <mc:Choice xmlns:v="urn:schemas-microsoft-com:vml" Requires="v">
                <p:oleObj spid="_x0000_s1069" name="Worksheet" r:id="rId7" imgW="3489960" imgH="5318760" progId="">
                  <p:embed/>
                </p:oleObj>
              </mc:Choice>
              <mc:Fallback>
                <p:oleObj name="Worksheet" r:id="rId7" imgW="3489960" imgH="5318760" progId="">
                  <p:embed/>
                  <p:pic>
                    <p:nvPicPr>
                      <p:cNvPr id="6" name="Objeto 12">
                        <a:extLst>
                          <a:ext uri="{FF2B5EF4-FFF2-40B4-BE49-F238E27FC236}">
                            <a16:creationId xmlns:a16="http://schemas.microsoft.com/office/drawing/2014/main" id="{CFE7D438-F94B-4555-B3F1-E8715D05339D}"/>
                          </a:ext>
                        </a:extLst>
                      </p:cNvPr>
                      <p:cNvPicPr/>
                      <p:nvPr/>
                    </p:nvPicPr>
                    <p:blipFill>
                      <a:blip r:embed="rId8"/>
                      <a:stretch>
                        <a:fillRect/>
                      </a:stretch>
                    </p:blipFill>
                    <p:spPr>
                      <a:xfrm>
                        <a:off x="8272092" y="1649504"/>
                        <a:ext cx="2952826" cy="4503264"/>
                      </a:xfrm>
                      <a:prstGeom prst="rect">
                        <a:avLst/>
                      </a:prstGeom>
                      <a:noFill/>
                      <a:ln cap="flat">
                        <a:noFill/>
                      </a:ln>
                    </p:spPr>
                  </p:pic>
                </p:oleObj>
              </mc:Fallback>
            </mc:AlternateContent>
          </a:graphicData>
        </a:graphic>
      </p:graphicFrame>
      <p:sp>
        <p:nvSpPr>
          <p:cNvPr id="8" name="CuadroTexto 14">
            <a:extLst>
              <a:ext uri="{FF2B5EF4-FFF2-40B4-BE49-F238E27FC236}">
                <a16:creationId xmlns:a16="http://schemas.microsoft.com/office/drawing/2014/main" id="{2212B3FC-4487-42B7-9819-5DED7338C38F}"/>
              </a:ext>
            </a:extLst>
          </p:cNvPr>
          <p:cNvSpPr txBox="1"/>
          <p:nvPr/>
        </p:nvSpPr>
        <p:spPr>
          <a:xfrm>
            <a:off x="2616198" y="183446"/>
            <a:ext cx="7249472"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chemeClr val="accent1">
                    <a:lumMod val="75000"/>
                  </a:schemeClr>
                </a:solidFill>
                <a:uFillTx/>
                <a:latin typeface="Arial Black" panose="020B0A04020102020204" pitchFamily="34" charset="0"/>
              </a:rPr>
              <a:t>Public Debt Bonds Exchanged  under Local and Foreign Legislation</a:t>
            </a:r>
            <a:br>
              <a:rPr lang="en-US" sz="1600" b="0" i="0" u="none" strike="noStrike" kern="1200" cap="none" spc="0" baseline="0" dirty="0">
                <a:solidFill>
                  <a:schemeClr val="accent1">
                    <a:lumMod val="75000"/>
                  </a:schemeClr>
                </a:solidFill>
                <a:uFillTx/>
                <a:latin typeface="Arial Black" panose="020B0A04020102020204" pitchFamily="34" charset="0"/>
              </a:rPr>
            </a:br>
            <a:r>
              <a:rPr lang="en-US" sz="1600" b="0" i="0" u="none" strike="noStrike" kern="1200" cap="none" spc="0" baseline="0" dirty="0">
                <a:solidFill>
                  <a:schemeClr val="accent1">
                    <a:lumMod val="75000"/>
                  </a:schemeClr>
                </a:solidFill>
                <a:uFillTx/>
                <a:latin typeface="Arial Black" panose="020B0A04020102020204" pitchFamily="34" charset="0"/>
              </a:rPr>
              <a:t>Yield curve in 2025</a:t>
            </a:r>
            <a:endParaRPr lang="es-AR" sz="1600" b="1" i="0" u="none" strike="noStrike" kern="1200" cap="none" spc="0" baseline="0" dirty="0">
              <a:solidFill>
                <a:schemeClr val="accent1">
                  <a:lumMod val="75000"/>
                </a:schemeClr>
              </a:solidFill>
              <a:uFillTx/>
              <a:latin typeface="Arial Black" panose="020B0A04020102020204" pitchFamily="34" charset="0"/>
            </a:endParaRPr>
          </a:p>
        </p:txBody>
      </p:sp>
      <p:sp>
        <p:nvSpPr>
          <p:cNvPr id="9" name="CuadroTexto 15">
            <a:extLst>
              <a:ext uri="{FF2B5EF4-FFF2-40B4-BE49-F238E27FC236}">
                <a16:creationId xmlns:a16="http://schemas.microsoft.com/office/drawing/2014/main" id="{D1FC1ADF-7514-4CE6-A149-40EFC58EAEEA}"/>
              </a:ext>
            </a:extLst>
          </p:cNvPr>
          <p:cNvSpPr txBox="1"/>
          <p:nvPr/>
        </p:nvSpPr>
        <p:spPr>
          <a:xfrm>
            <a:off x="8269934" y="1174309"/>
            <a:ext cx="2543129" cy="307777"/>
          </a:xfrm>
          <a:prstGeom prst="rect">
            <a:avLst/>
          </a:prstGeom>
          <a:solidFill>
            <a:srgbClr val="DEEBF7"/>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0" u="none" strike="noStrike" kern="1200" cap="none" spc="0" baseline="0">
                <a:solidFill>
                  <a:srgbClr val="000000"/>
                </a:solidFill>
                <a:uFillTx/>
                <a:latin typeface="Calibri"/>
                <a:ea typeface="Calibri"/>
                <a:cs typeface="Calibri"/>
              </a:rPr>
              <a:t>List of Debt Exchange Bonds</a:t>
            </a:r>
            <a:endParaRPr lang="en-US" sz="1800" b="1" i="0" u="none" strike="noStrike" kern="1200" cap="none" spc="0" baseline="0">
              <a:solidFill>
                <a:srgbClr val="000000"/>
              </a:solidFill>
              <a:uFillTx/>
              <a:latin typeface="Calibri"/>
              <a:ea typeface="Calibri"/>
              <a:cs typeface="Calibri"/>
            </a:endParaRPr>
          </a:p>
        </p:txBody>
      </p:sp>
      <p:graphicFrame>
        <p:nvGraphicFramePr>
          <p:cNvPr id="10" name="Gráfico 9">
            <a:extLst>
              <a:ext uri="{FF2B5EF4-FFF2-40B4-BE49-F238E27FC236}">
                <a16:creationId xmlns:a16="http://schemas.microsoft.com/office/drawing/2014/main" id="{2ED25C9D-FB1F-428D-9F9C-71CC989B3969}"/>
              </a:ext>
            </a:extLst>
          </p:cNvPr>
          <p:cNvGraphicFramePr>
            <a:graphicFrameLocks/>
          </p:cNvGraphicFramePr>
          <p:nvPr>
            <p:extLst>
              <p:ext uri="{D42A27DB-BD31-4B8C-83A1-F6EECF244321}">
                <p14:modId xmlns:p14="http://schemas.microsoft.com/office/powerpoint/2010/main" val="3888407110"/>
              </p:ext>
            </p:extLst>
          </p:nvPr>
        </p:nvGraphicFramePr>
        <p:xfrm>
          <a:off x="158343" y="1262475"/>
          <a:ext cx="7951514" cy="497776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9022802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TotalTime>
  <Words>7299</Words>
  <Application>Microsoft Office PowerPoint</Application>
  <PresentationFormat>Panorámica</PresentationFormat>
  <Paragraphs>616</Paragraphs>
  <Slides>51</Slides>
  <Notes>49</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66" baseType="lpstr">
      <vt:lpstr>Arial</vt:lpstr>
      <vt:lpstr>Arial Black</vt:lpstr>
      <vt:lpstr>Calibri</vt:lpstr>
      <vt:lpstr>Calibri (MS)</vt:lpstr>
      <vt:lpstr>Calibri (MS) Bold</vt:lpstr>
      <vt:lpstr>Calibri Light</vt:lpstr>
      <vt:lpstr>Cambria Math</vt:lpstr>
      <vt:lpstr>Open Sans Bold</vt:lpstr>
      <vt:lpstr>Poppins Bold</vt:lpstr>
      <vt:lpstr>Poppins Semi-Bold</vt:lpstr>
      <vt:lpstr>Roboto</vt:lpstr>
      <vt:lpstr>Segoe UI</vt:lpstr>
      <vt:lpstr>Times New Roman</vt:lpstr>
      <vt:lpstr>Tema de Office</vt:lpstr>
      <vt:lpstr>Worksheet</vt:lpstr>
      <vt:lpstr>Presentación de PowerPoint</vt:lpstr>
      <vt:lpstr>1. Background  a. Argentina’s public debt:  its composition, its trends and projections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Background  b. Argentina’s public debt  sustainability </vt:lpstr>
      <vt:lpstr>Definition of Sustainability</vt:lpstr>
      <vt:lpstr>Sustainability Indicators</vt:lpstr>
      <vt:lpstr>Presentación de PowerPoint</vt:lpstr>
      <vt:lpstr>Presentación de PowerPoint</vt:lpstr>
      <vt:lpstr>Presentación de PowerPoint</vt:lpstr>
      <vt:lpstr>Other solvency indicators…</vt:lpstr>
      <vt:lpstr>Other solvency indicators…</vt:lpstr>
      <vt:lpstr>Other solvency indicators…</vt:lpstr>
      <vt:lpstr>Other solvency indicators…</vt:lpstr>
      <vt:lpstr> Argentine history of debt restructuring   </vt:lpstr>
      <vt:lpstr>Debt strategies developed and implemented by the DMO in order to reduce debt at sustainable levels</vt:lpstr>
      <vt:lpstr>2004 and 2005 Public debt restructuring under foreign legislation Reopening in 2010</vt:lpstr>
      <vt:lpstr>2004/05 Debt Restructuring</vt:lpstr>
      <vt:lpstr>2004/05 Debt Restructuring</vt:lpstr>
      <vt:lpstr>2004/05 Restructuring and 2010 Reopening</vt:lpstr>
      <vt:lpstr>Last AGN Report on   Public debt restructuring under foreign legislation (2020)  https://www.agn.gob.ar/informes/Informe-54-2025</vt:lpstr>
      <vt:lpstr>Presentación de PowerPoint</vt:lpstr>
      <vt:lpstr>Presentación de PowerPoint</vt:lpstr>
      <vt:lpstr>Presentación de PowerPoint</vt:lpstr>
      <vt:lpstr>Presentación de PowerPoint</vt:lpstr>
      <vt:lpstr>SAI Argentina´s Mandate related to the Audit of public debt and public debt management</vt:lpstr>
      <vt:lpstr>SAI Argentina´s mandate</vt:lpstr>
      <vt:lpstr>SAI Argentina´s mandate</vt:lpstr>
      <vt:lpstr>SAI Argentina´s mandate: public debt audit</vt:lpstr>
      <vt:lpstr>SAI Argentina´s mandate: public debt audit</vt:lpstr>
      <vt:lpstr>Audit reports related to public debt sustainability</vt:lpstr>
      <vt:lpstr>Tools or parameters used in Debt Sustainability </vt:lpstr>
      <vt:lpstr>Examples of Sustainability indicators calculated for analysis</vt:lpstr>
      <vt:lpstr>Examples of Sustainability indicators calculated for analysis</vt:lpstr>
      <vt:lpstr>Presentación de PowerPoint</vt:lpstr>
      <vt:lpstr>Examples of Audited Topics - Findings and Recommendations</vt:lpstr>
      <vt:lpstr>Examples of Audited Topics - Findings and Recommendations</vt:lpstr>
      <vt:lpstr>Examples of Audited Topics - Findings and Recommendations</vt:lpstr>
      <vt:lpstr>Examples of Audited Topics - Findings and Recommendations</vt:lpstr>
      <vt:lpstr>Examples of Audited Topics - Findings and Recommendations</vt:lpstr>
      <vt:lpstr>Examples of Audited Topics - Findings and Recommendations</vt:lpstr>
      <vt:lpstr>Examples of Audited Topics - Findings and Recommendations</vt:lpstr>
      <vt:lpstr>Examples of audited topics - Findings and recommendations.</vt:lpstr>
      <vt:lpstr>Examples of audited topics - Findings and recommendations.</vt:lpstr>
      <vt:lpstr>Impact of the recommendations</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CC</dc:creator>
  <cp:lastModifiedBy>sbenedetto</cp:lastModifiedBy>
  <cp:revision>443</cp:revision>
  <dcterms:created xsi:type="dcterms:W3CDTF">2025-04-04T14:09:01Z</dcterms:created>
  <dcterms:modified xsi:type="dcterms:W3CDTF">2025-05-13T20:23:25Z</dcterms:modified>
</cp:coreProperties>
</file>